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311" r:id="rId5"/>
    <p:sldId id="266" r:id="rId6"/>
    <p:sldId id="304" r:id="rId7"/>
    <p:sldId id="300" r:id="rId8"/>
    <p:sldId id="309" r:id="rId9"/>
    <p:sldId id="294" r:id="rId10"/>
    <p:sldId id="295" r:id="rId11"/>
    <p:sldId id="296" r:id="rId12"/>
    <p:sldId id="310" r:id="rId13"/>
    <p:sldId id="297" r:id="rId14"/>
    <p:sldId id="298" r:id="rId15"/>
    <p:sldId id="271" r:id="rId16"/>
    <p:sldId id="272" r:id="rId17"/>
    <p:sldId id="274" r:id="rId18"/>
    <p:sldId id="276" r:id="rId19"/>
    <p:sldId id="278" r:id="rId20"/>
    <p:sldId id="279" r:id="rId21"/>
    <p:sldId id="307" r:id="rId22"/>
    <p:sldId id="306" r:id="rId23"/>
    <p:sldId id="290" r:id="rId24"/>
    <p:sldId id="28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BE4"/>
    <a:srgbClr val="FE94F1"/>
    <a:srgbClr val="006600"/>
    <a:srgbClr val="0000FF"/>
    <a:srgbClr val="0033CC"/>
    <a:srgbClr val="FFFF66"/>
    <a:srgbClr val="B30D9B"/>
    <a:srgbClr val="ECFA38"/>
    <a:srgbClr val="FFC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637" autoAdjust="0"/>
  </p:normalViewPr>
  <p:slideViewPr>
    <p:cSldViewPr>
      <p:cViewPr varScale="1">
        <p:scale>
          <a:sx n="61" d="100"/>
          <a:sy n="61" d="100"/>
        </p:scale>
        <p:origin x="5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16B-FBB8-434D-8599-83EA321B5E34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A90E-4976-454F-BE9F-EB169DD02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16B-FBB8-434D-8599-83EA321B5E34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A90E-4976-454F-BE9F-EB169DD02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16B-FBB8-434D-8599-83EA321B5E34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A90E-4976-454F-BE9F-EB169DD02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69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67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2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65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21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03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8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4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16B-FBB8-434D-8599-83EA321B5E34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A90E-4976-454F-BE9F-EB169DD02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70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23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06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60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41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01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12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21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09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9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16B-FBB8-434D-8599-83EA321B5E34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A90E-4976-454F-BE9F-EB169DD02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4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06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14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59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73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18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93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97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95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7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16B-FBB8-434D-8599-83EA321B5E34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A90E-4976-454F-BE9F-EB169DD02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90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97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00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14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7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16B-FBB8-434D-8599-83EA321B5E34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A90E-4976-454F-BE9F-EB169DD02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16B-FBB8-434D-8599-83EA321B5E34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A90E-4976-454F-BE9F-EB169DD02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16B-FBB8-434D-8599-83EA321B5E34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A90E-4976-454F-BE9F-EB169DD02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16B-FBB8-434D-8599-83EA321B5E34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A90E-4976-454F-BE9F-EB169DD02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A16B-FBB8-434D-8599-83EA321B5E34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A90E-4976-454F-BE9F-EB169DD02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DA16B-FBB8-434D-8599-83EA321B5E34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2A90E-4976-454F-BE9F-EB169DD02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0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3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8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0" y="-9442"/>
            <a:ext cx="9169179" cy="68768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3852708"/>
            <a:ext cx="2591025" cy="25910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07704" y="1305342"/>
            <a:ext cx="695046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Деловая игра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«Творческий воспитатель-творческий ребенок»</a:t>
            </a:r>
            <a:endParaRPr lang="ru-RU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139103" y="6216424"/>
            <a:ext cx="537029" cy="454617"/>
          </a:xfrm>
          <a:prstGeom prst="actionButtonForwardNex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25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89640" cy="252484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Создание нового или совершенствование имеющегося объекта:</a:t>
            </a:r>
            <a:br>
              <a:rPr lang="ru-RU" sz="36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кошка + машина = ?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3140968"/>
            <a:ext cx="63579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Подумайте – где, для чего и как можно использовать полученный объект.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678" y="6093296"/>
            <a:ext cx="53649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f3.mylove.ru/5_2JVs4GxzSjQyN11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428604"/>
            <a:ext cx="3186906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ukrboard.com.ua/imgs/board/61/1549261-11.jpg"/>
          <p:cNvPicPr/>
          <p:nvPr/>
        </p:nvPicPr>
        <p:blipFill>
          <a:blip r:embed="rId4"/>
          <a:srcRect l="16089" t="13974" r="12503" b="14050"/>
          <a:stretch>
            <a:fillRect/>
          </a:stretch>
        </p:blipFill>
        <p:spPr bwMode="auto">
          <a:xfrm>
            <a:off x="5357818" y="428604"/>
            <a:ext cx="278608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g.simba-trade.ru/site1/75163_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3286124"/>
            <a:ext cx="32147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ages1.ocweekly.com/imager/u/original/6255902/4320706.0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3286124"/>
            <a:ext cx="342902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7855" y="6060948"/>
            <a:ext cx="53649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6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483768" y="188640"/>
            <a:ext cx="532859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C00000"/>
                </a:solidFill>
                <a:latin typeface="Monotype Corsiva" pitchFamily="66" charset="0"/>
              </a:rPr>
              <a:t>Станция</a:t>
            </a:r>
            <a:endParaRPr lang="ru-RU" sz="8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" name="Picture 2" descr="C:\Documents and Settings\Admin\Рабочий стол\картинки для детского сада\stock-vector-paintbrush-palette-on-rainbow-color-painted-canvas-vector-illustration-brush-palette-and-71602951[1]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836712"/>
            <a:ext cx="1529660" cy="20717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 rot="20832343">
            <a:off x="509202" y="2690810"/>
            <a:ext cx="84389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C00000"/>
                </a:solidFill>
                <a:latin typeface="Monotype Corsiva" pitchFamily="66" charset="0"/>
              </a:rPr>
              <a:t>Художественная</a:t>
            </a:r>
          </a:p>
        </p:txBody>
      </p:sp>
      <p:pic>
        <p:nvPicPr>
          <p:cNvPr id="5" name="Picture 3" descr="C:\Documents and Settings\Admin\Рабочий стол\картинки для детского сада\stock-photo-used-paint-brushes-with-watercolor-set-painting-concept-66324691[2]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2159" y="4293096"/>
            <a:ext cx="2643117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062" y="6165304"/>
            <a:ext cx="536494" cy="451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040" y="188640"/>
            <a:ext cx="82454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«</a:t>
            </a:r>
            <a:r>
              <a:rPr lang="ru-RU" sz="3600" b="1" u="sng" dirty="0">
                <a:solidFill>
                  <a:srgbClr val="FF0000"/>
                </a:solidFill>
                <a:latin typeface="Monotype Corsiva" pitchFamily="66" charset="0"/>
              </a:rPr>
              <a:t>Калейдоскоп </a:t>
            </a:r>
            <a:r>
              <a:rPr lang="ru-RU" sz="3600" b="1" u="sng" dirty="0" smtClean="0">
                <a:solidFill>
                  <a:srgbClr val="FF0000"/>
                </a:solidFill>
                <a:latin typeface="Monotype Corsiva" pitchFamily="66" charset="0"/>
              </a:rPr>
              <a:t>  изобразительного   искусства</a:t>
            </a:r>
            <a:r>
              <a:rPr lang="ru-RU" sz="2800" b="1" u="sng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latin typeface="Monotype Corsiva" pitchFamily="66" charset="0"/>
              </a:rPr>
              <a:t>Ответьте на вопросы. Кликнув мышкой по выделенному слову можно проверить свой ответ</a:t>
            </a:r>
            <a:endParaRPr lang="ru-RU" sz="3200" b="1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7056" y="1811737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называют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художника, отдающего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предпочтение изображению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моря? </a:t>
            </a:r>
            <a:endParaRPr 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9512" y="939498"/>
            <a:ext cx="36066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7951" y="3362437"/>
            <a:ext cx="7917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художника, отдающего предпочтение изображению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человека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272" y="4978848"/>
            <a:ext cx="7926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называют художника, отдающего предпочтение изображению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военных действий?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2614" y="2812011"/>
            <a:ext cx="1827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маринист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0523" y="4455628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портретист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3760" y="5932955"/>
            <a:ext cx="185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баталист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273" y="6230603"/>
            <a:ext cx="536494" cy="451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ейзажист"/>
          <p:cNvSpPr>
            <a:spLocks noChangeArrowheads="1"/>
          </p:cNvSpPr>
          <p:nvPr/>
        </p:nvSpPr>
        <p:spPr bwMode="auto">
          <a:xfrm>
            <a:off x="535563" y="548680"/>
            <a:ext cx="806888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называют художника, отдающего предпочтение изображению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природы?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3122" y="4334683"/>
            <a:ext cx="842493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называют художника, отдающего предпочтение изображению 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цветов</a:t>
            </a:r>
            <a:r>
              <a:rPr lang="ru-RU" sz="28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фруктов, неодушевленных предметов</a:t>
            </a:r>
            <a:r>
              <a:rPr lang="ru-RU" sz="36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r>
              <a:rPr lang="ru-RU" sz="3600" b="1" i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858" y="2481141"/>
            <a:ext cx="7636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называют художника, отдающего предпочтение изображению 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животных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47878" y="1717713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пейзажист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3596537"/>
            <a:ext cx="2016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анималист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9181" y="6005534"/>
            <a:ext cx="2574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solidFill>
                  <a:srgbClr val="FF0000"/>
                </a:solidFill>
              </a:rPr>
              <a:t>натюрморист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201" y="6305211"/>
            <a:ext cx="536494" cy="451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3538" y="716323"/>
            <a:ext cx="25922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Выберите из представленных портретов портрет </a:t>
            </a:r>
            <a:endParaRPr lang="ru-RU" sz="24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В.М</a:t>
            </a:r>
            <a:r>
              <a:rPr lang="ru-RU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Васнецова</a:t>
            </a:r>
            <a:endParaRPr lang="ru-RU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ИннА\Desktop\1 команда\васнецов виктор  михайлович- нестеров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816479"/>
            <a:ext cx="2736304" cy="2588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ИннА\Desktop\1 команда\Крамской Иван Николаевич - портрет салтыкова- щедрин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505970"/>
            <a:ext cx="1944216" cy="2660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ИннА\Desktop\1 команда\Портрет поэта Николая Алексеевича Некрасова- крамской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538" y="3705287"/>
            <a:ext cx="1944216" cy="2775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://www.vseportrety.ru/repin-rz240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505970"/>
            <a:ext cx="2016224" cy="278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Васнецов" descr="http://www.vseportrety.ru/vasnezov-rz240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5826" y="3705288"/>
            <a:ext cx="2214246" cy="277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2225" y="6254905"/>
            <a:ext cx="536494" cy="451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2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57864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823" y="221632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Выберите из представленных портретов портрет </a:t>
            </a:r>
            <a:r>
              <a:rPr lang="ru-RU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Е.Чарушина</a:t>
            </a:r>
            <a:r>
              <a:rPr lang="ru-RU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4" name="Рисунок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64" y="1070440"/>
            <a:ext cx="2160241" cy="271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4054284"/>
            <a:ext cx="2250273" cy="271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Чарушин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899511"/>
            <a:ext cx="2160242" cy="288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2572" y="4147043"/>
            <a:ext cx="1987780" cy="26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864" y="683296"/>
            <a:ext cx="2690326" cy="3370987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488239" y="6334132"/>
            <a:ext cx="576064" cy="432048"/>
          </a:xfrm>
          <a:prstGeom prst="actionButtonForwardNex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64 -0.125 L -0.17656 -0.07269 C -0.19826 -0.06135 -0.21041 -0.04491 -0.21041 -0.02755 C -0.21041 -0.00788 -0.19826 0.00763 -0.17656 0.01898 C -0.14409 0.03657 -0.3717 -0.03241 -0.33923 -0.0148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4" y="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фазан"/>
          <p:cNvSpPr/>
          <p:nvPr/>
        </p:nvSpPr>
        <p:spPr>
          <a:xfrm>
            <a:off x="251520" y="260648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Выберите из представленных 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репродукций </a:t>
            </a:r>
            <a:r>
              <a:rPr lang="ru-RU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 репродукции 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рисунков   Е. </a:t>
            </a:r>
            <a:r>
              <a:rPr lang="ru-RU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Чарушина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чарушин" descr="C:\Users\ИннА\Desktop\2 команда\чарушин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1684" y="4020494"/>
            <a:ext cx="26323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чарушин1" descr="C:\Users\ИннА\Desktop\2 команда\Евгений Иванович Чарушин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292488"/>
            <a:ext cx="2736304" cy="242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лиса" descr="C:\Users\ИннА\Desktop\2 команда\рачев- анималист.jpg"/>
          <p:cNvPicPr/>
          <p:nvPr/>
        </p:nvPicPr>
        <p:blipFill rotWithShape="1">
          <a:blip r:embed="rId6" cstate="print"/>
          <a:srcRect l="3248" r="2553"/>
          <a:stretch/>
        </p:blipFill>
        <p:spPr bwMode="auto">
          <a:xfrm>
            <a:off x="5755886" y="1079136"/>
            <a:ext cx="2088232" cy="28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ИннА\Desktop\2 команда\Арчибальд Торберн - птицы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521" y="4020494"/>
            <a:ext cx="350046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6463" y="6212557"/>
            <a:ext cx="536494" cy="451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4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4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194" y="272418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Картины современных художников у нас нередко вызывают возглас: «Что это за мазня! И я так могу!» Мы не умеем видеть идею художника. </a:t>
            </a:r>
            <a:endParaRPr lang="ru-RU" b="1" dirty="0">
              <a:solidFill>
                <a:srgbClr val="00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Порой творчество ребенка – это на первый взгляд хаотичные линии (это мы так видим взрослые), но ребенок вложил свою идею, а не технику. И он видит в своем рисунке, например прекрасный город или сказочный цветок. В этот момент ему важно показать, насколько ценна, первостепенная идея в его рисунке. </a:t>
            </a:r>
            <a:endParaRPr lang="ru-RU" b="1" dirty="0">
              <a:solidFill>
                <a:srgbClr val="00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134740"/>
            <a:ext cx="4106919" cy="2939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102203"/>
            <a:ext cx="2839954" cy="2847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1754" y="610123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Казимир Малевич,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«Черный квадрат»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7" y="6175956"/>
            <a:ext cx="381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Василий Кандинский,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«Композиция </a:t>
            </a:r>
            <a:r>
              <a:rPr lang="en-US" b="1" dirty="0" smtClean="0">
                <a:solidFill>
                  <a:srgbClr val="002060"/>
                </a:solidFill>
              </a:rPr>
              <a:t>VII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843" y="6273549"/>
            <a:ext cx="53649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6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Перед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вами  картина современного художника нашей страны. </a:t>
            </a:r>
            <a:endParaRPr lang="ru-RU" sz="16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Этот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художник всегда тщательно прописывает каждую деталь. Поэтому его картины похожи на фотографии, а его живопись называется фотореализм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Разгадайте идею художника – что он показал на картине</a:t>
            </a:r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ctr"/>
            <a:r>
              <a:rPr lang="ru-RU" b="1" i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(Проверьте свою догадку кликнув по картине)</a:t>
            </a:r>
            <a:endParaRPr lang="ru-RU" sz="2400" b="1" dirty="0">
              <a:solidFill>
                <a:srgbClr val="006600"/>
              </a:solidFill>
            </a:endParaRPr>
          </a:p>
        </p:txBody>
      </p:sp>
      <p:pic>
        <p:nvPicPr>
          <p:cNvPr id="1026" name="Picture 2" descr="https://www.vl.ru/afisha/uploads/events/244/6226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192688" cy="399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13992" y="603549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артина </a:t>
            </a:r>
            <a:r>
              <a:rPr lang="ru-RU" sz="1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Семена Файбисовича «Капли на ресницах», 1992 год, 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масло</a:t>
            </a:r>
            <a:endParaRPr lang="ru-RU" sz="1400" b="1" i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424" y="6280279"/>
            <a:ext cx="53649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779912" y="332656"/>
            <a:ext cx="504056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Monotype Corsiva" pitchFamily="66" charset="0"/>
              </a:rPr>
              <a:t>Станция</a:t>
            </a:r>
            <a:endParaRPr lang="ru-RU" sz="7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Picture 2" descr="C:\Documents and Settings\Admin\Рабочий стол\картинки для детского сада\t0p5fw4z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714500"/>
            <a:ext cx="254317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 rot="20776187">
            <a:off x="-190500" y="3095625"/>
            <a:ext cx="904398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Творческая </a:t>
            </a:r>
            <a:endParaRPr lang="ru-RU" sz="8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6309320"/>
            <a:ext cx="536494" cy="451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7BE4"/>
            </a:gs>
            <a:gs pos="26000">
              <a:schemeClr val="accent1">
                <a:lumMod val="45000"/>
                <a:lumOff val="5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100000">
              <a:srgbClr val="FE94F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 с вами занимались творческой деятельностью и закончить нашу игру я хочу притчей о деятельности.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«Двое мудрецов отправились по свету посмотреть как люди живут. В одном не большом городе они встретили толпу людей, которые носили огромные камни, было видно что им очень тяжело, руки были в кровяных мозолях, по лицу скатывался пот.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Мудрецам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стало интересно, что же делают эти люди.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ctr">
              <a:spcAft>
                <a:spcPts val="0"/>
              </a:spcAft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Что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ты делаешь? - спросили они у одного человека.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таскаю камни наверх.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ctr">
              <a:spcAft>
                <a:spcPts val="0"/>
              </a:spcAft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ты что делаешь? - спросили они другого.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 зарабатываю детям на еду.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Ну, а ты что делаешь? – спросили они третьего.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Я строю храм Божий!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поняли тогда мудрецы одну простую истину -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важно, что ты делаешь,  важно, как ты к этому относишься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986" y="6334299"/>
            <a:ext cx="536494" cy="451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картинки для детского сада\ljudi-6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75856" y="2636912"/>
            <a:ext cx="606127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Спасибо!</a:t>
            </a:r>
            <a:endParaRPr lang="ru-RU" sz="6000" b="1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60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Творческих  успехов</a:t>
            </a:r>
            <a:r>
              <a:rPr lang="ru-RU" sz="5400" b="1" dirty="0">
                <a:solidFill>
                  <a:srgbClr val="FF0000"/>
                </a:solidFill>
                <a:latin typeface="Monotype Corsiva" pitchFamily="66" charset="0"/>
              </a:rPr>
              <a:t>! </a:t>
            </a:r>
            <a:endParaRPr lang="ru-RU" sz="6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rgbClr val="FE94F1"/>
            </a:gs>
            <a:gs pos="98000">
              <a:srgbClr val="FE94F1"/>
            </a:gs>
            <a:gs pos="70000">
              <a:schemeClr val="accent1">
                <a:lumMod val="45000"/>
                <a:lumOff val="55000"/>
              </a:schemeClr>
            </a:gs>
            <a:gs pos="26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24744"/>
            <a:ext cx="871296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marR="179705" indent="449580" algn="just">
              <a:lnSpc>
                <a:spcPct val="115000"/>
              </a:lnSpc>
              <a:spcAft>
                <a:spcPts val="0"/>
              </a:spcAft>
              <a:tabLst>
                <a:tab pos="5671185" algn="l"/>
              </a:tabLst>
            </a:pP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«Для эффективного развития творческой фантазии нужна система упражнений и, главное, нужно обучение приемам фантазирования. Мало сказать: «Придумай то-то» – надо объяснить, какими приемами следует при этом пользоваться. (Приемы играют туже роль, что и краски в живописи; не может быть и речи о том, что они мешают свободно фантазировать.)»</a:t>
            </a:r>
          </a:p>
          <a:p>
            <a:pPr marL="270510" marR="179705" indent="449580" algn="ctr">
              <a:lnSpc>
                <a:spcPct val="115000"/>
              </a:lnSpc>
              <a:spcAft>
                <a:spcPts val="0"/>
              </a:spcAft>
              <a:tabLst>
                <a:tab pos="5671185" algn="l"/>
              </a:tabLst>
            </a:pP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marR="179705" indent="449580" algn="ctr">
              <a:lnSpc>
                <a:spcPct val="115000"/>
              </a:lnSpc>
              <a:spcAft>
                <a:spcPts val="0"/>
              </a:spcAft>
              <a:tabLst>
                <a:tab pos="5671185" algn="l"/>
              </a:tabLst>
            </a:pPr>
            <a:r>
              <a:rPr lang="ru-RU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Г.С.Альтшуллер</a:t>
            </a:r>
            <a:endParaRPr lang="ru-RU" sz="4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986" y="6300651"/>
            <a:ext cx="53649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571480"/>
            <a:ext cx="8118074" cy="5737840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5900" dirty="0" smtClean="0">
                <a:solidFill>
                  <a:srgbClr val="002060"/>
                </a:solidFill>
              </a:rPr>
              <a:t>Невозможно научить ребенка тому, что сам не умеешь. Но можно учиться вместе – искренне и с интересом играя, придумывая, сочиняя, на принципах равноправного партнерства со своими детьми. </a:t>
            </a:r>
          </a:p>
          <a:p>
            <a:pPr algn="r">
              <a:buNone/>
            </a:pPr>
            <a:r>
              <a:rPr lang="ru-RU" sz="5900" dirty="0" smtClean="0">
                <a:solidFill>
                  <a:srgbClr val="002060"/>
                </a:solidFill>
              </a:rPr>
              <a:t>Известный итальянский сказочник </a:t>
            </a:r>
            <a:r>
              <a:rPr lang="ru-RU" sz="5900" dirty="0" err="1" smtClean="0">
                <a:solidFill>
                  <a:srgbClr val="002060"/>
                </a:solidFill>
              </a:rPr>
              <a:t>Джанни</a:t>
            </a:r>
            <a:r>
              <a:rPr lang="ru-RU" sz="5900" dirty="0" smtClean="0">
                <a:solidFill>
                  <a:srgbClr val="002060"/>
                </a:solidFill>
              </a:rPr>
              <a:t> </a:t>
            </a:r>
            <a:r>
              <a:rPr lang="ru-RU" sz="5900" dirty="0" err="1" smtClean="0">
                <a:solidFill>
                  <a:srgbClr val="002060"/>
                </a:solidFill>
              </a:rPr>
              <a:t>Родари</a:t>
            </a:r>
            <a:r>
              <a:rPr lang="ru-RU" sz="5900" dirty="0" smtClean="0">
                <a:solidFill>
                  <a:srgbClr val="002060"/>
                </a:solidFill>
              </a:rPr>
              <a:t> говорил, что придумывать занимательные истории и веселые сказки не сложно – нужно лишь свободно пофантазировать вместе с ребенком. Это позволит не только весело провести время, но и попутно развивать     мышление, воображение, красочную   образную речь — не только своего ребёнка, но и свои собственные.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140" y="6165304"/>
            <a:ext cx="53649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7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rgbClr val="FE94F1"/>
            </a:gs>
            <a:gs pos="98000">
              <a:srgbClr val="FE94F1"/>
            </a:gs>
            <a:gs pos="70000">
              <a:schemeClr val="accent1">
                <a:lumMod val="45000"/>
                <a:lumOff val="55000"/>
              </a:schemeClr>
            </a:gs>
            <a:gs pos="26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64704"/>
            <a:ext cx="8568952" cy="5554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Известный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итальянский писатель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Джанни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Родари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является автором одного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эффективных методов развития творческого воображения и причинно-следственного стиля мышления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Бином фантазии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Бином фантазии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это метод стимулирования творческого воображения у детей и взрослых путем комбинирования различных пар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слов. С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помощью Бинома можно не только изобретать новые необычные предметы или совершенствовать имеющиеся, но и сочинять фантастические рассказы и интересные истории.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marR="179705" indent="449580" algn="ctr">
              <a:lnSpc>
                <a:spcPct val="115000"/>
              </a:lnSpc>
              <a:spcAft>
                <a:spcPts val="0"/>
              </a:spcAft>
              <a:tabLst>
                <a:tab pos="5671185" algn="l"/>
              </a:tabLst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158" y="6093409"/>
            <a:ext cx="53649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5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8458" r="32688" b="50000"/>
          <a:stretch/>
        </p:blipFill>
        <p:spPr>
          <a:xfrm>
            <a:off x="1490771" y="1700808"/>
            <a:ext cx="6036790" cy="49301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332656"/>
            <a:ext cx="82809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свое воображение и способность к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словотворчесту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этих необычных животных?</a:t>
            </a:r>
            <a:endParaRPr lang="ru-RU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158" y="6196633"/>
            <a:ext cx="53649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8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0612" b="47619"/>
          <a:stretch/>
        </p:blipFill>
        <p:spPr>
          <a:xfrm>
            <a:off x="899592" y="548679"/>
            <a:ext cx="7560840" cy="56886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540" y="6237312"/>
            <a:ext cx="53649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9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470" t="44651" r="1"/>
          <a:stretch/>
        </p:blipFill>
        <p:spPr>
          <a:xfrm>
            <a:off x="1187624" y="476672"/>
            <a:ext cx="7056784" cy="57670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243754"/>
            <a:ext cx="53649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1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rgbClr val="FE94F1"/>
            </a:gs>
            <a:gs pos="98000">
              <a:srgbClr val="FE94F1"/>
            </a:gs>
            <a:gs pos="70000">
              <a:schemeClr val="accent1">
                <a:lumMod val="45000"/>
                <a:lumOff val="55000"/>
              </a:schemeClr>
            </a:gs>
            <a:gs pos="26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" y="1052736"/>
            <a:ext cx="8568952" cy="1932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88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Молодцы </a:t>
            </a:r>
            <a:endParaRPr lang="ru-RU" sz="8800" b="1" dirty="0">
              <a:solidFill>
                <a:srgbClr val="0033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marR="179705" indent="449580" algn="ctr">
              <a:lnSpc>
                <a:spcPct val="115000"/>
              </a:lnSpc>
              <a:spcAft>
                <a:spcPts val="0"/>
              </a:spcAft>
              <a:tabLst>
                <a:tab pos="5671185" algn="l"/>
              </a:tabLst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6" r="99069">
                        <a14:foregroundMark x1="14339" y1="83333" x2="14339" y2="83333"/>
                        <a14:foregroundMark x1="85847" y1="82486" x2="85847" y2="824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12" y="2564904"/>
            <a:ext cx="5114925" cy="3371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850" y="6165304"/>
            <a:ext cx="53649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6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676</Words>
  <Application>Microsoft Office PowerPoint</Application>
  <PresentationFormat>Экран (4:3)</PresentationFormat>
  <Paragraphs>60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Monotype Corsiva</vt:lpstr>
      <vt:lpstr>Times New Roman</vt:lpstr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нового или совершенствование имеющегося объекта: кошка + машина = 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ИннА</dc:creator>
  <cp:lastModifiedBy>User</cp:lastModifiedBy>
  <cp:revision>108</cp:revision>
  <dcterms:created xsi:type="dcterms:W3CDTF">2016-01-26T15:29:00Z</dcterms:created>
  <dcterms:modified xsi:type="dcterms:W3CDTF">2020-12-23T05:28:49Z</dcterms:modified>
</cp:coreProperties>
</file>