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63" r:id="rId3"/>
    <p:sldId id="282" r:id="rId4"/>
    <p:sldId id="269" r:id="rId5"/>
    <p:sldId id="270" r:id="rId6"/>
    <p:sldId id="284" r:id="rId7"/>
    <p:sldId id="283" r:id="rId8"/>
    <p:sldId id="291" r:id="rId9"/>
    <p:sldId id="271" r:id="rId10"/>
    <p:sldId id="288" r:id="rId11"/>
    <p:sldId id="272" r:id="rId12"/>
    <p:sldId id="301" r:id="rId13"/>
    <p:sldId id="275" r:id="rId14"/>
    <p:sldId id="277" r:id="rId15"/>
    <p:sldId id="274" r:id="rId16"/>
    <p:sldId id="302" r:id="rId17"/>
    <p:sldId id="287" r:id="rId18"/>
    <p:sldId id="286" r:id="rId19"/>
    <p:sldId id="303" r:id="rId20"/>
    <p:sldId id="292" r:id="rId21"/>
    <p:sldId id="278" r:id="rId22"/>
    <p:sldId id="285" r:id="rId23"/>
    <p:sldId id="293" r:id="rId24"/>
    <p:sldId id="294" r:id="rId25"/>
    <p:sldId id="295" r:id="rId26"/>
    <p:sldId id="296" r:id="rId27"/>
    <p:sldId id="297" r:id="rId28"/>
    <p:sldId id="300" r:id="rId29"/>
    <p:sldId id="289" r:id="rId30"/>
    <p:sldId id="29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08D6"/>
    <a:srgbClr val="3333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909" autoAdjust="0"/>
  </p:normalViewPr>
  <p:slideViewPr>
    <p:cSldViewPr>
      <p:cViewPr>
        <p:scale>
          <a:sx n="53" d="100"/>
          <a:sy n="53" d="100"/>
        </p:scale>
        <p:origin x="1896" y="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8E117-E51B-4B8F-A808-C4C4BD52AD25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0BE9-688B-4F9E-AA84-FE151EE175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8E117-E51B-4B8F-A808-C4C4BD52AD25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0BE9-688B-4F9E-AA84-FE151EE175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8E117-E51B-4B8F-A808-C4C4BD52AD25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0BE9-688B-4F9E-AA84-FE151EE175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8E117-E51B-4B8F-A808-C4C4BD52AD25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0BE9-688B-4F9E-AA84-FE151EE175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8E117-E51B-4B8F-A808-C4C4BD52AD25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0BE9-688B-4F9E-AA84-FE151EE175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8E117-E51B-4B8F-A808-C4C4BD52AD25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0BE9-688B-4F9E-AA84-FE151EE175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8E117-E51B-4B8F-A808-C4C4BD52AD25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0BE9-688B-4F9E-AA84-FE151EE175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8E117-E51B-4B8F-A808-C4C4BD52AD25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0BE9-688B-4F9E-AA84-FE151EE175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8E117-E51B-4B8F-A808-C4C4BD52AD25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0BE9-688B-4F9E-AA84-FE151EE175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8E117-E51B-4B8F-A808-C4C4BD52AD25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0BE9-688B-4F9E-AA84-FE151EE175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8E117-E51B-4B8F-A808-C4C4BD52AD25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0BE9-688B-4F9E-AA84-FE151EE175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8E117-E51B-4B8F-A808-C4C4BD52AD25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D0BE9-688B-4F9E-AA84-FE151EE1758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33"/>
            <a:ext cx="9144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1173" y="285728"/>
            <a:ext cx="44496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профсоюзная организация  муниципального бюджетного дошкольного образовательного учреждения «Детский сад комбинированного вида №5 «Золотая рыбка»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Щёлкино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Ленинского района Республики Крым</a:t>
            </a:r>
          </a:p>
        </p:txBody>
      </p:sp>
      <p:pic>
        <p:nvPicPr>
          <p:cNvPr id="7" name="Picture 3" descr="D:\Desktop\для сайта\P1000315.JPG"/>
          <p:cNvPicPr>
            <a:picLocks noChangeAspect="1" noChangeArrowheads="1"/>
          </p:cNvPicPr>
          <p:nvPr/>
        </p:nvPicPr>
        <p:blipFill>
          <a:blip r:embed="rId3" cstate="print"/>
          <a:srcRect b="17021"/>
          <a:stretch>
            <a:fillRect/>
          </a:stretch>
        </p:blipFill>
        <p:spPr bwMode="auto">
          <a:xfrm>
            <a:off x="312681" y="3722194"/>
            <a:ext cx="3897834" cy="24257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logosui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59448"/>
            <a:ext cx="2376264" cy="1508371"/>
          </a:xfrm>
          <a:prstGeom prst="rect">
            <a:avLst/>
          </a:prstGeom>
        </p:spPr>
      </p:pic>
      <p:pic>
        <p:nvPicPr>
          <p:cNvPr id="6" name="Рисунок 5" descr="ribka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5127680"/>
            <a:ext cx="571355" cy="4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G_20201023_175008.jpg"/>
          <p:cNvPicPr>
            <a:picLocks noChangeAspect="1"/>
          </p:cNvPicPr>
          <p:nvPr/>
        </p:nvPicPr>
        <p:blipFill>
          <a:blip r:embed="rId6" cstate="print"/>
          <a:srcRect l="13971" t="5882" r="26470" b="8823"/>
          <a:stretch>
            <a:fillRect/>
          </a:stretch>
        </p:blipFill>
        <p:spPr>
          <a:xfrm rot="5400000">
            <a:off x="6894356" y="210097"/>
            <a:ext cx="2042046" cy="2193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67544" y="6237312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Корпус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0"/>
          <a:stretch/>
        </p:blipFill>
        <p:spPr>
          <a:xfrm>
            <a:off x="4491128" y="2905898"/>
            <a:ext cx="4345148" cy="22993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5004048" y="5460322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Корпус №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ribka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860" y="3861048"/>
            <a:ext cx="504197" cy="381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868" y="428604"/>
            <a:ext cx="5000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Нормативные документы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2571744"/>
            <a:ext cx="807249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Коллективный договор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Положение о первичной профсоюзной организации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Устав МБДОУ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Положение об охране  труда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Положение о стимулирующих и премиальных выплатах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Правила внутреннего </a:t>
            </a:r>
            <a:r>
              <a:rPr lang="ru-RU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трудового распорядка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logosu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57166"/>
            <a:ext cx="2588473" cy="1643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5" name="Picture 3" descr="G:\DCIM\107_PANA\P10707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18979">
            <a:off x="320020" y="2397268"/>
            <a:ext cx="4667154" cy="35003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extBox 6"/>
          <p:cNvSpPr txBox="1"/>
          <p:nvPr/>
        </p:nvSpPr>
        <p:spPr>
          <a:xfrm>
            <a:off x="714348" y="357166"/>
            <a:ext cx="80010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Информационная работа 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Страничка «Профсоюз» на сайте МБДОУ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Оформление информационных стендов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" t="2755" b="2064"/>
          <a:stretch/>
        </p:blipFill>
        <p:spPr>
          <a:xfrm>
            <a:off x="4860032" y="1803716"/>
            <a:ext cx="3672408" cy="4974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31640" y="188640"/>
            <a:ext cx="61693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КРЕДО ПРОФСОЮЗНОГО ЛИДЕРА – </a:t>
            </a:r>
          </a:p>
          <a:p>
            <a:pPr algn="ctr"/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ЕДИНЕНИЕ ВСЕХ УЧАСТНИКОВ ВЗАИМОДЕЙСТВИЯ В ДОУ </a:t>
            </a:r>
            <a:endParaRPr lang="ru-RU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014548" y="1089813"/>
            <a:ext cx="2949940" cy="1763740"/>
            <a:chOff x="3500458" y="1953709"/>
            <a:chExt cx="3842108" cy="3265987"/>
          </a:xfrm>
        </p:grpSpPr>
        <p:sp>
          <p:nvSpPr>
            <p:cNvPr id="9" name="Овал 8"/>
            <p:cNvSpPr/>
            <p:nvPr/>
          </p:nvSpPr>
          <p:spPr>
            <a:xfrm>
              <a:off x="3500458" y="1953709"/>
              <a:ext cx="3842108" cy="326598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alpha val="50000"/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Овал 4"/>
            <p:cNvSpPr/>
            <p:nvPr/>
          </p:nvSpPr>
          <p:spPr>
            <a:xfrm>
              <a:off x="4156339" y="2797422"/>
              <a:ext cx="2824428" cy="1796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Сотрудники</a:t>
              </a:r>
              <a:endParaRPr lang="ru-RU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210402" y="1154259"/>
            <a:ext cx="2804145" cy="1832544"/>
            <a:chOff x="1016710" y="-2672521"/>
            <a:chExt cx="4038286" cy="3533690"/>
          </a:xfrm>
        </p:grpSpPr>
        <p:sp>
          <p:nvSpPr>
            <p:cNvPr id="12" name="Овал 11"/>
            <p:cNvSpPr/>
            <p:nvPr/>
          </p:nvSpPr>
          <p:spPr>
            <a:xfrm>
              <a:off x="1016710" y="-2672521"/>
              <a:ext cx="4038286" cy="353369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3" name="Овал 4"/>
            <p:cNvSpPr/>
            <p:nvPr/>
          </p:nvSpPr>
          <p:spPr>
            <a:xfrm>
              <a:off x="1647685" y="-2340899"/>
              <a:ext cx="2776338" cy="23929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Профсоюз</a:t>
              </a:r>
              <a:endParaRPr lang="ru-RU" sz="2400" b="1" kern="1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81064" y="1081601"/>
            <a:ext cx="2829337" cy="1927917"/>
            <a:chOff x="174860" y="42724"/>
            <a:chExt cx="2738070" cy="2220545"/>
          </a:xfrm>
        </p:grpSpPr>
        <p:sp>
          <p:nvSpPr>
            <p:cNvPr id="15" name="Овал 14"/>
            <p:cNvSpPr/>
            <p:nvPr/>
          </p:nvSpPr>
          <p:spPr>
            <a:xfrm>
              <a:off x="174860" y="42724"/>
              <a:ext cx="2738070" cy="22205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alpha val="50000"/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6" name="Овал 4"/>
            <p:cNvSpPr/>
            <p:nvPr/>
          </p:nvSpPr>
          <p:spPr>
            <a:xfrm>
              <a:off x="241382" y="307149"/>
              <a:ext cx="2431730" cy="17764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i="0" kern="1200" dirty="0" smtClean="0">
                  <a:solidFill>
                    <a:srgbClr val="FFC000"/>
                  </a:solidFill>
                </a:rPr>
                <a:t>  </a:t>
              </a:r>
              <a:r>
                <a:rPr lang="ru-RU" sz="2400" b="1" i="0" kern="1200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Администрация</a:t>
              </a:r>
              <a:endParaRPr lang="ru-RU" sz="2400" b="1" i="0" kern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Рисунок 16" descr="АгитПРОФСОЮЗ.jpg"/>
          <p:cNvPicPr>
            <a:picLocks noChangeAspect="1"/>
          </p:cNvPicPr>
          <p:nvPr/>
        </p:nvPicPr>
        <p:blipFill>
          <a:blip r:embed="rId3" cstate="print"/>
          <a:srcRect l="3906" t="11111" r="6250" b="16666"/>
          <a:stretch>
            <a:fillRect/>
          </a:stretch>
        </p:blipFill>
        <p:spPr>
          <a:xfrm>
            <a:off x="611560" y="3133133"/>
            <a:ext cx="7901398" cy="351536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315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3" name="Picture 2" descr="D:\Desktop\ФОТО 2014-2015\субботник\P1050842.JPG"/>
          <p:cNvPicPr>
            <a:picLocks noChangeAspect="1" noChangeArrowheads="1"/>
          </p:cNvPicPr>
          <p:nvPr/>
        </p:nvPicPr>
        <p:blipFill rotWithShape="1">
          <a:blip r:embed="rId3" cstate="print"/>
          <a:srcRect l="15128" r="11980" b="32826"/>
          <a:stretch/>
        </p:blipFill>
        <p:spPr bwMode="auto">
          <a:xfrm rot="21374242">
            <a:off x="145886" y="1997169"/>
            <a:ext cx="4479183" cy="309587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D:\Desktop\ФОТО 2014-2015\9 МАЯ-2015\P10702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2021">
            <a:off x="4857752" y="214291"/>
            <a:ext cx="4000496" cy="300037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F:\2012 - 2013\День здоровья педагога\P10004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539">
            <a:off x="4498019" y="3453592"/>
            <a:ext cx="4397076" cy="3172289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339752" y="332655"/>
            <a:ext cx="5958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Праздники </a:t>
            </a:r>
          </a:p>
          <a:p>
            <a:pPr algn="just"/>
            <a: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1" y="5445224"/>
            <a:ext cx="41560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dirty="0" smtClean="0">
                <a:solidFill>
                  <a:srgbClr val="F808D6"/>
                </a:solidFill>
                <a:latin typeface="Times New Roman" pitchFamily="18" charset="0"/>
                <a:cs typeface="Times New Roman" pitchFamily="18" charset="0"/>
              </a:rPr>
              <a:t>Спортивные </a:t>
            </a:r>
            <a:endParaRPr lang="ru-RU" sz="3200" b="1" i="1" dirty="0">
              <a:solidFill>
                <a:srgbClr val="F808D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b="1" i="1" dirty="0">
                <a:solidFill>
                  <a:srgbClr val="F808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rgbClr val="F808D6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3200" b="1" i="1" dirty="0">
                <a:solidFill>
                  <a:srgbClr val="F808D6"/>
                </a:solidFill>
                <a:latin typeface="Times New Roman" pitchFamily="18" charset="0"/>
                <a:cs typeface="Times New Roman" pitchFamily="18" charset="0"/>
              </a:rPr>
              <a:t>соревнования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1268760"/>
            <a:ext cx="3312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Субботники</a:t>
            </a:r>
            <a:r>
              <a:rPr lang="ru-RU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3" name="Picture 3" descr="F:\миронова-юбилей\P10206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29918">
            <a:off x="5286380" y="178571"/>
            <a:ext cx="3571900" cy="2678925"/>
          </a:xfrm>
          <a:prstGeom prst="horizontalScroll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2" descr="F:\2012 - 2013\Юбилей 25 лет\ЮБИЛЕЙ 25\CIMG25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946794"/>
            <a:ext cx="4714908" cy="353618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D:\Desktop\ФОТО 2014-2015\день дошк.раб.2014\P10503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279943"/>
            <a:ext cx="3872119" cy="3036116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85720" y="1"/>
            <a:ext cx="4643470" cy="3232725"/>
          </a:xfrm>
          <a:prstGeom prst="cloud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F808D6"/>
                </a:solidFill>
                <a:latin typeface="Times New Roman" pitchFamily="18" charset="0"/>
                <a:cs typeface="Times New Roman" pitchFamily="18" charset="0"/>
              </a:rPr>
              <a:t>Отмечаем</a:t>
            </a:r>
          </a:p>
          <a:p>
            <a:r>
              <a:rPr lang="ru-RU" sz="4400" b="1" i="1" dirty="0" smtClean="0">
                <a:solidFill>
                  <a:srgbClr val="F808D6"/>
                </a:solidFill>
                <a:latin typeface="Times New Roman" pitchFamily="18" charset="0"/>
                <a:cs typeface="Times New Roman" pitchFamily="18" charset="0"/>
              </a:rPr>
              <a:t>юбилеи </a:t>
            </a:r>
          </a:p>
          <a:p>
            <a:r>
              <a:rPr lang="ru-RU" sz="4400" b="1" dirty="0" smtClean="0">
                <a:solidFill>
                  <a:srgbClr val="F808D6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lang="ru-RU" sz="4400" b="1" dirty="0">
              <a:solidFill>
                <a:srgbClr val="F808D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днс\Desktop\71026_30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1067">
            <a:off x="2459345" y="1008283"/>
            <a:ext cx="2720941" cy="313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3" name="Picture 4" descr="D:\Desktop\Я\мангуп 2015-2\IMG_20150523_1519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500438"/>
            <a:ext cx="4000528" cy="3000396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D:\Desktop\Я\МАНГУП-2015\P10704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14290"/>
            <a:ext cx="3905245" cy="2928934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D:\Desktop\Я\МАНГУП-2015\P1070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80261">
            <a:off x="350919" y="3145236"/>
            <a:ext cx="4282227" cy="321167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85720" y="214290"/>
            <a:ext cx="41434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отдыхаем и работаем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Поездка по местам боевой славы 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6410" y="357166"/>
            <a:ext cx="263726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  <a:p>
            <a:pPr algn="ctr"/>
            <a:r>
              <a:rPr lang="ru-RU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Казантипский</a:t>
            </a:r>
            <a:r>
              <a:rPr lang="ru-RU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заповедник</a:t>
            </a:r>
            <a:endParaRPr lang="ru-RU" sz="2800" b="1" i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oki2.vkusercdn.ru/i?r=BDHElZJBPNKGuFyY-akIDfgnR7GCC4FjxZmI2tiVZ7UwzPlDWM6SaFs-V2_8Trpp5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r="2172" b="9773"/>
          <a:stretch/>
        </p:blipFill>
        <p:spPr bwMode="auto">
          <a:xfrm>
            <a:off x="251521" y="172126"/>
            <a:ext cx="3951784" cy="3067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oki2.vkusercdn.ru/i?r=BDHElZJBPNKGuFyY-akIDfgnRtOJGD3niAX7pcIS8R_vLk9-uxNWCAO2AMCzrnbs2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9" y="3426426"/>
            <a:ext cx="3946355" cy="2959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oki2.vkusercdn.ru/i?r=BDHElZJBPNKGuFyY-akIDfgnCQJnWy7Jp7YPOipTIt-V-oz11nIqajJ-2BlPL8ODYH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t="6765" r="9770" b="7390"/>
          <a:stretch/>
        </p:blipFill>
        <p:spPr bwMode="auto">
          <a:xfrm>
            <a:off x="4380229" y="2204864"/>
            <a:ext cx="4584259" cy="359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08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3" name="Picture 4" descr="D:\Desktop\Я\мангуп 2015-2\IMG_20150524_102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29002">
            <a:off x="4574684" y="216927"/>
            <a:ext cx="4286248" cy="3214686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4" descr="D:\Desktop\Я\МАНГУП-2015\P10704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26793">
            <a:off x="279810" y="2853755"/>
            <a:ext cx="4572032" cy="342902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 flipH="1">
            <a:off x="5131652" y="4005064"/>
            <a:ext cx="36168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Пещерный город</a:t>
            </a:r>
          </a:p>
          <a:p>
            <a:pPr algn="ctr"/>
            <a:r>
              <a:rPr lang="ru-RU" sz="32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Мангуп</a:t>
            </a:r>
            <a:r>
              <a:rPr lang="ru-RU" sz="32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-кале»</a:t>
            </a:r>
          </a:p>
          <a:p>
            <a:pPr algn="ctr"/>
            <a:r>
              <a:rPr lang="ru-RU" sz="32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2015 год</a:t>
            </a:r>
          </a:p>
          <a:p>
            <a:pPr algn="ctr"/>
            <a:endParaRPr lang="ru-RU" sz="3200" b="1" i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404664"/>
            <a:ext cx="41055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808D6"/>
                </a:solidFill>
                <a:latin typeface="Times New Roman" pitchFamily="18" charset="0"/>
                <a:cs typeface="Times New Roman" pitchFamily="18" charset="0"/>
              </a:rPr>
              <a:t>Наш коллектив путешествует по историческим и памятным местам Крыма с 2004 года. </a:t>
            </a:r>
            <a:endParaRPr lang="ru-RU" sz="2400" b="1" i="1" dirty="0">
              <a:solidFill>
                <a:srgbClr val="F808D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3" name="Picture 2" descr="D:\Desktop\Я\МАНГУП-2015\P10704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357562"/>
            <a:ext cx="4214810" cy="3161108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D:\Desktop\Я\мангуп 2015-2\IMG_20150524_082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643314"/>
            <a:ext cx="3857652" cy="289324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D:\Desktop\Я\мангуп 2015-2\IMG_20150523_1128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85728"/>
            <a:ext cx="4000528" cy="3000396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143504" y="357166"/>
            <a:ext cx="348306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2015 год</a:t>
            </a:r>
          </a:p>
          <a:p>
            <a:pPr algn="ctr"/>
            <a:r>
              <a:rPr lang="ru-RU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Водопад </a:t>
            </a:r>
          </a:p>
          <a:p>
            <a:pPr algn="ctr"/>
            <a:r>
              <a:rPr lang="ru-RU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«Серебряные струи»</a:t>
            </a:r>
            <a:endParaRPr lang="ru-RU" sz="2800" b="1" i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D:\Desktop\Я\мангуп 2015-2\IMG_20150524_085513_2.jpg"/>
          <p:cNvPicPr>
            <a:picLocks noChangeAspect="1" noChangeArrowheads="1"/>
          </p:cNvPicPr>
          <p:nvPr/>
        </p:nvPicPr>
        <p:blipFill rotWithShape="1">
          <a:blip r:embed="rId6" cstate="print"/>
          <a:srcRect l="13370"/>
          <a:stretch/>
        </p:blipFill>
        <p:spPr bwMode="auto">
          <a:xfrm>
            <a:off x="3656138" y="1717023"/>
            <a:ext cx="4084214" cy="34239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48"/>
            <a:ext cx="9144000" cy="685800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350039" y="620688"/>
            <a:ext cx="35424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2019 год.</a:t>
            </a:r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Абрау</a:t>
            </a: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Дюрсо</a:t>
            </a:r>
            <a:endParaRPr lang="ru-RU" sz="2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oki2.vkusercdn.ru/i?r=BDHElZJBPNKGuFyY-akIDfgnpJIOnuFPXv7TgepqtyxmWAu4VI8_vuH9puVWK7Itib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3"/>
          <a:stretch/>
        </p:blipFill>
        <p:spPr bwMode="auto">
          <a:xfrm>
            <a:off x="369720" y="151804"/>
            <a:ext cx="4610599" cy="6524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kartinki.pics/pics/uploads/posts/2022-08/1660094406_10-kartinkin-net-p-novorossiisk-dostoprimechatelnosti-abrau-d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99" y="2320021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14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4744" y="500042"/>
            <a:ext cx="4572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44937" y="357167"/>
            <a:ext cx="61195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девиз: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Собраться вместе – это </a:t>
            </a:r>
            <a:r>
              <a:rPr lang="ru-RU" sz="2800" b="1" i="1" dirty="0" smtClean="0">
                <a:solidFill>
                  <a:srgbClr val="F808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начало,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Удержаться вместе – это </a:t>
            </a:r>
            <a:r>
              <a:rPr lang="ru-RU" sz="2800" b="1" i="1" dirty="0" smtClean="0">
                <a:solidFill>
                  <a:srgbClr val="F808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прогресс,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Думать вместе –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F808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единство,</a:t>
            </a:r>
            <a:endParaRPr lang="ru-RU" sz="2800" b="1" i="1" dirty="0">
              <a:solidFill>
                <a:srgbClr val="F808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вместе – это </a:t>
            </a:r>
            <a:r>
              <a:rPr lang="ru-RU" sz="2800" b="1" i="1" dirty="0" smtClean="0">
                <a:solidFill>
                  <a:srgbClr val="F808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успех!</a:t>
            </a: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logosu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6463" y="254116"/>
            <a:ext cx="2588473" cy="16430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" t="3757" r="8088" b="2308"/>
          <a:stretch/>
        </p:blipFill>
        <p:spPr>
          <a:xfrm>
            <a:off x="539552" y="2780928"/>
            <a:ext cx="8014491" cy="381642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48"/>
            <a:ext cx="9144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51752" y="4437112"/>
            <a:ext cx="30207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0201010_122801.jpg"/>
          <p:cNvPicPr>
            <a:picLocks noChangeAspect="1"/>
          </p:cNvPicPr>
          <p:nvPr/>
        </p:nvPicPr>
        <p:blipFill>
          <a:blip r:embed="rId3" cstate="print"/>
          <a:srcRect l="11957" t="8696" r="6521"/>
          <a:stretch>
            <a:fillRect/>
          </a:stretch>
        </p:blipFill>
        <p:spPr>
          <a:xfrm rot="374496">
            <a:off x="4136941" y="1648140"/>
            <a:ext cx="4747789" cy="4060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201010_141346.jpg"/>
          <p:cNvPicPr>
            <a:picLocks noChangeAspect="1"/>
          </p:cNvPicPr>
          <p:nvPr/>
        </p:nvPicPr>
        <p:blipFill rotWithShape="1">
          <a:blip r:embed="rId4" cstate="print"/>
          <a:srcRect t="9805" r="23529" b="23636"/>
          <a:stretch/>
        </p:blipFill>
        <p:spPr>
          <a:xfrm rot="5400000">
            <a:off x="-867139" y="1362023"/>
            <a:ext cx="6287599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328889" y="620688"/>
            <a:ext cx="45635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Алушта -2020 г.</a:t>
            </a:r>
          </a:p>
        </p:txBody>
      </p:sp>
    </p:spTree>
    <p:extLst>
      <p:ext uri="{BB962C8B-B14F-4D97-AF65-F5344CB8AC3E}">
        <p14:creationId xmlns:p14="http://schemas.microsoft.com/office/powerpoint/2010/main" val="209274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116632"/>
            <a:ext cx="86409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районном конкурсе агит. бригад ППО 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«Что такое    профсоюз»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2020г  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«Поет душа у Профсоюза…»</a:t>
            </a:r>
            <a:endParaRPr lang="ru-RU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Агит.jpg"/>
          <p:cNvPicPr>
            <a:picLocks noChangeAspect="1"/>
          </p:cNvPicPr>
          <p:nvPr/>
        </p:nvPicPr>
        <p:blipFill>
          <a:blip r:embed="rId3" cstate="print"/>
          <a:srcRect l="4687" t="9722" r="4687" b="11111"/>
          <a:stretch>
            <a:fillRect/>
          </a:stretch>
        </p:blipFill>
        <p:spPr>
          <a:xfrm rot="21399100">
            <a:off x="582265" y="1453294"/>
            <a:ext cx="5544616" cy="2724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Аг ПЕСНЯ.jpg"/>
          <p:cNvPicPr>
            <a:picLocks noChangeAspect="1"/>
          </p:cNvPicPr>
          <p:nvPr/>
        </p:nvPicPr>
        <p:blipFill rotWithShape="1">
          <a:blip r:embed="rId4" cstate="print"/>
          <a:srcRect l="2343" t="23361" r="9375" b="15278"/>
          <a:stretch/>
        </p:blipFill>
        <p:spPr>
          <a:xfrm>
            <a:off x="1531928" y="3933056"/>
            <a:ext cx="7322121" cy="2862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s12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41256">
            <a:off x="6639217" y="1477489"/>
            <a:ext cx="2065644" cy="1375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4437112"/>
            <a:ext cx="460851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Тайган</a:t>
            </a: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- </a:t>
            </a:r>
          </a:p>
          <a:p>
            <a:pPr algn="ctr"/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ПАРК ЛЬВОВ </a:t>
            </a:r>
          </a:p>
          <a:p>
            <a:pPr algn="ctr"/>
            <a:r>
              <a:rPr lang="ru-RU" sz="2400" b="1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2021Г</a:t>
            </a:r>
            <a:r>
              <a:rPr lang="ru-RU" b="1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b="1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F:\тайган\P1020860.JPG"/>
          <p:cNvPicPr>
            <a:picLocks noChangeAspect="1" noChangeArrowheads="1"/>
          </p:cNvPicPr>
          <p:nvPr/>
        </p:nvPicPr>
        <p:blipFill>
          <a:blip r:embed="rId3" cstate="print"/>
          <a:srcRect l="8571" r="4286" b="9434"/>
          <a:stretch>
            <a:fillRect/>
          </a:stretch>
        </p:blipFill>
        <p:spPr bwMode="auto">
          <a:xfrm rot="170852">
            <a:off x="3680085" y="2547454"/>
            <a:ext cx="5327643" cy="4192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ПАРТЕНИТ.jpg"/>
          <p:cNvPicPr>
            <a:picLocks noChangeAspect="1"/>
          </p:cNvPicPr>
          <p:nvPr/>
        </p:nvPicPr>
        <p:blipFill>
          <a:blip r:embed="rId4"/>
          <a:srcRect r="34801"/>
          <a:stretch>
            <a:fillRect/>
          </a:stretch>
        </p:blipFill>
        <p:spPr>
          <a:xfrm rot="21428969">
            <a:off x="104909" y="192554"/>
            <a:ext cx="4662548" cy="4022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716016" y="404664"/>
            <a:ext cx="28083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808D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808D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Партенит</a:t>
            </a: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2021 </a:t>
            </a: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4437112"/>
            <a:ext cx="53285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САНТА-БАРБАРА</a:t>
            </a:r>
          </a:p>
          <a:p>
            <a:pPr algn="ctr"/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Крым </a:t>
            </a:r>
            <a:r>
              <a:rPr lang="ru-RU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УтЁс</a:t>
            </a:r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2021Г</a:t>
            </a:r>
            <a:r>
              <a:rPr lang="ru-RU" b="1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b="1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404664"/>
            <a:ext cx="28083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808D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808D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9" b="7026"/>
          <a:stretch/>
        </p:blipFill>
        <p:spPr>
          <a:xfrm rot="373100">
            <a:off x="5062639" y="186425"/>
            <a:ext cx="3518433" cy="6451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b="20601"/>
          <a:stretch/>
        </p:blipFill>
        <p:spPr>
          <a:xfrm rot="21416376">
            <a:off x="719007" y="218450"/>
            <a:ext cx="3906900" cy="4898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36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2080" y="252246"/>
            <a:ext cx="377296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СЕМИНАР ДЛЯ НОВОИЗБРАННЫХ ПРЕДСЕДАТЕЛЕЙ ППО</a:t>
            </a:r>
          </a:p>
          <a:p>
            <a:pPr algn="ctr"/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БАЗЕ «УТЁС» г. </a:t>
            </a:r>
            <a:r>
              <a:rPr lang="ru-RU" sz="20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ялта</a:t>
            </a:r>
            <a:endParaRPr lang="ru-RU" sz="20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ноябрь 2022 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404664"/>
            <a:ext cx="28083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808D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808D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12201"/>
          <a:stretch/>
        </p:blipFill>
        <p:spPr>
          <a:xfrm>
            <a:off x="135331" y="3492532"/>
            <a:ext cx="4430011" cy="311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0" t="6300"/>
          <a:stretch/>
        </p:blipFill>
        <p:spPr>
          <a:xfrm rot="272704">
            <a:off x="4655834" y="2747172"/>
            <a:ext cx="4285437" cy="3293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252246"/>
            <a:ext cx="4716016" cy="2195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933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0"/>
            <a:ext cx="866950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ОБУЧАЮЩИЙ СЕМИНАР ПРОФАКТИВА </a:t>
            </a:r>
          </a:p>
          <a:p>
            <a:pPr algn="ctr"/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БАЗЕ «УТЁС» г. </a:t>
            </a:r>
            <a:r>
              <a:rPr lang="ru-RU" sz="20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ялта</a:t>
            </a:r>
            <a:endParaRPr lang="ru-RU" sz="20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МАЙ 2023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404664"/>
            <a:ext cx="28083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808D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808D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r="7476"/>
          <a:stretch/>
        </p:blipFill>
        <p:spPr>
          <a:xfrm>
            <a:off x="118176" y="1514856"/>
            <a:ext cx="8907648" cy="4955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159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07" y="0"/>
            <a:ext cx="9144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49394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Посещение спортивно-</a:t>
            </a:r>
            <a:r>
              <a:rPr lang="ru-RU" sz="20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востановительного</a:t>
            </a:r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комплекса отеля «бирюзовая бухта»</a:t>
            </a:r>
          </a:p>
          <a:p>
            <a:pPr algn="ctr"/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МАЙ 2023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404664"/>
            <a:ext cx="28083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808D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808D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" b="6945"/>
          <a:stretch/>
        </p:blipFill>
        <p:spPr>
          <a:xfrm rot="21409999">
            <a:off x="4463634" y="3164596"/>
            <a:ext cx="4413622" cy="3243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8241" r="9401" b="18406"/>
          <a:stretch/>
        </p:blipFill>
        <p:spPr>
          <a:xfrm>
            <a:off x="265275" y="1916832"/>
            <a:ext cx="3877518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3" t="37246" r="1912" b="38027"/>
          <a:stretch/>
        </p:blipFill>
        <p:spPr>
          <a:xfrm rot="236644">
            <a:off x="5021605" y="385732"/>
            <a:ext cx="3986448" cy="252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843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07" y="0"/>
            <a:ext cx="9144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85324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Увлекательная экскурсия по маршруту </a:t>
            </a:r>
          </a:p>
          <a:p>
            <a:pPr algn="ctr"/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«Ялта – Симеиз – Форос – </a:t>
            </a:r>
            <a:r>
              <a:rPr lang="ru-RU" sz="20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Мангуп</a:t>
            </a:r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Сентябрь 2023 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404664"/>
            <a:ext cx="28083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808D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808D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2"/>
          <a:stretch/>
        </p:blipFill>
        <p:spPr>
          <a:xfrm>
            <a:off x="899592" y="1412776"/>
            <a:ext cx="7200800" cy="5217965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805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07" y="-1"/>
            <a:ext cx="9167999" cy="687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0"/>
            <a:ext cx="85620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ОХРАНА ТРУДА ГЛАЗАМИ ДЕТЕЙ</a:t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404664"/>
            <a:ext cx="28083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808D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808D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52"/>
          <a:stretch/>
        </p:blipFill>
        <p:spPr>
          <a:xfrm>
            <a:off x="482342" y="3592736"/>
            <a:ext cx="5732941" cy="30977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24" y="790897"/>
            <a:ext cx="4214691" cy="267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300192" y="4541398"/>
            <a:ext cx="25853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каждом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деле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важна безопасность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97" y="816527"/>
            <a:ext cx="4113467" cy="331300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827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27"/>
            <a:ext cx="9144000" cy="6858001"/>
          </a:xfrm>
          <a:prstGeom prst="rect">
            <a:avLst/>
          </a:prstGeom>
        </p:spPr>
      </p:pic>
      <p:sp>
        <p:nvSpPr>
          <p:cNvPr id="5" name="AutoShape 2" descr="https://top-fon.com/uploads/posts/2023-01/1674876248_top-fon-com-p-fon-dlya-prezentatsii-profsoyuznoi-organiz-10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://zhuravlik2016.ucoz.net/novoe2019/2021/risuno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89" y="260648"/>
            <a:ext cx="8044859" cy="6002466"/>
          </a:xfrm>
          <a:prstGeom prst="rect">
            <a:avLst/>
          </a:prstGeom>
          <a:ln>
            <a:solidFill>
              <a:srgbClr val="F808D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59589" y="6263114"/>
            <a:ext cx="804485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Вместе мы сделаем жизнь лучше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7290" y="214291"/>
            <a:ext cx="3357586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представляет  интересы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членов профсоюза 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решает социальные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вопросы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объединяет коллектив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формирует требования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способствует росту зарплаты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отстаивает права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юридически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поддерживает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знает, что делать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214290"/>
            <a:ext cx="1111411" cy="6215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П-</a:t>
            </a:r>
          </a:p>
          <a:p>
            <a:r>
              <a:rPr lang="ru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Р- </a:t>
            </a:r>
          </a:p>
          <a:p>
            <a:r>
              <a:rPr lang="ru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О- </a:t>
            </a:r>
          </a:p>
          <a:p>
            <a:r>
              <a:rPr lang="ru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Ф-</a:t>
            </a:r>
          </a:p>
          <a:p>
            <a:r>
              <a:rPr lang="ru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С-</a:t>
            </a:r>
          </a:p>
          <a:p>
            <a:r>
              <a:rPr lang="ru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О-</a:t>
            </a:r>
          </a:p>
          <a:p>
            <a:r>
              <a:rPr lang="ru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Ю-</a:t>
            </a:r>
          </a:p>
          <a:p>
            <a:r>
              <a:rPr lang="ru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З-</a:t>
            </a:r>
            <a:endParaRPr lang="ru-RU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4857760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5572140"/>
            <a:ext cx="1847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348" y="6429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14876" y="1523034"/>
            <a:ext cx="4168252" cy="3834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5072066" y="500042"/>
            <a:ext cx="3429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Голос единицы – </a:t>
            </a:r>
          </a:p>
          <a:p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тонкий и хилый,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929190" y="5357826"/>
            <a:ext cx="40005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 ПРОФСОЮЗ – </a:t>
            </a:r>
          </a:p>
          <a:p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коллективная сила!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27"/>
            <a:ext cx="9144000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539552" y="6052945"/>
            <a:ext cx="8104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СПАСИБО ЗА ВНИМАНИЕ !</a:t>
            </a:r>
            <a:endParaRPr lang="ru-RU" sz="4000" b="1" i="1" dirty="0">
              <a:solidFill>
                <a:srgbClr val="FFFF00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/>
          <a:stretch/>
        </p:blipFill>
        <p:spPr>
          <a:xfrm>
            <a:off x="647815" y="265135"/>
            <a:ext cx="7884625" cy="578781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s12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14" y="265135"/>
            <a:ext cx="2484025" cy="1637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954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28860" y="357166"/>
            <a:ext cx="635798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C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Для чего нужен ПРОФСОЮЗ ?</a:t>
            </a:r>
            <a:endParaRPr lang="ru-RU" sz="3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CC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Профсоюз</a:t>
            </a:r>
            <a:r>
              <a:rPr lang="ru-RU" sz="2000" b="1" dirty="0" smtClean="0">
                <a:solidFill>
                  <a:srgbClr val="CC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- 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добровольное общественное объединение граждан, связанных общими производственными, профессиональными интересами по роду их деятельности, создаваемое в целях представительства и защиты их социально-трудовых прав и интересов. </a:t>
            </a:r>
            <a:endParaRPr lang="ru-RU" sz="3200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3286124"/>
            <a:ext cx="835824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Что теряет работник, не являющийся членом профсоюза:</a:t>
            </a:r>
            <a:endParaRPr lang="ru-RU" sz="3600" dirty="0" smtClean="0">
              <a:solidFill>
                <a:srgbClr val="FFFF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защиту своих социально-экономических и профессиональных прав через профсоюзную организацию;</a:t>
            </a:r>
            <a:endParaRPr lang="ru-RU" sz="3200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возможность получить бесплатную грамотную юридическую  консультацию и помощь;</a:t>
            </a:r>
            <a:endParaRPr lang="ru-RU" sz="3200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возможность контролировать администрацию по вопросам взаимоотношений между работником и работодателем;</a:t>
            </a:r>
            <a:endParaRPr lang="ru-RU" sz="3200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возможность защиты своих прав коллективно.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logosu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785794"/>
            <a:ext cx="2363388" cy="1500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500298" y="285728"/>
            <a:ext cx="6429388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Что дает профсоюз руководителю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грамотный диалог с трудовым коллективом;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мобилизацию коллектива для выполнения работы;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создание морально-психологического климата;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общественный контроль за охраной труда;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3626346"/>
            <a:ext cx="800105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инициирование и заключение коллективного договора, в котором будут зафиксированы права и обязанности работников и работодателя;</a:t>
            </a:r>
            <a:endParaRPr lang="ru-RU" sz="3200" b="1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организацию совместных культурно-массовых и спортивных мероприятий;</a:t>
            </a:r>
            <a:endParaRPr lang="ru-RU" sz="3200" b="1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сплочение коллектива;</a:t>
            </a:r>
            <a:endParaRPr lang="ru-RU" sz="3200" b="1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использование новой информации;</a:t>
            </a:r>
            <a:endParaRPr lang="ru-RU" sz="3200" b="1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- общение с людьми.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4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logosu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57166"/>
            <a:ext cx="2588473" cy="1643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00364" y="285728"/>
            <a:ext cx="5715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деятельности первичной профсоюзной организации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защита трудовых и социально-экономических прав работников ДОУ;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развитие социального партнерства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2643182"/>
            <a:ext cx="521497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контроль за соблюдением законодательства в области трудовых отношений и охраны труда;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информационная деятельность;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организация и проведение конкурсов;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организация досуга сотрудников;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организация спортивных соревнований и мероприятий по оздоровлению сотрудников;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организация летнего отдыха для детей сотрудников.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15007" y="2071678"/>
            <a:ext cx="3170499" cy="4526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logosui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57166"/>
            <a:ext cx="2588473" cy="1643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9831" y="500042"/>
            <a:ext cx="5727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Профсоюзная организация  существует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момента открытия детского сада с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1987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года.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Всего  в профсоюзе МБДОУ  80 человек.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2214530"/>
            <a:ext cx="860676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Согласно общего положения о первичной организации Профсоюза работников народного образования и науки Российской Федерации основными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целями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задачами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первичной организации являются:</a:t>
            </a: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представительство и защита индивидуальных и коллективных социально-трудовых, профессиональных, экономических  и иных прав и интересов членов Профсоюза;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реализация прав членов Профсоюза на представительство в коллегиальных органах управления учреждения, организации, предприятия;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контроль за соблюдением в ДОУ законодательства о труде и охране труда;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просветительская работа по вовлечению работников в ряды профсоюзной организации;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содействие созданию условий для повышения жизненного уровня членов Профсоюза и их семей.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logosu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7" y="357166"/>
            <a:ext cx="2363388" cy="1500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8596" y="2828836"/>
            <a:ext cx="64294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logosu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62334"/>
            <a:ext cx="2381982" cy="1512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3568" y="5157192"/>
            <a:ext cx="3602680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Председатель первичной профсоюзной  организации </a:t>
            </a:r>
            <a:r>
              <a:rPr lang="ru-RU" sz="2400" b="1" dirty="0" err="1" smtClean="0">
                <a:solidFill>
                  <a:srgbClr val="F808D6"/>
                </a:solidFill>
                <a:latin typeface="Times New Roman" pitchFamily="18" charset="0"/>
                <a:cs typeface="Times New Roman" pitchFamily="18" charset="0"/>
              </a:rPr>
              <a:t>Штумпф</a:t>
            </a:r>
            <a:r>
              <a:rPr lang="ru-RU" sz="2400" b="1" dirty="0" smtClean="0">
                <a:solidFill>
                  <a:srgbClr val="F808D6"/>
                </a:solidFill>
                <a:latin typeface="Times New Roman" pitchFamily="18" charset="0"/>
                <a:cs typeface="Times New Roman" pitchFamily="18" charset="0"/>
              </a:rPr>
              <a:t> Наталья Владимировна</a:t>
            </a:r>
            <a:endParaRPr lang="ru-RU" sz="2400" b="1" dirty="0">
              <a:solidFill>
                <a:srgbClr val="F808D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816" y="336816"/>
            <a:ext cx="3899681" cy="6266926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17451"/>
          <a:stretch/>
        </p:blipFill>
        <p:spPr>
          <a:xfrm rot="16200000">
            <a:off x="1000984" y="1257867"/>
            <a:ext cx="2874876" cy="4188378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39752" y="285728"/>
            <a:ext cx="662473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КОМИССИИ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ПРОФСОЮЗНОГО   КОМИТЕТА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1126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1126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  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  Комиссия по вопросам охраны труда.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   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Председатель 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Дручинина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Л.А. </a:t>
            </a:r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  2. Комиссия по вопросам культурно-массовой и физкультурно-спортивной работе.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Председатель 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Подопросветова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И.В. 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   3. Комиссия по вопросам защиты трудовых социально-экономических  прав и интересов членов профсоюза.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Председатель 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Летюга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О.С.</a:t>
            </a:r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D:\Desktop\Новая папка (3)\вас\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85728"/>
            <a:ext cx="2000250" cy="19431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043608" y="4954804"/>
            <a:ext cx="7272808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808D6"/>
            </a:solidFill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КОНТРОЛЬНО-РЕВИЗИОННАЯ КОМИССИЯ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 </a:t>
            </a:r>
            <a:endParaRPr lang="ru-RU" sz="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12611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Председатель КРК -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Романюк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Н.Ю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Члены КРК: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Сизова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К.О.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Парамонова Н.В.</a:t>
            </a:r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</TotalTime>
  <Words>620</Words>
  <Application>Microsoft Office PowerPoint</Application>
  <PresentationFormat>Экран (4:3)</PresentationFormat>
  <Paragraphs>173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Artyom Shtumpf</cp:lastModifiedBy>
  <cp:revision>141</cp:revision>
  <dcterms:created xsi:type="dcterms:W3CDTF">2015-09-15T08:15:25Z</dcterms:created>
  <dcterms:modified xsi:type="dcterms:W3CDTF">2023-11-15T11:38:10Z</dcterms:modified>
</cp:coreProperties>
</file>