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56" r:id="rId5"/>
    <p:sldId id="404" r:id="rId6"/>
    <p:sldId id="257" r:id="rId7"/>
    <p:sldId id="265" r:id="rId8"/>
    <p:sldId id="350" r:id="rId9"/>
    <p:sldId id="351" r:id="rId10"/>
    <p:sldId id="328" r:id="rId11"/>
    <p:sldId id="388" r:id="rId12"/>
    <p:sldId id="366" r:id="rId13"/>
    <p:sldId id="367" r:id="rId14"/>
    <p:sldId id="368" r:id="rId15"/>
    <p:sldId id="371" r:id="rId16"/>
    <p:sldId id="370" r:id="rId17"/>
    <p:sldId id="348" r:id="rId18"/>
    <p:sldId id="369" r:id="rId19"/>
    <p:sldId id="389" r:id="rId20"/>
    <p:sldId id="390" r:id="rId21"/>
    <p:sldId id="373" r:id="rId22"/>
    <p:sldId id="391" r:id="rId23"/>
    <p:sldId id="382" r:id="rId24"/>
    <p:sldId id="402" r:id="rId25"/>
    <p:sldId id="403" r:id="rId26"/>
    <p:sldId id="26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58" d="100"/>
          <a:sy n="58" d="100"/>
        </p:scale>
        <p:origin x="1332" y="72"/>
      </p:cViewPr>
      <p:guideLst>
        <p:guide orient="horz" pos="2182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4" Type="http://schemas.microsoft.com/office/2011/relationships/chartColorStyle" Target="colors3.xml"/><Relationship Id="rId3" Type="http://schemas.microsoft.com/office/2011/relationships/chartStyle" Target="style3.xml"/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6039661708953"/>
          <c:y val="0.159087301587302"/>
          <c:w val="0.908497375328084"/>
          <c:h val="0.658081802274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Основной текст (восточно-азиат" charset="0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</c:v>
                </c:pt>
                <c:pt idx="1">
                  <c:v>202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находится в стадии формирования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0183206106870229"/>
                  <c:y val="-0.01073345259391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83206106870228"/>
                  <c:y val="-0.02146690518783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0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Основной текст (восточно-азиат" charset="0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155</c:v>
                </c:pt>
                <c:pt idx="1">
                  <c:v>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.0162849872773537"/>
                  <c:y val="-0.007155635062611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83206106870229"/>
                  <c:y val="-0.02146690518783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0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Основной текст (восточно-азиат" charset="0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75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9429616"/>
        <c:axId val="213970928"/>
      </c:barChart>
      <c:catAx>
        <c:axId val="21942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3970928"/>
        <c:crosses val="autoZero"/>
        <c:auto val="1"/>
        <c:lblAlgn val="ctr"/>
        <c:lblOffset val="100"/>
        <c:noMultiLvlLbl val="0"/>
      </c:catAx>
      <c:valAx>
        <c:axId val="21397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+mn-lt"/>
                <a:ea typeface="+Основной текст (восточно-азиат" charset="0"/>
                <a:cs typeface="+mn-cs"/>
              </a:defRPr>
            </a:pPr>
          </a:p>
        </c:txPr>
        <c:crossAx val="21942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ysClr val="windowText" lastClr="000000"/>
                </a:solidFill>
              </a:rPr>
              <a:t>Освоение ООП ДОУ по образовательным областям </a:t>
            </a:r>
            <a:endParaRPr lang="ru-RU" sz="2000" dirty="0">
              <a:solidFill>
                <a:sysClr val="windowText" lastClr="000000"/>
              </a:solidFill>
            </a:endParaRPr>
          </a:p>
          <a:p>
            <a:pPr>
              <a:defRPr lang="ru-RU"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ysClr val="windowText" lastClr="000000"/>
                </a:solidFill>
              </a:rPr>
              <a:t>2022/2023 учебный год (конец года)</a:t>
            </a:r>
            <a:endParaRPr lang="ru-RU" sz="20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13728484533465"/>
          <c:y val="0.026689240854095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56663652223"/>
          <c:y val="0.195228056989652"/>
          <c:w val="0.885191380948522"/>
          <c:h val="0.5776519309099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социально-коммуникативное развитие</c:v>
                </c:pt>
                <c:pt idx="2">
                  <c:v>познавательное развитие</c:v>
                </c:pt>
                <c:pt idx="3">
                  <c:v>речевое развитие</c:v>
                </c:pt>
                <c:pt idx="4">
                  <c:v>художественно-эстетическое развитие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136</c:v>
                </c:pt>
                <c:pt idx="1">
                  <c:v>148</c:v>
                </c:pt>
                <c:pt idx="2">
                  <c:v>162</c:v>
                </c:pt>
                <c:pt idx="3">
                  <c:v>120</c:v>
                </c:pt>
                <c:pt idx="4">
                  <c:v>128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158935134598192"/>
                  <c:y val="-5.4922473180194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5893513459819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39068242773417"/>
                  <c:y val="-5.4922473180194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313506832574158"/>
                  <c:y val="-0.0010624656162702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ru-RU" sz="2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635153062089146"/>
                      <c:h val="0.058000081650900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0178802026422966"/>
                  <c:y val="-5.4922473180194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социально-коммуникативное развитие</c:v>
                </c:pt>
                <c:pt idx="2">
                  <c:v>познавательное развитие</c:v>
                </c:pt>
                <c:pt idx="3">
                  <c:v>речевое развитие</c:v>
                </c:pt>
                <c:pt idx="4">
                  <c:v>художественно-эстетическое развитие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140</c:v>
                </c:pt>
                <c:pt idx="1">
                  <c:v>142</c:v>
                </c:pt>
                <c:pt idx="2">
                  <c:v>119</c:v>
                </c:pt>
                <c:pt idx="3">
                  <c:v>146</c:v>
                </c:pt>
                <c:pt idx="4">
                  <c:v>156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11920135094864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1920135094864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19201350948645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139068242773418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11920135094864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социально-коммуникативное развитие</c:v>
                </c:pt>
                <c:pt idx="2">
                  <c:v>познавательное развитие</c:v>
                </c:pt>
                <c:pt idx="3">
                  <c:v>речевое развитие</c:v>
                </c:pt>
                <c:pt idx="4">
                  <c:v>художественно-эстетическое развитие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29</c:v>
                </c:pt>
                <c:pt idx="1">
                  <c:v>15</c:v>
                </c:pt>
                <c:pt idx="2">
                  <c:v>24</c:v>
                </c:pt>
                <c:pt idx="3">
                  <c:v>39</c:v>
                </c:pt>
                <c:pt idx="4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210328"/>
        <c:axId val="202210720"/>
      </c:barChart>
      <c:catAx>
        <c:axId val="20221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6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</a:p>
        </c:txPr>
        <c:crossAx val="202210720"/>
        <c:crosses val="autoZero"/>
        <c:auto val="1"/>
        <c:lblAlgn val="ctr"/>
        <c:lblOffset val="50"/>
        <c:noMultiLvlLbl val="0"/>
      </c:catAx>
      <c:valAx>
        <c:axId val="20221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</a:p>
        </c:txPr>
        <c:crossAx val="20221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378979801438"/>
          <c:y val="0.922483169232366"/>
          <c:w val="0.891621020198562"/>
          <c:h val="0.06142463543165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 w="76200">
      <a:solidFill>
        <a:srgbClr val="DE85E1">
          <a:lumMod val="50000"/>
        </a:srgbClr>
      </a:solidFill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52807669484927"/>
          <c:y val="0.0642844629654607"/>
          <c:w val="0.880704831725003"/>
          <c:h val="0.721198450311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0.0181378476420798"/>
                  <c:y val="-0.003322811098189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</c:v>
                </c:pt>
                <c:pt idx="1">
                  <c:v>140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181378476420798"/>
                  <c:y val="-0.00996843329456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41072148327287"/>
                  <c:y val="-0.01661405549094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132</c:v>
                </c:pt>
                <c:pt idx="1">
                  <c:v>139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181378476420797"/>
                  <c:y val="-0.01329124439275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20918984280532"/>
                  <c:y val="-0.01993686658913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105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02211504"/>
        <c:axId val="202211896"/>
      </c:barChart>
      <c:catAx>
        <c:axId val="20221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2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</a:p>
        </c:txPr>
        <c:crossAx val="202211896"/>
        <c:crosses val="autoZero"/>
        <c:auto val="1"/>
        <c:lblAlgn val="ctr"/>
        <c:lblOffset val="100"/>
        <c:noMultiLvlLbl val="0"/>
      </c:catAx>
      <c:valAx>
        <c:axId val="202211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20221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5317261581722"/>
          <c:y val="0.889121456594799"/>
          <c:w val="0.676874323599514"/>
          <c:h val="0.110878543405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578703703703704"/>
          <c:y val="0.0436507936507936"/>
          <c:w val="0.620004374453193"/>
          <c:h val="0.9126984126984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1"/>
              <c:layout>
                <c:manualLayout>
                  <c:x val="0.0624155164251525"/>
                  <c:y val="0.1855017531442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633270863344569"/>
                  <c:y val="0.0038001089603598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3200" b="1" i="0" u="none" strike="noStrike" kern="1200" cap="none" spc="0" normalizeH="0" baseline="0">
                    <a:solidFill>
                      <a:schemeClr val="bg1"/>
                    </a:solidFill>
                    <a:uFill>
                      <a:solidFill>
                        <a:schemeClr val="bg1"/>
                      </a:solidFill>
                    </a:uFill>
                    <a:latin typeface="+mn-lt"/>
                    <a:ea typeface="+Основной текст (восточно-азиат" charset="0"/>
                    <a:cs typeface="+mn-c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удовлетворен полностью</c:v>
                </c:pt>
                <c:pt idx="1">
                  <c:v>удовлетворен частично</c:v>
                </c:pt>
                <c:pt idx="2">
                  <c:v>не удовлетворен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</c:v>
                </c:pt>
                <c:pt idx="1">
                  <c:v>26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1400" b="0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+mn-lt"/>
                <a:ea typeface="+Основной текст (восточно-азиат" charset="0"/>
                <a:cs typeface="+mn-cs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400" b="0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+mn-lt"/>
                <a:ea typeface="+Основной текст (восточно-азиат" charset="0"/>
                <a:cs typeface="+mn-cs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1400" b="0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+mn-lt"/>
                <a:ea typeface="+Основной текст (восточно-азиат" charset="0"/>
                <a:cs typeface="+mn-cs"/>
              </a:defRPr>
            </a:pPr>
          </a:p>
        </c:txPr>
      </c:legendEntry>
      <c:layout>
        <c:manualLayout>
          <c:xMode val="edge"/>
          <c:yMode val="edge"/>
          <c:x val="0.688633986321372"/>
          <c:y val="0.732094940476536"/>
          <c:w val="0.309043133306967"/>
          <c:h val="0.26432468000323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+mn-lt"/>
              <a:ea typeface="+Основной текст (восточно-азиат" charset="0"/>
              <a:cs typeface="+mn-cs"/>
            </a:defRPr>
          </a:pPr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rgbClr val="002060"/>
                </a:solidFill>
              </a:rPr>
              <a:t>Удовлетворенность родителей работой ДОУ</a:t>
            </a:r>
            <a:r>
              <a:rPr lang="ru-RU" sz="2800" baseline="0" dirty="0">
                <a:solidFill>
                  <a:srgbClr val="002060"/>
                </a:solidFill>
              </a:rPr>
              <a:t> </a:t>
            </a:r>
            <a:endParaRPr lang="ru-RU" sz="2800" baseline="0" dirty="0">
              <a:solidFill>
                <a:srgbClr val="002060"/>
              </a:solidFill>
            </a:endParaRPr>
          </a:p>
          <a:p>
            <a:pPr>
              <a:defRPr lang="ru-RU"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800" baseline="0" dirty="0">
                <a:solidFill>
                  <a:srgbClr val="002060"/>
                </a:solidFill>
              </a:rPr>
              <a:t>и педагогического коллектива</a:t>
            </a:r>
            <a:endParaRPr lang="ru-RU" sz="28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38629155730534"/>
          <c:y val="0.02869495479731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0397309711286"/>
          <c:y val="0.255301254009915"/>
          <c:w val="0.763068132108486"/>
          <c:h val="0.5421815398075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полностью согласен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оснащенность детского сада</c:v>
                </c:pt>
                <c:pt idx="1">
                  <c:v>квалифицированность педагогов</c:v>
                </c:pt>
                <c:pt idx="2">
                  <c:v>развитие ребенка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160</c:v>
                </c:pt>
                <c:pt idx="1">
                  <c:v>177</c:v>
                </c:pt>
                <c:pt idx="2">
                  <c:v>174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0.0118518518518519"/>
                  <c:y val="-3.3564850874311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оснащенность детского сада</c:v>
                </c:pt>
                <c:pt idx="1">
                  <c:v>квалифицированность педагогов</c:v>
                </c:pt>
                <c:pt idx="2">
                  <c:v>развитие ребенка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</c:v>
                </c:pt>
                <c:pt idx="1">
                  <c:v>19</c:v>
                </c:pt>
                <c:pt idx="2">
                  <c:v>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согласен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110924355609395"/>
                  <c:y val="-0.10565290610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18517396863853"/>
                  <c:y val="-0.081276227754767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36908639844676"/>
                  <c:y val="-0.07965744979551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оснащенность детского сада</c:v>
                </c:pt>
                <c:pt idx="1">
                  <c:v>квалифицированность педагогов</c:v>
                </c:pt>
                <c:pt idx="2">
                  <c:v>развитие ребенка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2213856"/>
        <c:axId val="201883280"/>
      </c:barChart>
      <c:catAx>
        <c:axId val="20221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6000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</a:p>
        </c:txPr>
        <c:crossAx val="201883280"/>
        <c:crosses val="autoZero"/>
        <c:auto val="1"/>
        <c:lblAlgn val="ctr"/>
        <c:lblOffset val="50"/>
        <c:noMultiLvlLbl val="0"/>
      </c:catAx>
      <c:valAx>
        <c:axId val="20188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</a:p>
        </c:txPr>
        <c:crossAx val="20221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04495844269466"/>
          <c:y val="0.907931963050073"/>
          <c:w val="0.887021762904637"/>
          <c:h val="0.0711928587051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A5673F7-6F86-450A-9EA2-01ACBC5302CD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85C8746-C6EB-4788-8929-16F940A10C3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5673F7-6F86-450A-9EA2-01ACBC5302C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C8746-C6EB-4788-8929-16F940A10C3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5673F7-6F86-450A-9EA2-01ACBC5302C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C8746-C6EB-4788-8929-16F940A10C3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1692275" y="4411663"/>
            <a:ext cx="18669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2282825" y="2293938"/>
            <a:ext cx="6897688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396875" y="2133600"/>
            <a:ext cx="8423275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3E08DA5-1805-45D0-A464-E6672714009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EABB30D-E02A-488C-AD84-1EEB58F5E52C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E08DA5-1805-45D0-A464-E6672714009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BB30D-E02A-488C-AD84-1EEB58F5E52C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E08DA5-1805-45D0-A464-E6672714009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BB30D-E02A-488C-AD84-1EEB58F5E52C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E08DA5-1805-45D0-A464-E6672714009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BB30D-E02A-488C-AD84-1EEB58F5E52C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E08DA5-1805-45D0-A464-E6672714009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BB30D-E02A-488C-AD84-1EEB58F5E52C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E08DA5-1805-45D0-A464-E6672714009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BB30D-E02A-488C-AD84-1EEB58F5E52C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E08DA5-1805-45D0-A464-E6672714009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BB30D-E02A-488C-AD84-1EEB58F5E52C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E08DA5-1805-45D0-A464-E6672714009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BB30D-E02A-488C-AD84-1EEB58F5E52C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5673F7-6F86-450A-9EA2-01ACBC5302C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C8746-C6EB-4788-8929-16F940A10C3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E08DA5-1805-45D0-A464-E6672714009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BB30D-E02A-488C-AD84-1EEB58F5E52C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E08DA5-1805-45D0-A464-E6672714009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BB30D-E02A-488C-AD84-1EEB58F5E52C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3E08DA5-1805-45D0-A464-E6672714009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BB30D-E02A-488C-AD84-1EEB58F5E52C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3717925"/>
            <a:ext cx="8207375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940300"/>
            <a:ext cx="8212138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F26D205-B9F9-4642-91BB-1B5E529A4D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8A27410-947D-4899-ACC3-25E844EBB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26D205-B9F9-4642-91BB-1B5E529A4D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8A27410-947D-4899-ACC3-25E844EBB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26D205-B9F9-4642-91BB-1B5E529A4D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8A27410-947D-4899-ACC3-25E844EBB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26D205-B9F9-4642-91BB-1B5E529A4D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8A27410-947D-4899-ACC3-25E844EBB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26D205-B9F9-4642-91BB-1B5E529A4D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8A27410-947D-4899-ACC3-25E844EBB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26D205-B9F9-4642-91BB-1B5E529A4D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8A27410-947D-4899-ACC3-25E844EBB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26D205-B9F9-4642-91BB-1B5E529A4D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8A27410-947D-4899-ACC3-25E844EBB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5673F7-6F86-450A-9EA2-01ACBC5302C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C8746-C6EB-4788-8929-16F940A10C3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26D205-B9F9-4642-91BB-1B5E529A4D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8A27410-947D-4899-ACC3-25E844EBB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26D205-B9F9-4642-91BB-1B5E529A4D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8A27410-947D-4899-ACC3-25E844EBB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26D205-B9F9-4642-91BB-1B5E529A4D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8A27410-947D-4899-ACC3-25E844EBB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26D205-B9F9-4642-91BB-1B5E529A4D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8A27410-947D-4899-ACC3-25E844EBB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5673F7-6F86-450A-9EA2-01ACBC5302CD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C8746-C6EB-4788-8929-16F940A10C3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5673F7-6F86-450A-9EA2-01ACBC5302CD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C8746-C6EB-4788-8929-16F940A10C3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5673F7-6F86-450A-9EA2-01ACBC5302CD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C8746-C6EB-4788-8929-16F940A10C3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5673F7-6F86-450A-9EA2-01ACBC5302CD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C8746-C6EB-4788-8929-16F940A10C3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5673F7-6F86-450A-9EA2-01ACBC5302CD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C8746-C6EB-4788-8929-16F940A10C3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5673F7-6F86-450A-9EA2-01ACBC5302CD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5C8746-C6EB-4788-8929-16F940A10C3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0A5673F7-6F86-450A-9EA2-01ACBC5302CD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85C8746-C6EB-4788-8929-16F940A10C3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5262563" y="4076700"/>
            <a:ext cx="1397000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130425" y="4749800"/>
            <a:ext cx="7013575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33E08DA5-1805-45D0-A464-E6672714009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EABB30D-E02A-488C-AD84-1EEB58F5E52C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3F26D205-B9F9-4642-91BB-1B5E529A4D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8A27410-947D-4899-ACC3-25E844EBB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EE256"/>
            </a:gs>
            <a:gs pos="100000">
              <a:srgbClr val="52762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25" y="499745"/>
            <a:ext cx="6172200" cy="136652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13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stral" panose="03090702030407020403" charset="0"/>
                <a:cs typeface="Mistral" panose="03090702030407020403" charset="0"/>
              </a:rPr>
              <a:t>Педсовет </a:t>
            </a:r>
            <a:endParaRPr lang="ru-RU" sz="138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istral" panose="03090702030407020403" charset="0"/>
              <a:cs typeface="Mistral" panose="03090702030407020403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9775" y="2460625"/>
            <a:ext cx="6858000" cy="3665855"/>
          </a:xfrm>
          <a:ln w="38100">
            <a:solidFill>
              <a:schemeClr val="accent1"/>
            </a:solidFill>
          </a:ln>
        </p:spPr>
        <p:txBody>
          <a:bodyPr>
            <a:normAutofit fontScale="90000" lnSpcReduction="10000"/>
          </a:bodyPr>
          <a:lstStyle/>
          <a:p>
            <a:endParaRPr lang="ru-RU" sz="3800" b="1" u="sng" dirty="0" smtClean="0">
              <a:solidFill>
                <a:srgbClr val="00B050"/>
              </a:solidFill>
              <a:latin typeface="+mj-lt"/>
            </a:endParaRPr>
          </a:p>
          <a:p>
            <a:r>
              <a:rPr lang="ru-RU" sz="3800" b="1" u="sng" dirty="0" smtClean="0">
                <a:solidFill>
                  <a:srgbClr val="00B050"/>
                </a:solidFill>
                <a:latin typeface="+mj-lt"/>
              </a:rPr>
              <a:t>на тему:</a:t>
            </a:r>
            <a:endParaRPr lang="ru-RU" sz="3800" b="1" u="sng" dirty="0" smtClean="0">
              <a:solidFill>
                <a:srgbClr val="00B050"/>
              </a:solidFill>
              <a:latin typeface="+mj-lt"/>
            </a:endParaRPr>
          </a:p>
          <a:p>
            <a:endParaRPr lang="ru-RU" sz="32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«Анализ </a:t>
            </a:r>
            <a:r>
              <a:rPr lang="ru-RU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воспитательно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-образовательной деятельности ДОУ за 2022/2023 учебный год»</a:t>
            </a:r>
            <a:endParaRPr lang="ru-RU" sz="32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3200" b="1" dirty="0" smtClean="0">
                <a:latin typeface="Georgia" panose="02040502050405020303" pitchFamily="18" charset="0"/>
              </a:rPr>
              <a:t> </a:t>
            </a:r>
            <a:endParaRPr lang="ru-RU" sz="3200" b="1" dirty="0" smtClean="0">
              <a:latin typeface="Georgia" panose="02040502050405020303" pitchFamily="18" charset="0"/>
            </a:endParaRP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Изображение 5" descr="970_1572291185_l19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44450"/>
            <a:ext cx="2596515" cy="160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34481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Диаграмма формирования интегративных качеств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дошкольников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605" y="1124585"/>
          <a:ext cx="8505825" cy="541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476672"/>
          <a:ext cx="849694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6363" y="404664"/>
            <a:ext cx="6703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8900"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Диаграмма уровня освоения ООП ДОУ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38917" y="980728"/>
          <a:ext cx="826343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R="88900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Анализ системы взаимодействия с родителями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71805" y="1196340"/>
          <a:ext cx="8201025" cy="532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360" y="332740"/>
            <a:ext cx="8432800" cy="5119481"/>
          </a:xfrm>
          <a:prstGeom prst="cloudCallout">
            <a:avLst/>
          </a:prstGeom>
          <a:noFill/>
          <a:ln w="92075" cap="rnd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+mj-lt"/>
              </a:rPr>
              <a:t>Отчет об уровне готовности к школе детей подготовительных к школе групп</a:t>
            </a:r>
            <a:endParaRPr lang="ru-RU" sz="4400" b="1" dirty="0" smtClean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67360" y="332740"/>
            <a:ext cx="8432800" cy="3971993"/>
          </a:xfrm>
          <a:prstGeom prst="cloudCallout">
            <a:avLst/>
          </a:prstGeom>
          <a:noFill/>
          <a:ln w="92075" cap="rnd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+mj-lt"/>
              </a:rPr>
              <a:t>Отчет о работе логокабинета </a:t>
            </a:r>
            <a:endParaRPr lang="ru-RU" sz="5400" b="1" dirty="0" smtClean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+mj-lt"/>
              </a:rPr>
              <a:t>и ППк</a:t>
            </a:r>
            <a:endParaRPr lang="ru-RU" sz="5400" b="1" dirty="0" smtClean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67360" y="332740"/>
            <a:ext cx="8432800" cy="5335351"/>
          </a:xfrm>
          <a:prstGeom prst="cloudCallout">
            <a:avLst/>
          </a:prstGeom>
          <a:noFill/>
          <a:ln w="92075" cap="rnd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Отчет о речевом развитии детей группы компенсирующей направленности</a:t>
            </a:r>
            <a:endParaRPr lang="ru-RU" sz="44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731" y="1196117"/>
            <a:ext cx="8280920" cy="4593882"/>
          </a:xfrm>
          <a:prstGeom prst="cloudCallout">
            <a:avLst/>
          </a:prstGeom>
          <a:noFill/>
          <a:ln w="92075" cap="rnd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BE12B4"/>
                </a:solidFill>
                <a:latin typeface="+mj-lt"/>
              </a:rPr>
              <a:t>Отчет о состоянии оздоровительной работы.</a:t>
            </a:r>
            <a:endParaRPr lang="ru-RU" sz="4000" b="1" dirty="0" smtClean="0">
              <a:solidFill>
                <a:srgbClr val="BE12B4"/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rgbClr val="BE12B4"/>
                </a:solidFill>
                <a:latin typeface="+mj-lt"/>
              </a:rPr>
              <a:t>Анализ</a:t>
            </a:r>
            <a:endParaRPr lang="ru-RU" sz="4000" b="1" dirty="0" smtClean="0">
              <a:solidFill>
                <a:srgbClr val="BE12B4"/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rgbClr val="BE12B4"/>
                </a:solidFill>
                <a:latin typeface="+mj-lt"/>
              </a:rPr>
              <a:t>заболеваемости</a:t>
            </a:r>
            <a:endParaRPr lang="ru-RU" sz="4000" b="1" dirty="0" smtClean="0">
              <a:solidFill>
                <a:srgbClr val="BE12B4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1755" y="332740"/>
            <a:ext cx="8828405" cy="5468957"/>
          </a:xfrm>
          <a:prstGeom prst="cloudCallout">
            <a:avLst/>
          </a:prstGeom>
          <a:noFill/>
          <a:ln w="92075" cap="rnd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+mj-lt"/>
              </a:rPr>
              <a:t>Обсуждение и утверждение плана работы и режима дня на ЛОП</a:t>
            </a:r>
            <a:endParaRPr lang="ru-RU" sz="4400" b="1" dirty="0" smtClean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276f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548640"/>
            <a:ext cx="7620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1898"/>
            <a:ext cx="8495020" cy="680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проекта решения педагогического совета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 smtClean="0">
              <a:solidFill>
                <a:srgbClr val="C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14300" lvl="0" indent="-342900" algn="l"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Признать работу педагогического коллектива за 2022/2023 учебный год удовлетворительной</a:t>
            </a:r>
            <a:endParaRPr lang="ru-RU" sz="1600" b="1" dirty="0">
              <a:latin typeface="+mj-lt"/>
            </a:endParaRPr>
          </a:p>
          <a:p>
            <a:pPr marL="495300" marR="114300" algn="l"/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latin typeface="+mj-lt"/>
            </a:endParaRPr>
          </a:p>
          <a:p>
            <a:pPr marL="342900" marR="114300" lvl="0" indent="-342900" algn="l"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Утвердить план летней оздоровительной работы.</a:t>
            </a:r>
            <a:endParaRPr lang="ru-RU" sz="1600" b="1" dirty="0">
              <a:latin typeface="+mj-lt"/>
            </a:endParaRPr>
          </a:p>
          <a:p>
            <a:pPr marL="495300" marR="114300" algn="l"/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latin typeface="+mj-lt"/>
            </a:endParaRPr>
          </a:p>
          <a:p>
            <a:pPr marL="342900" lvl="0" indent="-342900" algn="l"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Продолжать работу по укреплению здоровья детей, работу с родителями в отношении заболеваемости детей, а именно недопущения в детский сад воспитанников с признаками острых респираторных заболеваний. </a:t>
            </a:r>
            <a:endParaRPr lang="ru-RU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l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Срок исполнения: постоянно.</a:t>
            </a:r>
            <a:endParaRPr lang="ru-RU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l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Ответственные: педагогические работники. </a:t>
            </a:r>
            <a:endParaRPr lang="ru-RU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l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14300" lvl="0" indent="-342900" algn="l"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4. Организовать взаимодействие с родителями воспитанников в рамках мероприятий по утвержденному плану летней оздоровительной работы.</a:t>
            </a:r>
            <a:br>
              <a:rPr lang="ru-R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Срок: до окончания летнего периода.</a:t>
            </a:r>
            <a:br>
              <a:rPr lang="ru-R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Ответственные: воспитатели групп.</a:t>
            </a:r>
            <a:endParaRPr lang="ru-RU" sz="1600" b="1" dirty="0">
              <a:latin typeface="+mj-lt"/>
            </a:endParaRPr>
          </a:p>
          <a:p>
            <a:pPr marL="495300" marR="114300" algn="l"/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latin typeface="+mj-lt"/>
            </a:endParaRPr>
          </a:p>
          <a:p>
            <a:pPr marL="342900" lvl="0" indent="-342900" algn="l"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5. Уделить особое внимание в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2023/2024 </a:t>
            </a:r>
            <a:r>
              <a:rPr lang="ru-RU" sz="16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тем образовательным областям, в которых уровень освоения программного материала не превысил 80%.  </a:t>
            </a:r>
            <a:endParaRPr lang="ru-RU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l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Срок исполнения: постоянно </a:t>
            </a:r>
            <a:endParaRPr lang="ru-RU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l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Ответственные: педагогические работники.</a:t>
            </a:r>
            <a:endParaRPr lang="ru-RU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l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14300" lvl="0" indent="-342900" algn="l"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6. Подготовить проект плана работы ДОО на 2023/2024 учебный год с учетом приоритетных направлений.</a:t>
            </a:r>
            <a:br>
              <a:rPr lang="ru-R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Срок: 18 августа 2023 года.</a:t>
            </a:r>
            <a:br>
              <a:rPr lang="ru-R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Ответственный: старший воспитатель.</a:t>
            </a:r>
            <a:endParaRPr lang="ru-RU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rfve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455" y="260985"/>
            <a:ext cx="7333615" cy="619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3269479_15668-650x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476885"/>
            <a:ext cx="6891655" cy="5782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78b0d539aadf015bcb063bc0851d3c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2810" y="1905"/>
            <a:ext cx="5136515" cy="69227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676" y="908938"/>
            <a:ext cx="8039128" cy="2357454"/>
          </a:xfrm>
        </p:spPr>
        <p:txBody>
          <a:bodyPr>
            <a:noAutofit/>
          </a:bodyPr>
          <a:lstStyle/>
          <a:p>
            <a:pPr algn="ctr"/>
            <a:br>
              <a:rPr lang="ru-RU" sz="7200" cap="none" dirty="0" smtClean="0">
                <a:ln w="0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schemeClr val="accent6">
                      <a:lumMod val="50000"/>
                      <a:alpha val="32000"/>
                    </a:schemeClr>
                  </a:outerShdw>
                </a:effectLst>
              </a:rPr>
            </a:br>
            <a:r>
              <a:rPr lang="ru-RU" sz="6000" dirty="0" smtClean="0">
                <a:ln w="0"/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60007" dist="310007" dir="7680000" sy="30000" kx="1300200" algn="ctr" rotWithShape="0">
                    <a:schemeClr val="accent6">
                      <a:lumMod val="50000"/>
                      <a:alpha val="32000"/>
                    </a:schemeClr>
                  </a:outerShdw>
                </a:effectLst>
                <a:sym typeface="+mn-ea"/>
              </a:rPr>
              <a:t>Спасибо за сотрудничество и </a:t>
            </a:r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хорошего отдыха</a:t>
            </a:r>
            <a:br>
              <a:rPr lang="ru-RU" sz="6000" b="1" cap="none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br>
              <a:rPr lang="ru-RU" sz="7200" cap="none" dirty="0" smtClean="0">
                <a:ln w="0"/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schemeClr val="accent6">
                      <a:lumMod val="50000"/>
                      <a:alpha val="32000"/>
                    </a:schemeClr>
                  </a:outerShdw>
                </a:effectLst>
              </a:rPr>
            </a:br>
            <a:endParaRPr lang="ru-RU" sz="6000" b="1" cap="none" dirty="0" smtClean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Подзаголовок 8"/>
          <p:cNvSpPr/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395536" y="923395"/>
            <a:ext cx="8319298" cy="50158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Повестка дня: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Выполнение годового плана ДОУ за 2022/2023 учебный год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(старший воспитатель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Гафарова М.А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–  Отчет об 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ровне готовности к школе детей подготовительных к                                    школе групп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(педагоги-психологи Дёмина Н.А., Гучинская Е.В.)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–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о работе логокабинета и ППк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(учителя-логопеды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Адиева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Л.Н., Пермякова Е.А.)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–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о речевом развитии детей группы компенсирующей направленности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итель-логопед Летюга О.С.)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стояние оздоровительной работы в течение года.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заболеваемости за год (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медсестры Безручко А.С., Кориняк Н.В.)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– Обсуждение и утверждение плана работы и режима дня на летний оздоровительный период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</a:t>
            </a:r>
            <a:r>
              <a:rPr lang="ru-RU" sz="20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тарший воспитатель </a:t>
            </a:r>
            <a:r>
              <a:rPr lang="ru-RU" sz="2000" i="1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Гафарова М.А</a:t>
            </a:r>
            <a:r>
              <a:rPr lang="ru-RU" sz="20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 – Проект решения педагогического совета, его обсуждение и дополнение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797283"/>
            <a:ext cx="8424936" cy="53079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8890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2022/2023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учебном году коллектив МБОУ №5 г.Щёлкино поставил перед собой следующую цель и задачи: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88900" lvl="0" indent="0" algn="just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работы: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совершенствование работы по созданию образовательного пространства, направленного на непрерывное накопление ребенком культурного опыта деятельности и общения в процессе активного взаимодействия с окружающей предметно-развивающей средой, с другими детьми и взрослыми при решении задач социально-коммуникативного, познавательного, эстетического и физического развития в соответствии с возрастными и индивидуальными особенностями. 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0" lvl="0" indent="0" algn="just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8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экологическую культуру у детей дошкольного возраста посредством разнообразных видов детской деятельности.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8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Усилить работу по сохранению и укреплению здоровья детей через использование здоровьесберегающих технологий.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576064"/>
          </a:xfrm>
        </p:spPr>
        <p:txBody>
          <a:bodyPr>
            <a:normAutofit fontScale="90000"/>
          </a:bodyPr>
          <a:lstStyle/>
          <a:p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r>
              <a:rPr lang="ru-RU" dirty="0"/>
              <a:t>             </a:t>
            </a:r>
            <a:br>
              <a:rPr lang="ru-RU" dirty="0"/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5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г.ЩЕЛКИНО</a:t>
            </a:r>
            <a:br>
              <a:rPr lang="ru-RU" sz="6000" dirty="0">
                <a:solidFill>
                  <a:srgbClr val="002060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352928" cy="4464496"/>
          </a:xfrm>
        </p:spPr>
        <p:txBody>
          <a:bodyPr>
            <a:normAutofit fontScale="52500" lnSpcReduction="20000"/>
          </a:bodyPr>
          <a:lstStyle/>
          <a:p>
            <a:endParaRPr lang="ru-RU" sz="1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  <a:endParaRPr lang="ru-RU" sz="1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«Организация работы ДОУ в 2022/2023 учебном году»</a:t>
            </a:r>
            <a:endParaRPr lang="ru-RU" sz="1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6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4220" y="301625"/>
            <a:ext cx="7857490" cy="276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здоровьесберегающих технологий в работе педагога»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9970" y="6091120"/>
            <a:ext cx="372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МБДОУ №5 </a:t>
            </a:r>
            <a:r>
              <a:rPr lang="ru-RU" sz="2400" b="1" dirty="0" err="1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г.Щёлкино</a:t>
            </a:r>
            <a:endParaRPr lang="ru-RU" sz="24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48680"/>
            <a:ext cx="7920880" cy="6017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9705" indent="450215" algn="ctr">
              <a:lnSpc>
                <a:spcPct val="7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Согласно годового плана были проведены тематические недели: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Segoe Script" panose="020B0504020000000003" charset="0"/>
                <a:ea typeface="Calibri" panose="020F0502020204030204" pitchFamily="34" charset="0"/>
                <a:cs typeface="Segoe Script" panose="020B0504020000000003" charset="0"/>
              </a:rPr>
              <a:t>-</a:t>
            </a:r>
            <a:r>
              <a:rPr lang="ru-RU" sz="3200" dirty="0" smtClean="0">
                <a:solidFill>
                  <a:srgbClr val="002060"/>
                </a:solidFill>
                <a:latin typeface="Segoe Script" panose="020B0504020000000003" charset="0"/>
                <a:ea typeface="Calibri" panose="020F0502020204030204" pitchFamily="34" charset="0"/>
                <a:cs typeface="Segoe Script" panose="020B0504020000000003" charset="0"/>
              </a:rPr>
              <a:t>«</a:t>
            </a:r>
            <a:r>
              <a:rPr lang="ru-RU" sz="3200" dirty="0">
                <a:solidFill>
                  <a:srgbClr val="002060"/>
                </a:solidFill>
                <a:latin typeface="Segoe Script" panose="020B0504020000000003" charset="0"/>
                <a:ea typeface="Calibri" panose="020F0502020204030204" pitchFamily="34" charset="0"/>
                <a:cs typeface="Segoe Script" panose="020B0504020000000003" charset="0"/>
              </a:rPr>
              <a:t>Неделя безопасности дорожного движения» </a:t>
            </a:r>
            <a:endParaRPr lang="ru-RU" sz="3200" dirty="0" smtClean="0">
              <a:solidFill>
                <a:srgbClr val="002060"/>
              </a:solidFill>
              <a:latin typeface="Segoe Script" panose="020B0504020000000003" charset="0"/>
              <a:ea typeface="Calibri" panose="020F0502020204030204" pitchFamily="34" charset="0"/>
              <a:cs typeface="Segoe Script" panose="020B0504020000000003" charset="0"/>
            </a:endParaRPr>
          </a:p>
          <a:p>
            <a:pPr marR="179705" indent="0" algn="just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ru-RU" sz="3200" dirty="0" smtClean="0">
                <a:solidFill>
                  <a:srgbClr val="002060"/>
                </a:solidFill>
                <a:latin typeface="Segoe Script" panose="020B0504020000000003" charset="0"/>
                <a:ea typeface="Calibri" panose="020F0502020204030204" pitchFamily="34" charset="0"/>
                <a:cs typeface="Segoe Script" panose="020B0504020000000003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Segoe Script" panose="020B0504020000000003" charset="0"/>
                <a:ea typeface="Calibri" panose="020F0502020204030204" pitchFamily="34" charset="0"/>
                <a:cs typeface="Segoe Script" panose="020B0504020000000003" charset="0"/>
              </a:rPr>
              <a:t>«Неделя театра» </a:t>
            </a:r>
            <a:endParaRPr lang="ru-RU" sz="3200" dirty="0">
              <a:solidFill>
                <a:srgbClr val="002060"/>
              </a:solidFill>
              <a:latin typeface="Segoe Script" panose="020B0504020000000003" charset="0"/>
              <a:ea typeface="Calibri" panose="020F0502020204030204" pitchFamily="34" charset="0"/>
              <a:cs typeface="Segoe Script" panose="020B0504020000000003" charset="0"/>
            </a:endParaRPr>
          </a:p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Segoe Script" panose="020B0504020000000003" charset="0"/>
                <a:ea typeface="Calibri" panose="020F0502020204030204" pitchFamily="34" charset="0"/>
                <a:cs typeface="Segoe Script" panose="020B0504020000000003" charset="0"/>
              </a:rPr>
              <a:t>- «Неделя инклюзивного образования» </a:t>
            </a:r>
            <a:endParaRPr lang="ru-RU" sz="3200" dirty="0">
              <a:solidFill>
                <a:srgbClr val="002060"/>
              </a:solidFill>
              <a:latin typeface="Segoe Script" panose="020B0504020000000003" charset="0"/>
              <a:ea typeface="Calibri" panose="020F0502020204030204" pitchFamily="34" charset="0"/>
              <a:cs typeface="Segoe Script" panose="020B0504020000000003" charset="0"/>
            </a:endParaRPr>
          </a:p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effectLst/>
                <a:latin typeface="Segoe Script" panose="020B0504020000000003" charset="0"/>
                <a:ea typeface="Calibri" panose="020F0502020204030204" pitchFamily="34" charset="0"/>
                <a:cs typeface="Segoe Script" panose="020B0504020000000003" charset="0"/>
              </a:rPr>
              <a:t>- «Неделя финансовой грамотности»</a:t>
            </a:r>
            <a:endParaRPr lang="ru-RU" sz="3200" dirty="0">
              <a:solidFill>
                <a:srgbClr val="002060"/>
              </a:solidFill>
              <a:effectLst/>
              <a:latin typeface="Segoe Script" panose="020B0504020000000003" charset="0"/>
              <a:ea typeface="Calibri" panose="020F0502020204030204" pitchFamily="34" charset="0"/>
              <a:cs typeface="Segoe Script" panose="020B0504020000000003" charset="0"/>
            </a:endParaRPr>
          </a:p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effectLst/>
                <a:latin typeface="Segoe Script" panose="020B0504020000000003" charset="0"/>
                <a:ea typeface="Calibri" panose="020F0502020204030204" pitchFamily="34" charset="0"/>
                <a:cs typeface="Segoe Script" panose="020B0504020000000003" charset="0"/>
              </a:rPr>
              <a:t>- «Неделя безопасности»</a:t>
            </a:r>
            <a:endParaRPr lang="ru-RU" sz="3200" dirty="0">
              <a:solidFill>
                <a:srgbClr val="002060"/>
              </a:solidFill>
              <a:effectLst/>
              <a:latin typeface="Segoe Script" panose="020B0504020000000003" charset="0"/>
              <a:ea typeface="Calibri" panose="020F0502020204030204" pitchFamily="34" charset="0"/>
              <a:cs typeface="Segoe Script" panose="020B0504020000000003" charset="0"/>
            </a:endParaRPr>
          </a:p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effectLst/>
                <a:latin typeface="Segoe Script" panose="020B0504020000000003" charset="0"/>
                <a:ea typeface="Calibri" panose="020F0502020204030204" pitchFamily="34" charset="0"/>
                <a:cs typeface="Segoe Script" panose="020B0504020000000003" charset="0"/>
              </a:rPr>
              <a:t>- «Неделя психологии»</a:t>
            </a:r>
            <a:endParaRPr lang="ru-RU" sz="3200" dirty="0">
              <a:solidFill>
                <a:srgbClr val="002060"/>
              </a:solidFill>
              <a:effectLst/>
              <a:latin typeface="Segoe Script" panose="020B0504020000000003" charset="0"/>
              <a:ea typeface="Calibri" panose="020F0502020204030204" pitchFamily="34" charset="0"/>
              <a:cs typeface="Segoe Script" panose="020B05040200000000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Текстовое поле 99"/>
          <p:cNvSpPr txBox="1"/>
          <p:nvPr/>
        </p:nvSpPr>
        <p:spPr>
          <a:xfrm>
            <a:off x="403225" y="325120"/>
            <a:ext cx="7881620" cy="6985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60045" algn="ctr"/>
            <a:r>
              <a:rPr lang="ru-RU" altLang="en-US" sz="3200" b="1" u="sng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Segoe Script" panose="020B0504020000000003" charset="0"/>
                <a:cs typeface="Segoe Script" panose="020B0504020000000003" charset="0"/>
              </a:rPr>
              <a:t>Тематические акции:</a:t>
            </a:r>
            <a:endParaRPr lang="ru-RU" altLang="en-US" sz="3200" b="1" u="sng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Segoe Script" panose="020B0504020000000003" charset="0"/>
              <a:cs typeface="Segoe Script" panose="020B0504020000000003" charset="0"/>
            </a:endParaRPr>
          </a:p>
          <a:p>
            <a:pPr indent="360045" algn="l"/>
            <a:r>
              <a:rPr lang="ru-RU" altLang="en-US" sz="3200" b="1">
                <a:solidFill>
                  <a:srgbClr val="00B0F0"/>
                </a:solidFill>
                <a:latin typeface="Segoe Script" panose="020B0504020000000003" charset="0"/>
                <a:cs typeface="Segoe Script" panose="020B0504020000000003" charset="0"/>
              </a:rPr>
              <a:t>1. «Голубая лента»</a:t>
            </a:r>
            <a:endParaRPr lang="ru-RU" altLang="en-US" sz="3200" b="1">
              <a:solidFill>
                <a:srgbClr val="00B0F0"/>
              </a:solidFill>
              <a:latin typeface="Segoe Script" panose="020B0504020000000003" charset="0"/>
              <a:cs typeface="Segoe Script" panose="020B0504020000000003" charset="0"/>
            </a:endParaRPr>
          </a:p>
          <a:p>
            <a:pPr indent="360045" algn="l"/>
            <a:r>
              <a:rPr lang="ru-RU" altLang="en-US" sz="3200" b="1">
                <a:solidFill>
                  <a:srgbClr val="0070C0"/>
                </a:solidFill>
                <a:latin typeface="Segoe Script" panose="020B0504020000000003" charset="0"/>
                <a:cs typeface="Segoe Script" panose="020B0504020000000003" charset="0"/>
              </a:rPr>
              <a:t>2. «Зажги синим!»</a:t>
            </a:r>
            <a:endParaRPr lang="ru-RU" altLang="en-US" sz="3200" b="1">
              <a:solidFill>
                <a:srgbClr val="0070C0"/>
              </a:solidFill>
              <a:latin typeface="Segoe Script" panose="020B0504020000000003" charset="0"/>
              <a:cs typeface="Segoe Script" panose="020B0504020000000003" charset="0"/>
            </a:endParaRPr>
          </a:p>
          <a:p>
            <a:pPr indent="360045" algn="l"/>
            <a:r>
              <a:rPr lang="ru-RU" altLang="en-US" sz="3200" b="1">
                <a:solidFill>
                  <a:srgbClr val="FF0000"/>
                </a:solidFill>
                <a:latin typeface="Segoe Script" panose="020B0504020000000003" charset="0"/>
                <a:cs typeface="Segoe Script" panose="020B0504020000000003" charset="0"/>
              </a:rPr>
              <a:t>3. «День освобождения Ленинского района от немецко-фашистских захватчиков»</a:t>
            </a:r>
            <a:endParaRPr lang="ru-RU" altLang="en-US" sz="3200" b="1">
              <a:solidFill>
                <a:srgbClr val="00B0F0"/>
              </a:solidFill>
              <a:latin typeface="Segoe Script" panose="020B0504020000000003" charset="0"/>
              <a:cs typeface="Segoe Script" panose="020B0504020000000003" charset="0"/>
            </a:endParaRPr>
          </a:p>
          <a:p>
            <a:pPr indent="360045" algn="l"/>
            <a:r>
              <a:rPr lang="ru-RU" altLang="en-US" sz="3200" b="1">
                <a:solidFill>
                  <a:schemeClr val="tx1"/>
                </a:solidFill>
                <a:latin typeface="Segoe Script" panose="020B0504020000000003" charset="0"/>
                <a:cs typeface="Segoe Script" panose="020B0504020000000003" charset="0"/>
              </a:rPr>
              <a:t>4.«Окна Победы»</a:t>
            </a:r>
            <a:endParaRPr lang="ru-RU" altLang="en-US" sz="3200" b="1">
              <a:solidFill>
                <a:schemeClr val="tx1"/>
              </a:solidFill>
              <a:latin typeface="Segoe Script" panose="020B0504020000000003" charset="0"/>
              <a:cs typeface="Segoe Script" panose="020B0504020000000003" charset="0"/>
            </a:endParaRPr>
          </a:p>
          <a:p>
            <a:pPr indent="360045" algn="ctr"/>
            <a:endParaRPr lang="ru-RU" altLang="en-US" sz="3200" b="1">
              <a:solidFill>
                <a:schemeClr val="tx1"/>
              </a:solidFill>
              <a:latin typeface="Segoe Script" panose="020B0504020000000003" charset="0"/>
              <a:cs typeface="Segoe Script" panose="020B0504020000000003" charset="0"/>
            </a:endParaRPr>
          </a:p>
          <a:p>
            <a:pPr indent="360045" algn="ctr"/>
            <a:r>
              <a:rPr lang="ru-RU" altLang="en-US" sz="3200" b="1" u="sng">
                <a:solidFill>
                  <a:srgbClr val="00B050"/>
                </a:solidFill>
                <a:latin typeface="Segoe Script" panose="020B0504020000000003" charset="0"/>
                <a:cs typeface="Segoe Script" panose="020B0504020000000003" charset="0"/>
              </a:rPr>
              <a:t>Выставки творческих работ:</a:t>
            </a:r>
            <a:endParaRPr lang="ru-RU" altLang="en-US" sz="3200" b="1">
              <a:solidFill>
                <a:schemeClr val="tx1"/>
              </a:solidFill>
              <a:latin typeface="Segoe Script" panose="020B0504020000000003" charset="0"/>
              <a:cs typeface="Segoe Script" panose="020B0504020000000003" charset="0"/>
            </a:endParaRPr>
          </a:p>
          <a:p>
            <a:pPr indent="360045" algn="l"/>
            <a:r>
              <a:rPr lang="ru-RU" altLang="en-US" sz="3200" b="1">
                <a:solidFill>
                  <a:schemeClr val="tx1"/>
                </a:solidFill>
                <a:latin typeface="Segoe Script" panose="020B0504020000000003" charset="0"/>
                <a:cs typeface="Segoe Script" panose="020B0504020000000003" charset="0"/>
              </a:rPr>
              <a:t>1. «Осенние чудеса»</a:t>
            </a:r>
            <a:endParaRPr lang="ru-RU" altLang="en-US" sz="3200" b="1">
              <a:solidFill>
                <a:schemeClr val="tx1"/>
              </a:solidFill>
              <a:latin typeface="Segoe Script" panose="020B0504020000000003" charset="0"/>
              <a:cs typeface="Segoe Script" panose="020B0504020000000003" charset="0"/>
            </a:endParaRPr>
          </a:p>
          <a:p>
            <a:pPr indent="360045" algn="l"/>
            <a:r>
              <a:rPr lang="ru-RU" altLang="en-US" sz="3200" b="1">
                <a:solidFill>
                  <a:schemeClr val="tx1"/>
                </a:solidFill>
                <a:latin typeface="Segoe Script" panose="020B0504020000000003" charset="0"/>
                <a:cs typeface="Segoe Script" panose="020B0504020000000003" charset="0"/>
              </a:rPr>
              <a:t>2. «Удивительный космос»</a:t>
            </a:r>
            <a:endParaRPr lang="ru-RU" altLang="en-US" sz="3200" b="1">
              <a:solidFill>
                <a:schemeClr val="tx1"/>
              </a:solidFill>
              <a:latin typeface="Segoe Script" panose="020B0504020000000003" charset="0"/>
              <a:cs typeface="Segoe Script" panose="020B0504020000000003" charset="0"/>
            </a:endParaRPr>
          </a:p>
          <a:p>
            <a:pPr indent="360045" algn="l"/>
            <a:r>
              <a:rPr lang="ru-RU" altLang="en-US" sz="3200" b="1">
                <a:solidFill>
                  <a:schemeClr val="tx1"/>
                </a:solidFill>
                <a:latin typeface="Segoe Script" panose="020B0504020000000003" charset="0"/>
                <a:cs typeface="Segoe Script" panose="020B0504020000000003" charset="0"/>
              </a:rPr>
              <a:t>3. «Пасхальная неделя»</a:t>
            </a:r>
            <a:endParaRPr lang="ru-RU" altLang="en-US" sz="3200" b="1">
              <a:solidFill>
                <a:schemeClr val="tx1"/>
              </a:solidFill>
              <a:latin typeface="Segoe Script" panose="020B0504020000000003" charset="0"/>
              <a:cs typeface="Segoe Script" panose="020B0504020000000003" charset="0"/>
            </a:endParaRPr>
          </a:p>
          <a:p>
            <a:pPr indent="360045" algn="l"/>
            <a:r>
              <a:rPr lang="ru-RU" altLang="en-US" sz="3200" b="1">
                <a:solidFill>
                  <a:schemeClr val="tx1"/>
                </a:solidFill>
                <a:latin typeface="Segoe Script" panose="020B0504020000000003" charset="0"/>
                <a:cs typeface="Segoe Script" panose="020B0504020000000003" charset="0"/>
              </a:rPr>
              <a:t>4. «Пожарная безопасность»</a:t>
            </a:r>
            <a:endParaRPr lang="ru-RU" altLang="en-US" sz="3200" b="1">
              <a:solidFill>
                <a:schemeClr val="tx1"/>
              </a:solidFill>
              <a:latin typeface="Segoe Script" panose="020B0504020000000003" charset="0"/>
              <a:cs typeface="Segoe Script" panose="020B0504020000000003" charset="0"/>
            </a:endParaRPr>
          </a:p>
          <a:p>
            <a:pPr indent="360045" algn="ctr"/>
            <a:endParaRPr lang="ru-RU" altLang="en-US" sz="3200" b="1">
              <a:solidFill>
                <a:schemeClr val="tx1"/>
              </a:solidFill>
              <a:latin typeface="Segoe Script" panose="020B0504020000000003" charset="0"/>
              <a:cs typeface="Segoe Script" panose="020B05040200000000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225" y="0"/>
            <a:ext cx="8887460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Segoe Script" panose="020B0504020000000003" charset="0"/>
                <a:cs typeface="Segoe Script" panose="020B0504020000000003" charset="0"/>
              </a:rPr>
              <a:t>Участие в творческих конкурсах и мероприятиях:</a:t>
            </a:r>
            <a:endParaRPr lang="ru-RU" sz="3600" b="1" u="sng" dirty="0" smtClean="0">
              <a:solidFill>
                <a:srgbClr val="C00000"/>
              </a:solidFill>
              <a:latin typeface="Segoe Script" panose="020B0504020000000003" charset="0"/>
              <a:cs typeface="Segoe Script" panose="020B0504020000000003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egoe Script" panose="020B0504020000000003" charset="0"/>
                <a:cs typeface="Segoe Script" panose="020B0504020000000003" charset="0"/>
              </a:rPr>
              <a:t>1. Конкурс чтецов «Ручей хрустальный языка родного»</a:t>
            </a:r>
            <a:endParaRPr lang="ru-RU" sz="32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egoe Script" panose="020B0504020000000003" charset="0"/>
              <a:cs typeface="Segoe Script" panose="020B0504020000000003" charset="0"/>
            </a:endParaRPr>
          </a:p>
          <a:p>
            <a:r>
              <a:rPr lang="ru-RU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egoe Script" panose="020B0504020000000003" charset="0"/>
                <a:cs typeface="Segoe Script" panose="020B0504020000000003" charset="0"/>
              </a:rPr>
              <a:t>2. Конкурс рисунков «Аттракционы»</a:t>
            </a:r>
            <a:endParaRPr lang="ru-RU" sz="32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egoe Script" panose="020B0504020000000003" charset="0"/>
              <a:cs typeface="Segoe Script" panose="020B0504020000000003" charset="0"/>
            </a:endParaRPr>
          </a:p>
          <a:p>
            <a:r>
              <a:rPr lang="ru-RU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egoe Script" panose="020B0504020000000003" charset="0"/>
                <a:cs typeface="Segoe Script" panose="020B0504020000000003" charset="0"/>
              </a:rPr>
              <a:t>3. Конкурс педагогического мастерства «Мастерская добра»</a:t>
            </a:r>
            <a:endParaRPr lang="ru-RU" sz="32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egoe Script" panose="020B0504020000000003" charset="0"/>
              <a:cs typeface="Segoe Script" panose="020B0504020000000003" charset="0"/>
            </a:endParaRPr>
          </a:p>
          <a:p>
            <a:r>
              <a:rPr lang="ru-RU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egoe Script" panose="020B0504020000000003" charset="0"/>
                <a:cs typeface="Segoe Script" panose="020B0504020000000003" charset="0"/>
              </a:rPr>
              <a:t>4. «Педагогические чтения, посвященные 105-летию В.А. Сухомлинского»</a:t>
            </a:r>
            <a:endParaRPr lang="ru-RU" sz="32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egoe Script" panose="020B0504020000000003" charset="0"/>
              <a:cs typeface="Segoe Script" panose="020B05040200000000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aves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0</TotalTime>
  <Words>4089</Words>
  <Application>WPS Presentation</Application>
  <PresentationFormat>Экран (4:3)</PresentationFormat>
  <Paragraphs>109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Mistral</vt:lpstr>
      <vt:lpstr>Georgia</vt:lpstr>
      <vt:lpstr>Times New Roman</vt:lpstr>
      <vt:lpstr>Calibri</vt:lpstr>
      <vt:lpstr>Batang</vt:lpstr>
      <vt:lpstr>Segoe Script</vt:lpstr>
      <vt:lpstr>+Основной текст (восточно-азиат</vt:lpstr>
      <vt:lpstr>Segoe Print</vt:lpstr>
      <vt:lpstr>Microsoft YaHei</vt:lpstr>
      <vt:lpstr>Arial Unicode MS</vt:lpstr>
      <vt:lpstr>Blue Waves</vt:lpstr>
      <vt:lpstr>Art_mountaineering</vt:lpstr>
      <vt:lpstr>Green Color</vt:lpstr>
      <vt:lpstr>Педсовет </vt:lpstr>
      <vt:lpstr>PowerPoint 演示文稿</vt:lpstr>
      <vt:lpstr>PowerPoint 演示文稿</vt:lpstr>
      <vt:lpstr>PowerPoint 演示文稿</vt:lpstr>
      <vt:lpstr>                МБДОУ № 5 г.ЩЕЛКИНО  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Спасибо за сотрудничество и хорошего отдыха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</dc:title>
  <dc:creator>User</dc:creator>
  <cp:lastModifiedBy>User</cp:lastModifiedBy>
  <cp:revision>182</cp:revision>
  <dcterms:created xsi:type="dcterms:W3CDTF">2015-05-18T10:12:00Z</dcterms:created>
  <dcterms:modified xsi:type="dcterms:W3CDTF">2023-06-01T13:12:24Z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471FC3CBC1C949CFBADEC10B9DE227E9</vt:lpwstr>
  </property>
  <property fmtid="{D5CDD505-2E9C-101B-9397-08002B2CF9AE}" pid="3" name="KSOProductBuildVer">
    <vt:lpwstr>1049-11.2.0.11537</vt:lpwstr>
  </property>
</Properties>
</file>