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4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D9741CA-A6C3-4A55-9164-F3AA66CE2435}" type="datetimeFigureOut">
              <a:rPr lang="ru-RU" smtClean="0"/>
              <a:pPr/>
              <a:t>03.12.2025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3A243A6-57FE-46BC-A1AA-E5CDFC6DFDFC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A243A6-57FE-46BC-A1AA-E5CDFC6DFDFC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3EDA07-90F9-4AC5-BB38-CA6D39CEA66E}" type="datetimeFigureOut">
              <a:rPr lang="ru-RU" smtClean="0"/>
              <a:pPr/>
              <a:t>03.12.2025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95DF6C-21A6-4A92-BA83-1DC4A74F149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3EDA07-90F9-4AC5-BB38-CA6D39CEA66E}" type="datetimeFigureOut">
              <a:rPr lang="ru-RU" smtClean="0"/>
              <a:pPr/>
              <a:t>03.12.2025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95DF6C-21A6-4A92-BA83-1DC4A74F149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3EDA07-90F9-4AC5-BB38-CA6D39CEA66E}" type="datetimeFigureOut">
              <a:rPr lang="ru-RU" smtClean="0"/>
              <a:pPr/>
              <a:t>03.12.2025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95DF6C-21A6-4A92-BA83-1DC4A74F149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3EDA07-90F9-4AC5-BB38-CA6D39CEA66E}" type="datetimeFigureOut">
              <a:rPr lang="ru-RU" smtClean="0"/>
              <a:pPr/>
              <a:t>03.12.2025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95DF6C-21A6-4A92-BA83-1DC4A74F149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3EDA07-90F9-4AC5-BB38-CA6D39CEA66E}" type="datetimeFigureOut">
              <a:rPr lang="ru-RU" smtClean="0"/>
              <a:pPr/>
              <a:t>03.12.2025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95DF6C-21A6-4A92-BA83-1DC4A74F149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3EDA07-90F9-4AC5-BB38-CA6D39CEA66E}" type="datetimeFigureOut">
              <a:rPr lang="ru-RU" smtClean="0"/>
              <a:pPr/>
              <a:t>03.12.2025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95DF6C-21A6-4A92-BA83-1DC4A74F149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3EDA07-90F9-4AC5-BB38-CA6D39CEA66E}" type="datetimeFigureOut">
              <a:rPr lang="ru-RU" smtClean="0"/>
              <a:pPr/>
              <a:t>03.12.2025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95DF6C-21A6-4A92-BA83-1DC4A74F149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3EDA07-90F9-4AC5-BB38-CA6D39CEA66E}" type="datetimeFigureOut">
              <a:rPr lang="ru-RU" smtClean="0"/>
              <a:pPr/>
              <a:t>03.12.2025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95DF6C-21A6-4A92-BA83-1DC4A74F149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3EDA07-90F9-4AC5-BB38-CA6D39CEA66E}" type="datetimeFigureOut">
              <a:rPr lang="ru-RU" smtClean="0"/>
              <a:pPr/>
              <a:t>03.12.2025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95DF6C-21A6-4A92-BA83-1DC4A74F149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3EDA07-90F9-4AC5-BB38-CA6D39CEA66E}" type="datetimeFigureOut">
              <a:rPr lang="ru-RU" smtClean="0"/>
              <a:pPr/>
              <a:t>03.12.2025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95DF6C-21A6-4A92-BA83-1DC4A74F149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3EDA07-90F9-4AC5-BB38-CA6D39CEA66E}" type="datetimeFigureOut">
              <a:rPr lang="ru-RU" smtClean="0"/>
              <a:pPr/>
              <a:t>03.12.2025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95DF6C-21A6-4A92-BA83-1DC4A74F149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3EDA07-90F9-4AC5-BB38-CA6D39CEA66E}" type="datetimeFigureOut">
              <a:rPr lang="ru-RU" smtClean="0"/>
              <a:pPr/>
              <a:t>03.12.2025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95DF6C-21A6-4A92-BA83-1DC4A74F1494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XpZxlb2rJmY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60649"/>
            <a:ext cx="7772400" cy="1080119"/>
          </a:xfrm>
        </p:spPr>
        <p:txBody>
          <a:bodyPr>
            <a:normAutofit fontScale="90000"/>
          </a:bodyPr>
          <a:lstStyle/>
          <a:p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Муниципальное бюджетное дошкольное образовательное учреждение «Детский сад </a:t>
            </a:r>
            <a:br>
              <a:rPr lang="ru-RU" sz="1600" dirty="0">
                <a:latin typeface="Times New Roman" pitchFamily="18" charset="0"/>
                <a:cs typeface="Times New Roman" pitchFamily="18" charset="0"/>
              </a:rPr>
            </a:b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            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комбинированного вида № 5 «Золотая рыбка» г.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Щёлкино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» </a:t>
            </a:r>
            <a:br>
              <a:rPr lang="ru-RU" sz="1600" dirty="0">
                <a:latin typeface="Times New Roman" pitchFamily="18" charset="0"/>
                <a:cs typeface="Times New Roman" pitchFamily="18" charset="0"/>
              </a:rPr>
            </a:b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             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Ленинского района Республики Крым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971600" y="1556792"/>
            <a:ext cx="7992888" cy="4248472"/>
          </a:xfrm>
        </p:spPr>
        <p:txBody>
          <a:bodyPr>
            <a:normAutofit fontScale="92500" lnSpcReduction="10000"/>
          </a:bodyPr>
          <a:lstStyle/>
          <a:p>
            <a:r>
              <a:rPr lang="ru-RU" sz="4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Проект:</a:t>
            </a:r>
            <a:r>
              <a:rPr lang="ru-RU" sz="4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«День народного единства»</a:t>
            </a:r>
            <a:r>
              <a:rPr lang="ru-RU" sz="4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endParaRPr lang="ru-RU" sz="4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4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            </a:t>
            </a: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Составили:</a:t>
            </a:r>
            <a:b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                                      воспитатели подготовительной </a:t>
            </a:r>
            <a:b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                                    логопедической группы №3(2)</a:t>
            </a:r>
            <a:b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                                </a:t>
            </a:r>
            <a:r>
              <a:rPr lang="ru-RU" sz="1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Сизова</a:t>
            </a: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К.О. , Романюк Н.Ю.</a:t>
            </a:r>
            <a:b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                                        учитель-логопед  </a:t>
            </a:r>
            <a:r>
              <a:rPr lang="ru-RU" sz="1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Пермякова</a:t>
            </a: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Е.А. </a:t>
            </a:r>
            <a:b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                                                        музыкальный руководитель Королева О.К.</a:t>
            </a:r>
            <a:b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             </a:t>
            </a:r>
            <a:b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</a:t>
            </a:r>
            <a:r>
              <a:rPr lang="ru-RU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г. Щёлкино2025 г. </a:t>
            </a:r>
            <a:endParaRPr lang="ru-RU" sz="1200" b="1" dirty="0" smtClean="0">
              <a:solidFill>
                <a:srgbClr val="FF0000"/>
              </a:solidFill>
            </a:endParaRPr>
          </a:p>
          <a:p>
            <a:endParaRPr lang="ru-RU" dirty="0"/>
          </a:p>
        </p:txBody>
      </p:sp>
      <p:pic>
        <p:nvPicPr>
          <p:cNvPr id="5" name="Рисунок 4"/>
          <p:cNvPicPr/>
          <p:nvPr/>
        </p:nvPicPr>
        <p:blipFill>
          <a:blip r:embed="rId4" cstate="print">
            <a:lum contrast="10000"/>
            <a:extLst>
              <a:ext uri="{28A0092B-C50C-407E-A947-70E740481C1C}">
                <a14:useLocalDpi xmlns:ve="http://schemas.openxmlformats.org/markup-compatibility/2006" xmlns:m="http://schemas.openxmlformats.org/officeDocument/2006/math" xmlns:wp="http://schemas.openxmlformats.org/drawingml/2006/wordprocessingDrawing" xmlns:wne="http://schemas.microsoft.com/office/word/2006/wordml" xmlns="" xmlns:wpc="http://schemas.microsoft.com/office/word/2010/wordprocessingCanvas" xmlns:cx="http://schemas.microsoft.com/office/drawing/2014/chartex" xmlns:cx1="http://schemas.microsoft.com/office/drawing/2015/9/8/chartex" xmlns:cx2="http://schemas.microsoft.com/office/drawing/2015/10/21/chartex" xmlns:cx3="http://schemas.microsoft.com/office/drawing/2016/5/9/chartex" xmlns:cx4="http://schemas.microsoft.com/office/drawing/2016/5/10/chartex" xmlns:cx5="http://schemas.microsoft.com/office/drawing/2016/5/11/chartex" xmlns:cx6="http://schemas.microsoft.com/office/drawing/2016/5/12/chartex" xmlns:cx7="http://schemas.microsoft.com/office/drawing/2016/5/13/chartex" xmlns:cx8="http://schemas.microsoft.com/office/drawing/2016/5/14/chartex" xmlns:mc="http://schemas.openxmlformats.org/markup-compatibility/2006" xmlns:aink="http://schemas.microsoft.com/office/drawing/2016/ink" xmlns:am3d="http://schemas.microsoft.com/office/drawing/2017/model3d" xmlns:o="urn:schemas-microsoft-com:office:office" xmlns:v="urn:schemas-microsoft-com:vml" xmlns:wp14="http://schemas.microsoft.com/office/word/2010/wordprocessingDrawing" xmlns:w10="urn:schemas-microsoft-com:office:word" xmlns:w="http://schemas.openxmlformats.org/wordprocessingml/2006/main" xmlns:w14="http://schemas.microsoft.com/office/word/2010/wordml" xmlns:w15="http://schemas.microsoft.com/office/word/2012/wordml" xmlns:w16cex="http://schemas.microsoft.com/office/word/2018/wordml/cex" xmlns:w16cid="http://schemas.microsoft.com/office/word/2016/wordml/cid" xmlns:w16="http://schemas.microsoft.com/office/word/2018/wordml" xmlns:w16se="http://schemas.microsoft.com/office/word/2015/wordml/symex" xmlns:wpg="http://schemas.microsoft.com/office/word/2010/wordprocessingGroup" xmlns:wpi="http://schemas.microsoft.com/office/word/2010/wordprocessingInk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467544" y="3573016"/>
            <a:ext cx="4104456" cy="252028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tx2">
                <a:lumMod val="60000"/>
                <a:lumOff val="4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848ed201-a591-513d-bbb2-cf8b89e9da47.png"/>
          <p:cNvPicPr>
            <a:picLocks noChangeAspect="1"/>
          </p:cNvPicPr>
          <p:nvPr/>
        </p:nvPicPr>
        <p:blipFill>
          <a:blip r:embed="rId2" cstate="print"/>
          <a:srcRect r="22477" b="42276"/>
          <a:stretch>
            <a:fillRect/>
          </a:stretch>
        </p:blipFill>
        <p:spPr>
          <a:xfrm>
            <a:off x="-1" y="0"/>
            <a:ext cx="9144001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188640"/>
            <a:ext cx="8229600" cy="1008112"/>
          </a:xfrm>
        </p:spPr>
        <p:txBody>
          <a:bodyPr>
            <a:normAutofit/>
          </a:bodyPr>
          <a:lstStyle/>
          <a:p>
            <a:pPr algn="l"/>
            <a:r>
              <a:rPr lang="ru-RU" sz="1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«Открытка ко Дню народного единства» </a:t>
            </a:r>
            <a:br>
              <a:rPr lang="ru-RU" sz="1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                           Игровые</a:t>
            </a:r>
            <a:r>
              <a:rPr lang="ru-RU" sz="1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, музыкальные этюды…</a:t>
            </a:r>
            <a:endParaRPr lang="ru-RU" sz="18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C:\Users\WINDOWS 10\Downloads\1764417595836.jpg"/>
          <p:cNvPicPr/>
          <p:nvPr/>
        </p:nvPicPr>
        <p:blipFill>
          <a:blip r:embed="rId3" cstate="print">
            <a:lum contrast="10000"/>
          </a:blip>
          <a:srcRect t="12088" b="30492"/>
          <a:stretch>
            <a:fillRect/>
          </a:stretch>
        </p:blipFill>
        <p:spPr bwMode="auto">
          <a:xfrm>
            <a:off x="179512" y="1484784"/>
            <a:ext cx="5649094" cy="25236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 descr="C:\Users\WINDOWS 10\Downloads\1764419606690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829406" y="764704"/>
            <a:ext cx="3314594" cy="319581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 descr="C:\Users\WINDOWS 10\Downloads\1764419875501.jpg"/>
          <p:cNvPicPr/>
          <p:nvPr/>
        </p:nvPicPr>
        <p:blipFill>
          <a:blip r:embed="rId5" cstate="print"/>
          <a:srcRect t="14847"/>
          <a:stretch>
            <a:fillRect/>
          </a:stretch>
        </p:blipFill>
        <p:spPr bwMode="auto">
          <a:xfrm>
            <a:off x="1475656" y="4005064"/>
            <a:ext cx="3168352" cy="25922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 descr="C:\Users\WINDOWS 10\Downloads\1764419875494.jpg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364088" y="4077072"/>
            <a:ext cx="3024336" cy="26642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848ed201-a591-513d-bbb2-cf8b89e9da47.png"/>
          <p:cNvPicPr>
            <a:picLocks noChangeAspect="1"/>
          </p:cNvPicPr>
          <p:nvPr/>
        </p:nvPicPr>
        <p:blipFill>
          <a:blip r:embed="rId2" cstate="print"/>
          <a:srcRect r="29800" b="34600"/>
          <a:stretch>
            <a:fillRect/>
          </a:stretch>
        </p:blipFill>
        <p:spPr>
          <a:xfrm>
            <a:off x="-1" y="0"/>
            <a:ext cx="9144001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2074"/>
          </a:xfrm>
        </p:spPr>
        <p:txBody>
          <a:bodyPr>
            <a:normAutofit/>
          </a:bodyPr>
          <a:lstStyle/>
          <a:p>
            <a:r>
              <a:rPr lang="ru-RU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Развлечение « День народного единства»</a:t>
            </a:r>
            <a:endParaRPr lang="ru-RU" sz="24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D:\3 ГРУППА\проект 4 ноября\1762330214059.jpg"/>
          <p:cNvPicPr/>
          <p:nvPr/>
        </p:nvPicPr>
        <p:blipFill>
          <a:blip r:embed="rId3" cstate="print">
            <a:lum contrast="10000"/>
          </a:blip>
          <a:srcRect l="4947" r="4413" b="6112"/>
          <a:stretch>
            <a:fillRect/>
          </a:stretch>
        </p:blipFill>
        <p:spPr bwMode="auto">
          <a:xfrm>
            <a:off x="3635896" y="3861048"/>
            <a:ext cx="4940527" cy="287623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 descr="D:\3 ГРУППА\проект 4 ноября\1762330214066.jpg"/>
          <p:cNvPicPr/>
          <p:nvPr/>
        </p:nvPicPr>
        <p:blipFill>
          <a:blip r:embed="rId4" cstate="print">
            <a:lum contrast="10000"/>
          </a:blip>
          <a:srcRect r="7650" b="28176"/>
          <a:stretch>
            <a:fillRect/>
          </a:stretch>
        </p:blipFill>
        <p:spPr bwMode="auto">
          <a:xfrm>
            <a:off x="251520" y="908720"/>
            <a:ext cx="4526409" cy="250452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 descr="D:\3 ГРУППА\проект 4 ноября\1762330214037.jpg"/>
          <p:cNvPicPr/>
          <p:nvPr/>
        </p:nvPicPr>
        <p:blipFill>
          <a:blip r:embed="rId5" cstate="print">
            <a:lum contrast="10000"/>
          </a:blip>
          <a:srcRect l="8108" b="31546"/>
          <a:stretch>
            <a:fillRect/>
          </a:stretch>
        </p:blipFill>
        <p:spPr bwMode="auto">
          <a:xfrm>
            <a:off x="5580112" y="836712"/>
            <a:ext cx="3123307" cy="28803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 descr="D:\3 ГРУППА\проект 4 ноября\1762330214044.jpg"/>
          <p:cNvPicPr/>
          <p:nvPr/>
        </p:nvPicPr>
        <p:blipFill>
          <a:blip r:embed="rId6" cstate="print">
            <a:lum contrast="10000"/>
          </a:blip>
          <a:srcRect t="17159" r="9606" b="14945"/>
          <a:stretch>
            <a:fillRect/>
          </a:stretch>
        </p:blipFill>
        <p:spPr bwMode="auto">
          <a:xfrm>
            <a:off x="467544" y="3789040"/>
            <a:ext cx="2809875" cy="281753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848ed201-a591-513d-bbb2-cf8b89e9da47.png"/>
          <p:cNvPicPr>
            <a:picLocks noChangeAspect="1"/>
          </p:cNvPicPr>
          <p:nvPr/>
        </p:nvPicPr>
        <p:blipFill>
          <a:blip r:embed="rId2" cstate="print"/>
          <a:srcRect r="23225" b="35862"/>
          <a:stretch>
            <a:fillRect/>
          </a:stretch>
        </p:blipFill>
        <p:spPr>
          <a:xfrm>
            <a:off x="0" y="0"/>
            <a:ext cx="9144001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 descr="D:\3 ГРУППА\проект 4 ноября\1761842085953.jpg"/>
          <p:cNvPicPr/>
          <p:nvPr/>
        </p:nvPicPr>
        <p:blipFill>
          <a:blip r:embed="rId3" cstate="print">
            <a:lum contrast="10000"/>
          </a:blip>
          <a:srcRect l="5085" r="621" b="17428"/>
          <a:stretch>
            <a:fillRect/>
          </a:stretch>
        </p:blipFill>
        <p:spPr bwMode="auto">
          <a:xfrm>
            <a:off x="467544" y="332656"/>
            <a:ext cx="7992888" cy="59766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1000_F_5624198_dBr2tvCHXLnMMiF0FIFMV7Fwaxg21f2U.jpg"/>
          <p:cNvPicPr>
            <a:picLocks noChangeAspect="1"/>
          </p:cNvPicPr>
          <p:nvPr/>
        </p:nvPicPr>
        <p:blipFill>
          <a:blip r:embed="rId2" cstate="print"/>
          <a:srcRect l="2751" r="2751" b="4161"/>
          <a:stretch>
            <a:fillRect/>
          </a:stretch>
        </p:blipFill>
        <p:spPr>
          <a:xfrm>
            <a:off x="107504" y="0"/>
            <a:ext cx="8928991" cy="6741368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03648" y="2060848"/>
            <a:ext cx="6264696" cy="2304256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4" name="Горизонтальный свиток 3"/>
          <p:cNvSpPr/>
          <p:nvPr/>
        </p:nvSpPr>
        <p:spPr>
          <a:xfrm>
            <a:off x="1403648" y="1844824"/>
            <a:ext cx="6408712" cy="2808312"/>
          </a:xfrm>
          <a:prstGeom prst="horizontalScroll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Спасибо за внимание!</a:t>
            </a:r>
            <a:endParaRPr lang="ru-RU" sz="36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zs-2.jpg"/>
          <p:cNvPicPr>
            <a:picLocks noChangeAspect="1"/>
          </p:cNvPicPr>
          <p:nvPr/>
        </p:nvPicPr>
        <p:blipFill>
          <a:blip r:embed="rId2" cstate="print"/>
          <a:srcRect l="5901" t="29553" r="5901" b="9617"/>
          <a:stretch>
            <a:fillRect/>
          </a:stretch>
        </p:blipFill>
        <p:spPr>
          <a:xfrm>
            <a:off x="0" y="5085184"/>
            <a:ext cx="9143999" cy="1772816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ru-RU" sz="16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Актуальность проекта.</a:t>
            </a:r>
            <a:br>
              <a:rPr lang="ru-RU" sz="16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br>
              <a:rPr lang="ru-RU" sz="16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Воспитание патриотических чувств у детей дошкольного возраста – одна из задач нравственного воспитания, включающая в себя воспитание любви к близким людям, к детскому саду, родному городу и родной стране. Патриотизм был и остаётся главным приоритетом в нашей стране! Ведь любовь к родине, родной природе, семье, культуре, истории страны – это важное и неотъемлемая часть каждого гражданина своей страны, от мала до велика. Приобретённые в дошкольном детстве знания о родине её истории, вызывает у детей глубокий, искренний интерес к ней, расширяет знания, способствует формированию характера и любви к родине.</a:t>
            </a:r>
            <a:br>
              <a:rPr lang="ru-RU" sz="16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Работа </a:t>
            </a:r>
            <a:r>
              <a:rPr lang="ru-RU" sz="16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по данным направлениям имеет огромное значение для развития личности ребёнка. Без любви к Родине и уважения к её истории и культуре невозможно воспитать гражданина и патриота, сформировать у детей чувство собственного достоинства, положительные качества личности. Дети должны понять, что они являются частью народа огромной и богатой страны, что они – граждане России, маленькие россияне.</a:t>
            </a:r>
            <a:r>
              <a:rPr lang="ru-RU" sz="1400" dirty="0"/>
              <a:t/>
            </a:r>
            <a:br>
              <a:rPr lang="ru-RU" sz="1400" dirty="0"/>
            </a:br>
            <a:r>
              <a:rPr lang="ru-RU" sz="1400" dirty="0" smtClean="0"/>
              <a:t/>
            </a:r>
            <a:br>
              <a:rPr lang="ru-RU" sz="1400" dirty="0" smtClean="0"/>
            </a:br>
            <a:r>
              <a:rPr lang="ru-RU" sz="1400" dirty="0" smtClean="0"/>
              <a:t>  </a:t>
            </a:r>
            <a:r>
              <a:rPr lang="ru-RU" sz="16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Тема </a:t>
            </a:r>
            <a:r>
              <a:rPr lang="ru-RU" sz="16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проекта: </a:t>
            </a:r>
            <a:r>
              <a:rPr lang="ru-RU" sz="16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«День народного единства»</a:t>
            </a:r>
            <a:br>
              <a:rPr lang="ru-RU" sz="16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16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Вид </a:t>
            </a:r>
            <a:r>
              <a:rPr lang="ru-RU" sz="16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проекта: </a:t>
            </a:r>
            <a:r>
              <a:rPr lang="ru-RU" sz="16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групповой.</a:t>
            </a:r>
            <a:br>
              <a:rPr lang="ru-RU" sz="16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 Тип проекта: </a:t>
            </a:r>
            <a:r>
              <a:rPr lang="ru-RU" sz="16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познавательно творческий </a:t>
            </a:r>
            <a:br>
              <a:rPr lang="ru-RU" sz="16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16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Продолжительность</a:t>
            </a:r>
            <a:r>
              <a:rPr lang="ru-RU" sz="16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: краткосрочный (23.10. 25– 01.11.25)</a:t>
            </a:r>
            <a:br>
              <a:rPr lang="ru-RU" sz="16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16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Возраст: </a:t>
            </a:r>
            <a:r>
              <a:rPr lang="ru-RU" sz="16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дети 6 лет.</a:t>
            </a:r>
            <a:br>
              <a:rPr lang="ru-RU" sz="16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16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Участники:  </a:t>
            </a:r>
            <a:r>
              <a:rPr lang="ru-RU" sz="16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дети подготовительной логопедической  группы № 3,воспитатели, </a:t>
            </a:r>
            <a:br>
              <a:rPr lang="ru-RU" sz="16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 логопед,  музыкальный  руководитель, родители.</a:t>
            </a:r>
            <a:r>
              <a:rPr lang="ru-RU" dirty="0">
                <a:solidFill>
                  <a:srgbClr val="0070C0"/>
                </a:solidFill>
              </a:rPr>
              <a:t/>
            </a:r>
            <a:br>
              <a:rPr lang="ru-RU" dirty="0">
                <a:solidFill>
                  <a:srgbClr val="0070C0"/>
                </a:solidFill>
              </a:rPr>
            </a:br>
            <a:endParaRPr lang="ru-RU" dirty="0">
              <a:solidFill>
                <a:srgbClr val="0070C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6812282"/>
            <a:ext cx="6400800" cy="45719"/>
          </a:xfrm>
        </p:spPr>
        <p:txBody>
          <a:bodyPr>
            <a:normAutofit fontScale="25000" lnSpcReduction="20000"/>
          </a:bodyPr>
          <a:lstStyle/>
          <a:p>
            <a:endParaRPr lang="ru-RU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zs-2.jpg"/>
          <p:cNvPicPr>
            <a:picLocks noChangeAspect="1"/>
          </p:cNvPicPr>
          <p:nvPr/>
        </p:nvPicPr>
        <p:blipFill>
          <a:blip r:embed="rId2" cstate="print"/>
          <a:srcRect t="37442"/>
          <a:stretch>
            <a:fillRect/>
          </a:stretch>
        </p:blipFill>
        <p:spPr>
          <a:xfrm>
            <a:off x="0" y="5301208"/>
            <a:ext cx="9144000" cy="1556792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5400600"/>
          </a:xfrm>
        </p:spPr>
        <p:txBody>
          <a:bodyPr>
            <a:normAutofit fontScale="90000"/>
          </a:bodyPr>
          <a:lstStyle/>
          <a:p>
            <a:pPr algn="l"/>
            <a:r>
              <a:rPr lang="ru-RU" sz="1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Цель: </a:t>
            </a:r>
            <a:r>
              <a:rPr lang="ru-RU" sz="16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Формирование чувства патриотизма у детей. </a:t>
            </a:r>
            <a:br>
              <a:rPr lang="ru-RU" sz="16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Задачи:</a:t>
            </a:r>
            <a:r>
              <a:rPr lang="ru-RU" sz="16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ru-RU" sz="1600" b="1" u="sng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-Расширять ,обобщать и систематизировать </a:t>
            </a:r>
            <a:r>
              <a:rPr lang="ru-RU" sz="16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представление детей о празднике «День народного единства» , о традициях народов России;  </a:t>
            </a:r>
            <a:br>
              <a:rPr lang="ru-RU" sz="16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u="sng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-Учить </a:t>
            </a:r>
            <a:r>
              <a:rPr lang="ru-RU" sz="16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детей </a:t>
            </a:r>
            <a:r>
              <a:rPr lang="ru-RU" sz="16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понимать содержание художественных  произведений по теме проекта; упражнять в: составлении предложений, кратком пересказе, заучивании стихотворений, пословиц, поговорок.</a:t>
            </a:r>
            <a:br>
              <a:rPr lang="ru-RU" sz="16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u="sng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ru-RU" sz="1600" b="1" u="sng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Продолжать совершенствовать </a:t>
            </a:r>
            <a:r>
              <a:rPr lang="ru-RU" sz="16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:двигательные умения и навыки, коллективное , дружное взаимодействие на занятиях, в играх с правилами. </a:t>
            </a:r>
            <a:br>
              <a:rPr lang="ru-RU" sz="16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-Закрепить навыки работы с пластилином, кистью, ножницами и бумагой; </a:t>
            </a:r>
            <a:br>
              <a:rPr lang="ru-RU" sz="16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b="1" u="sng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-Развивать </a:t>
            </a:r>
            <a:r>
              <a:rPr lang="ru-RU" sz="16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эстетическое восприятие, эмоции и чувства, эмоциональный отклик на праздник «День народного единства», в произведениях искусства и собственных творческих работах. </a:t>
            </a:r>
            <a:br>
              <a:rPr lang="ru-RU" sz="16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u="sng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1600" b="1" u="sng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Развивать и обогащать:</a:t>
            </a:r>
            <a:r>
              <a:rPr lang="ru-RU" sz="16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- социально - личностный опыт посредством включения детей в сферу межличностного взаимодействия. </a:t>
            </a:r>
            <a:br>
              <a:rPr lang="ru-RU" sz="16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- интерес к музыке,  музыкальную память, навыки ритмичного движения, творческую активность, эмоциональную отзывчивость, физическую выносливость, ловкость, быстроту, гибкость; </a:t>
            </a:r>
            <a:br>
              <a:rPr lang="ru-RU" sz="16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-мышление, внимание, память, речь, мелкую моторику.</a:t>
            </a:r>
            <a:br>
              <a:rPr lang="ru-RU" sz="16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u="sng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-Закрепить</a:t>
            </a:r>
            <a:r>
              <a:rPr lang="ru-RU" sz="16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навыки работы с пластилином, кистью, ножницами и бумагой;  </a:t>
            </a:r>
            <a:br>
              <a:rPr lang="ru-RU" sz="16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b="1" u="sng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u="sng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- Воспитывать</a:t>
            </a:r>
            <a:r>
              <a:rPr lang="ru-RU" sz="16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br>
              <a:rPr lang="ru-RU" sz="16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- любовь к Родине, чувства гордости за силу России </a:t>
            </a:r>
            <a:br>
              <a:rPr lang="ru-RU" sz="16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-уважение к русским воинам, национальным героям, желание им подражать; традициям, истории  народов России </a:t>
            </a:r>
            <a:br>
              <a:rPr lang="ru-RU" sz="16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- Вовлекать родителей в активное сотрудничество. </a:t>
            </a:r>
            <a:r>
              <a:rPr lang="ru-RU" sz="1600" b="1" dirty="0">
                <a:solidFill>
                  <a:srgbClr val="0070C0"/>
                </a:solidFill>
              </a:rPr>
              <a:t/>
            </a:r>
            <a:br>
              <a:rPr lang="ru-RU" sz="1600" b="1" dirty="0">
                <a:solidFill>
                  <a:srgbClr val="0070C0"/>
                </a:solidFill>
              </a:rPr>
            </a:br>
            <a:r>
              <a:rPr lang="ru-RU" sz="1600" dirty="0"/>
              <a:t/>
            </a:r>
            <a:br>
              <a:rPr lang="ru-RU" sz="1600" dirty="0"/>
            </a:br>
            <a:endParaRPr lang="ru-RU" sz="16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332656"/>
            <a:ext cx="8568952" cy="5976664"/>
          </a:xfrm>
        </p:spPr>
        <p:txBody>
          <a:bodyPr>
            <a:normAutofit fontScale="90000"/>
          </a:bodyPr>
          <a:lstStyle/>
          <a:p>
            <a:pPr algn="l"/>
            <a:r>
              <a:rPr lang="ru-RU" sz="1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Этапы реализации проекта:</a:t>
            </a:r>
            <a:r>
              <a:rPr lang="ru-RU" sz="1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I этап Предварительный:</a:t>
            </a:r>
            <a:r>
              <a:rPr lang="ru-RU" sz="16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Обозначение</a:t>
            </a:r>
            <a:r>
              <a:rPr lang="ru-RU" sz="16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6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обсуждение темы проекта , цели и задач с детьми</a:t>
            </a:r>
            <a:br>
              <a:rPr lang="ru-RU" sz="16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Рассматривание  иллюстраций, книг, картин по теме «День народного единства»</a:t>
            </a:r>
            <a:br>
              <a:rPr lang="ru-RU" sz="16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2 этап   Основной:</a:t>
            </a:r>
            <a:br>
              <a:rPr lang="ru-RU" sz="16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Беседы: </a:t>
            </a:r>
            <a:r>
              <a:rPr lang="ru-RU" sz="16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«Праздник </a:t>
            </a:r>
            <a:r>
              <a:rPr lang="ru-RU" sz="16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День народного единства?»</a:t>
            </a:r>
            <a:r>
              <a:rPr lang="ru-RU" sz="1400" dirty="0" smtClean="0">
                <a:solidFill>
                  <a:srgbClr val="0070C0"/>
                </a:solidFill>
              </a:rPr>
              <a:t> </a:t>
            </a:r>
            <a:r>
              <a:rPr lang="ru-RU" sz="16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«Дружный народ- сильная Россия!» </a:t>
            </a:r>
            <a:br>
              <a:rPr lang="ru-RU" sz="16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Индивидуальные беседы: «Что означает – народное единство?». «Кто такие Минин и Пожарский?», «Что для тебя –дружить, дружно жить?»</a:t>
            </a:r>
            <a:br>
              <a:rPr lang="ru-RU" sz="16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Занятия: </a:t>
            </a:r>
            <a:r>
              <a:rPr lang="ru-RU" sz="16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«День народного единства»(развитие речи)</a:t>
            </a:r>
            <a:br>
              <a:rPr lang="ru-RU" sz="16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«Русские </a:t>
            </a:r>
            <a:r>
              <a:rPr lang="ru-RU" sz="16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богатыри»  (лепка</a:t>
            </a:r>
            <a:r>
              <a:rPr lang="ru-RU" sz="16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br>
              <a:rPr lang="ru-RU" sz="16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Речевые игры:«Один- много» «Не зевай- на вопросы отвечай» «Посчитай»(</a:t>
            </a:r>
            <a:r>
              <a:rPr lang="ru-RU" sz="16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города-на</a:t>
            </a:r>
            <a:r>
              <a:rPr lang="ru-RU" sz="16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слоги) «Скажи наоборот» </a:t>
            </a:r>
            <a:r>
              <a:rPr lang="ru-RU" sz="16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Речевые  упражнения: «</a:t>
            </a:r>
            <a:r>
              <a:rPr lang="ru-RU" sz="16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Обьясни</a:t>
            </a:r>
            <a:r>
              <a:rPr lang="ru-RU" sz="16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пословицу, поговорку»</a:t>
            </a:r>
            <a:br>
              <a:rPr lang="ru-RU" sz="16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Пальчиковые игры: «Чудный город» «Край родной» , «Моя семья»</a:t>
            </a:r>
            <a:r>
              <a:rPr lang="ru-RU" sz="1400" dirty="0" smtClean="0">
                <a:solidFill>
                  <a:srgbClr val="0070C0"/>
                </a:solidFill>
              </a:rPr>
              <a:t>  </a:t>
            </a:r>
            <a:r>
              <a:rPr lang="ru-RU" sz="16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«Дружба ладошек» </a:t>
            </a:r>
            <a:br>
              <a:rPr lang="ru-RU" sz="16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Дид.игры</a:t>
            </a:r>
            <a:r>
              <a:rPr lang="ru-RU" sz="16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: «Символы России », «Цветок единства», «Богатыри» «Наряди куклу в национальный костюм»«Четвёртый лишний» «Угадай, где я нахожусь»</a:t>
            </a:r>
            <a:r>
              <a:rPr lang="ru-RU" sz="1400" dirty="0" smtClean="0">
                <a:solidFill>
                  <a:srgbClr val="0070C0"/>
                </a:solidFill>
              </a:rPr>
              <a:t/>
            </a:r>
            <a:br>
              <a:rPr lang="ru-RU" sz="1400" dirty="0" smtClean="0">
                <a:solidFill>
                  <a:srgbClr val="0070C0"/>
                </a:solidFill>
              </a:rPr>
            </a:br>
            <a:r>
              <a:rPr lang="ru-RU" sz="16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Чтение : К.Ушинский: «Наше Отечество»,</a:t>
            </a:r>
            <a:r>
              <a:rPr lang="ru-RU" sz="1400" dirty="0" smtClean="0">
                <a:solidFill>
                  <a:srgbClr val="0070C0"/>
                </a:solidFill>
              </a:rPr>
              <a:t> </a:t>
            </a:r>
            <a:r>
              <a:rPr lang="ru-RU" sz="16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«Родина»(Т.Бокова) «Угадай, из какой сказки персонаж».</a:t>
            </a:r>
            <a:br>
              <a:rPr lang="ru-RU" sz="16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сказка «Илья Муромец и Соловей разбойник» , «Добрыня и Алёша»,</a:t>
            </a:r>
            <a:br>
              <a:rPr lang="ru-RU" sz="16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Н. </a:t>
            </a:r>
            <a:r>
              <a:rPr lang="ru-RU" sz="16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Майданик</a:t>
            </a:r>
            <a:r>
              <a:rPr lang="ru-RU" sz="16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«День Народного Единства»</a:t>
            </a:r>
            <a:br>
              <a:rPr lang="ru-RU" sz="16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Разучивание стихотворений о Родине, России, Крыме, дружбе</a:t>
            </a:r>
            <a:br>
              <a:rPr lang="ru-RU" sz="16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Рассматривание иллюстраций :«История праздника « День народного единства»,  «Русские богатыри», </a:t>
            </a:r>
            <a:br>
              <a:rPr lang="ru-RU" sz="16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« Народности России, Крыма», «Главные символы России», «Промыслы Крыма» </a:t>
            </a:r>
            <a:br>
              <a:rPr lang="ru-RU" sz="16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Конструкторские игры: «Дом дружбы», «Наша группа» </a:t>
            </a:r>
            <a:br>
              <a:rPr lang="ru-RU" sz="16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Прослушивание музыки:</a:t>
            </a:r>
            <a:r>
              <a:rPr lang="ru-RU" sz="1400" dirty="0" smtClean="0">
                <a:solidFill>
                  <a:srgbClr val="0070C0"/>
                </a:solidFill>
              </a:rPr>
              <a:t> </a:t>
            </a:r>
            <a:r>
              <a:rPr lang="ru-RU" sz="16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Александрова «Гимн России» </a:t>
            </a:r>
            <a:r>
              <a:rPr lang="ru-RU" sz="16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Кабалевский</a:t>
            </a:r>
            <a:r>
              <a:rPr lang="ru-RU" sz="16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Д. «Походный марш», «Любить мою Россию» «У моей России длинные косички»</a:t>
            </a:r>
            <a:br>
              <a:rPr lang="ru-RU" sz="16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Разучивание песен о Родине, России, дружбе</a:t>
            </a:r>
            <a:br>
              <a:rPr lang="ru-RU" sz="16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400" dirty="0" smtClean="0"/>
              <a:t/>
            </a:r>
            <a:br>
              <a:rPr lang="ru-RU" sz="1400" dirty="0" smtClean="0"/>
            </a:b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400" dirty="0" smtClean="0"/>
              <a:t/>
            </a:r>
            <a:br>
              <a:rPr lang="ru-RU" sz="1400" dirty="0" smtClean="0"/>
            </a:br>
            <a:endParaRPr lang="ru-RU" sz="1400" dirty="0">
              <a:solidFill>
                <a:srgbClr val="0070C0"/>
              </a:solidFill>
            </a:endParaRPr>
          </a:p>
        </p:txBody>
      </p:sp>
      <p:pic>
        <p:nvPicPr>
          <p:cNvPr id="3" name="Рисунок 2" descr="zs-2.jpg"/>
          <p:cNvPicPr>
            <a:picLocks noChangeAspect="1"/>
          </p:cNvPicPr>
          <p:nvPr/>
        </p:nvPicPr>
        <p:blipFill>
          <a:blip r:embed="rId2" cstate="print"/>
          <a:srcRect t="30487" b="1217"/>
          <a:stretch>
            <a:fillRect/>
          </a:stretch>
        </p:blipFill>
        <p:spPr>
          <a:xfrm>
            <a:off x="0" y="5661248"/>
            <a:ext cx="9144000" cy="1196752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234482"/>
          </a:xfrm>
        </p:spPr>
        <p:txBody>
          <a:bodyPr/>
          <a:lstStyle/>
          <a:p>
            <a:pPr algn="l"/>
            <a:r>
              <a:rPr lang="ru-RU" sz="1400" dirty="0" smtClean="0"/>
              <a:t/>
            </a:r>
            <a:br>
              <a:rPr lang="ru-RU" sz="1400" dirty="0" smtClean="0"/>
            </a:br>
            <a:r>
              <a:rPr lang="ru-RU" sz="1400" dirty="0" smtClean="0"/>
              <a:t/>
            </a:r>
            <a:br>
              <a:rPr lang="ru-RU" sz="1400" dirty="0" smtClean="0"/>
            </a:br>
            <a:r>
              <a:rPr lang="ru-RU" sz="1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Сюжетно-ролевые  </a:t>
            </a:r>
            <a:r>
              <a:rPr lang="ru-RU" sz="1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игры: «Защитники», ««Приглашаем гостей»</a:t>
            </a:r>
            <a:br>
              <a:rPr lang="ru-RU" sz="1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Подвижные игры :«Иголка, нитка, узелок», «</a:t>
            </a:r>
            <a:r>
              <a:rPr lang="ru-RU" sz="14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Тимербай</a:t>
            </a:r>
            <a:r>
              <a:rPr lang="ru-RU" sz="1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»</a:t>
            </a:r>
            <a:r>
              <a:rPr lang="en-US" sz="1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«</a:t>
            </a:r>
            <a:r>
              <a:rPr lang="en-US" sz="14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Паутинка</a:t>
            </a:r>
            <a:r>
              <a:rPr lang="en-US" sz="1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» </a:t>
            </a:r>
            <a:r>
              <a:rPr lang="ru-RU" sz="1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«Ручеек» «Гори, гори ясно!» Подвижная музыкальные игры: «Найди флаг» , «Яблочко», «Платочек» </a:t>
            </a:r>
            <a:br>
              <a:rPr lang="ru-RU" sz="1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Музыкальные этюды :«Двигаемся в такт»(Народные мотивы)</a:t>
            </a:r>
            <a:br>
              <a:rPr lang="ru-RU" sz="1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Раскрашивание:  «Костюмы народов Крыма», «Богатыри, «</a:t>
            </a:r>
            <a:br>
              <a:rPr lang="ru-RU" sz="1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Просмотр мультфильмов «</a:t>
            </a:r>
            <a:r>
              <a:rPr lang="ru-RU" sz="14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Мульт-Россия</a:t>
            </a:r>
            <a:r>
              <a:rPr lang="ru-RU" sz="1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», «Илья Муромец и </a:t>
            </a:r>
            <a:r>
              <a:rPr lang="ru-RU" sz="14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чудо-юдо</a:t>
            </a:r>
            <a:r>
              <a:rPr lang="ru-RU" sz="1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»</a:t>
            </a:r>
            <a:br>
              <a:rPr lang="ru-RU" sz="1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400" b="1" dirty="0" smtClean="0">
                <a:solidFill>
                  <a:srgbClr val="0070C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3 этап Заключительный.</a:t>
            </a:r>
            <a:r>
              <a:rPr lang="ru-RU" sz="1400" dirty="0" smtClean="0">
                <a:solidFill>
                  <a:srgbClr val="0070C0"/>
                </a:solidFill>
              </a:rPr>
              <a:t/>
            </a:r>
            <a:br>
              <a:rPr lang="ru-RU" sz="1400" dirty="0" smtClean="0">
                <a:solidFill>
                  <a:srgbClr val="0070C0"/>
                </a:solidFill>
              </a:rPr>
            </a:br>
            <a:r>
              <a:rPr lang="ru-RU" sz="1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Развлечение ко Дню народного единства. </a:t>
            </a:r>
            <a:br>
              <a:rPr lang="ru-RU" sz="1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Изготовление газеты «День народного единства»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400" dirty="0" smtClean="0"/>
              <a:t/>
            </a:r>
            <a:br>
              <a:rPr lang="ru-RU" sz="1400" dirty="0" smtClean="0"/>
            </a:b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dirty="0"/>
          </a:p>
        </p:txBody>
      </p:sp>
      <p:pic>
        <p:nvPicPr>
          <p:cNvPr id="3" name="Рисунок 2" descr="zs-2.jpg"/>
          <p:cNvPicPr>
            <a:picLocks noChangeAspect="1"/>
          </p:cNvPicPr>
          <p:nvPr/>
        </p:nvPicPr>
        <p:blipFill>
          <a:blip r:embed="rId2" cstate="print"/>
          <a:srcRect l="1963" t="36063" r="2751" b="2611"/>
          <a:stretch>
            <a:fillRect/>
          </a:stretch>
        </p:blipFill>
        <p:spPr>
          <a:xfrm>
            <a:off x="179512" y="4653136"/>
            <a:ext cx="8964488" cy="2204864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848ed201-a591-513d-bbb2-cf8b89e9da47.png"/>
          <p:cNvPicPr>
            <a:picLocks noChangeAspect="1"/>
          </p:cNvPicPr>
          <p:nvPr/>
        </p:nvPicPr>
        <p:blipFill>
          <a:blip r:embed="rId2" cstate="print"/>
          <a:srcRect r="12201" b="11151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08920"/>
            <a:ext cx="6923112" cy="648072"/>
          </a:xfrm>
        </p:spPr>
        <p:txBody>
          <a:bodyPr>
            <a:normAutofit/>
          </a:bodyPr>
          <a:lstStyle/>
          <a:p>
            <a:r>
              <a:rPr lang="ru-RU" sz="1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           «</a:t>
            </a:r>
            <a:r>
              <a:rPr lang="ru-RU" sz="1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История праздника  «День народного единства»</a:t>
            </a:r>
            <a:endParaRPr lang="ru-RU" sz="1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C:\Users\WINDOWS 10\Downloads\1763900551248.jpg"/>
          <p:cNvPicPr/>
          <p:nvPr/>
        </p:nvPicPr>
        <p:blipFill>
          <a:blip r:embed="rId3" cstate="print">
            <a:lum bright="10000" contrast="20000"/>
          </a:blip>
          <a:srcRect l="2199" t="12525" b="7475"/>
          <a:stretch>
            <a:fillRect/>
          </a:stretch>
        </p:blipFill>
        <p:spPr bwMode="auto">
          <a:xfrm>
            <a:off x="467544" y="332656"/>
            <a:ext cx="3724977" cy="20169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 descr="https://avatars.mds.yandex.net/i?id=0bb3da6a8b77674e9b8c1adeb0969f8acaf30077-8497734-images-thumbs&amp;n=13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932040" y="404664"/>
            <a:ext cx="3136626" cy="205712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 descr="C:\Users\WINDOWS 10\Downloads\1763900520577.jpg"/>
          <p:cNvPicPr/>
          <p:nvPr/>
        </p:nvPicPr>
        <p:blipFill>
          <a:blip r:embed="rId5" cstate="print">
            <a:lum contrast="10000"/>
          </a:blip>
          <a:srcRect/>
          <a:stretch>
            <a:fillRect/>
          </a:stretch>
        </p:blipFill>
        <p:spPr bwMode="auto">
          <a:xfrm>
            <a:off x="2123728" y="3356992"/>
            <a:ext cx="3653327" cy="36195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848ed201-a591-513d-bbb2-cf8b89e9da47.png"/>
          <p:cNvPicPr>
            <a:picLocks noChangeAspect="1"/>
          </p:cNvPicPr>
          <p:nvPr/>
        </p:nvPicPr>
        <p:blipFill>
          <a:blip r:embed="rId2" cstate="print"/>
          <a:srcRect r="9838" b="15000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ru-RU" sz="1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Дидактические </a:t>
            </a:r>
            <a:r>
              <a:rPr lang="ru-RU" sz="18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игры-пазлы</a:t>
            </a:r>
            <a:r>
              <a:rPr lang="ru-RU" sz="1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« Символы России, Крыма», « Русские богатыри»</a:t>
            </a:r>
            <a:r>
              <a:rPr lang="ru-RU" sz="1800" dirty="0" smtClean="0"/>
              <a:t> </a:t>
            </a:r>
            <a:br>
              <a:rPr lang="ru-RU" sz="1800" dirty="0" smtClean="0"/>
            </a:br>
            <a:r>
              <a:rPr lang="ru-RU" sz="16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«ЦВЕТОК ЕДИНСТВА , ДРУЖБЫ!»</a:t>
            </a:r>
            <a:endParaRPr lang="ru-RU" sz="16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C:\Users\WINDOWS 10\Downloads\1763900934702.jpg"/>
          <p:cNvPicPr/>
          <p:nvPr/>
        </p:nvPicPr>
        <p:blipFill>
          <a:blip r:embed="rId3" cstate="print">
            <a:lum contrast="10000"/>
          </a:blip>
          <a:srcRect/>
          <a:stretch>
            <a:fillRect/>
          </a:stretch>
        </p:blipFill>
        <p:spPr bwMode="auto">
          <a:xfrm>
            <a:off x="251520" y="1412776"/>
            <a:ext cx="2592288" cy="30963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 descr="D:\3 ГРУППА\проект 4 ноября\1762796151993.jpg"/>
          <p:cNvPicPr/>
          <p:nvPr/>
        </p:nvPicPr>
        <p:blipFill>
          <a:blip r:embed="rId4" cstate="print">
            <a:lum contrast="10000"/>
          </a:blip>
          <a:srcRect/>
          <a:stretch>
            <a:fillRect/>
          </a:stretch>
        </p:blipFill>
        <p:spPr bwMode="auto">
          <a:xfrm>
            <a:off x="5436096" y="1196752"/>
            <a:ext cx="3456384" cy="295232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 descr="D:\3 ГРУППА\проект 4 ноября\1762330214052.jpg"/>
          <p:cNvPicPr/>
          <p:nvPr/>
        </p:nvPicPr>
        <p:blipFill>
          <a:blip r:embed="rId5" cstate="print">
            <a:lum contrast="10000"/>
          </a:blip>
          <a:srcRect/>
          <a:stretch>
            <a:fillRect/>
          </a:stretch>
        </p:blipFill>
        <p:spPr bwMode="auto">
          <a:xfrm>
            <a:off x="2771800" y="3284984"/>
            <a:ext cx="2711574" cy="346757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848ed201-a591-513d-bbb2-cf8b89e9da47.png"/>
          <p:cNvPicPr>
            <a:picLocks noChangeAspect="1"/>
          </p:cNvPicPr>
          <p:nvPr/>
        </p:nvPicPr>
        <p:blipFill>
          <a:blip r:embed="rId2" cstate="print"/>
          <a:srcRect t="5201" r="28305" b="6601"/>
          <a:stretch>
            <a:fillRect/>
          </a:stretch>
        </p:blipFill>
        <p:spPr>
          <a:xfrm>
            <a:off x="-1" y="0"/>
            <a:ext cx="9144001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404664"/>
            <a:ext cx="8229600" cy="1143000"/>
          </a:xfrm>
        </p:spPr>
        <p:txBody>
          <a:bodyPr>
            <a:normAutofit/>
          </a:bodyPr>
          <a:lstStyle/>
          <a:p>
            <a:r>
              <a:rPr lang="ru-RU" sz="2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Рисование:  «Русские богатыри» «Кремлевская башня»</a:t>
            </a:r>
            <a:br>
              <a:rPr lang="ru-RU" sz="2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Лепка «Богатыри» </a:t>
            </a:r>
            <a:endParaRPr lang="ru-RU" sz="20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D:\3 ГРУППА\проект 4 ноября\1762796048698.jpg"/>
          <p:cNvPicPr/>
          <p:nvPr/>
        </p:nvPicPr>
        <p:blipFill>
          <a:blip r:embed="rId3" cstate="print">
            <a:lum contrast="10000"/>
          </a:blip>
          <a:srcRect t="21612" r="2840"/>
          <a:stretch>
            <a:fillRect/>
          </a:stretch>
        </p:blipFill>
        <p:spPr bwMode="auto">
          <a:xfrm>
            <a:off x="251520" y="1556792"/>
            <a:ext cx="4095303" cy="247919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 descr="C:\Users\WINDOWS 10\Downloads\1762012290160.jpg"/>
          <p:cNvPicPr/>
          <p:nvPr/>
        </p:nvPicPr>
        <p:blipFill>
          <a:blip r:embed="rId4" cstate="print"/>
          <a:srcRect l="13468" t="10989" r="34723" b="3846"/>
          <a:stretch>
            <a:fillRect/>
          </a:stretch>
        </p:blipFill>
        <p:spPr bwMode="auto">
          <a:xfrm rot="5400000">
            <a:off x="5436096" y="1196752"/>
            <a:ext cx="2736304" cy="30243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 descr="D:\3 ГРУППА\проект 4 ноября\1762349350494.jpg"/>
          <p:cNvPicPr/>
          <p:nvPr/>
        </p:nvPicPr>
        <p:blipFill>
          <a:blip r:embed="rId5" cstate="print">
            <a:lum contrast="10000"/>
          </a:blip>
          <a:srcRect l="36600" t="2322" r="13049"/>
          <a:stretch>
            <a:fillRect/>
          </a:stretch>
        </p:blipFill>
        <p:spPr bwMode="auto">
          <a:xfrm rot="5400000">
            <a:off x="3716218" y="3420685"/>
            <a:ext cx="2708921" cy="416571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848ed201-a591-513d-bbb2-cf8b89e9da47.png"/>
          <p:cNvPicPr>
            <a:picLocks noChangeAspect="1"/>
          </p:cNvPicPr>
          <p:nvPr/>
        </p:nvPicPr>
        <p:blipFill>
          <a:blip r:embed="rId2" cstate="print"/>
          <a:srcRect t="9401" r="20075" b="3801"/>
          <a:stretch>
            <a:fillRect/>
          </a:stretch>
        </p:blipFill>
        <p:spPr>
          <a:xfrm>
            <a:off x="0" y="0"/>
            <a:ext cx="9144000" cy="6860982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 </a:t>
            </a:r>
            <a:r>
              <a:rPr lang="ru-RU" sz="22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Речевые, пальчиковые , строительные игры …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4" name="Рисунок 3" descr="C:\Users\WINDOWS 10\Downloads\1764416807260.jpg"/>
          <p:cNvPicPr/>
          <p:nvPr/>
        </p:nvPicPr>
        <p:blipFill>
          <a:blip r:embed="rId3" cstate="print">
            <a:lum contrast="10000"/>
          </a:blip>
          <a:srcRect/>
          <a:stretch>
            <a:fillRect/>
          </a:stretch>
        </p:blipFill>
        <p:spPr bwMode="auto">
          <a:xfrm>
            <a:off x="323528" y="1052736"/>
            <a:ext cx="4032448" cy="30243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 descr="C:\Users\WINDOWS 10\Downloads\1764416522006.jpg"/>
          <p:cNvPicPr/>
          <p:nvPr/>
        </p:nvPicPr>
        <p:blipFill>
          <a:blip r:embed="rId4" cstate="print">
            <a:lum contrast="10000"/>
          </a:blip>
          <a:srcRect t="27697" b="8610"/>
          <a:stretch>
            <a:fillRect/>
          </a:stretch>
        </p:blipFill>
        <p:spPr bwMode="auto">
          <a:xfrm>
            <a:off x="4932040" y="1124744"/>
            <a:ext cx="4032448" cy="32403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 descr="D:\3 ГРУППА\проект 4 ноября\1762531135115.jpg"/>
          <p:cNvPicPr/>
          <p:nvPr/>
        </p:nvPicPr>
        <p:blipFill>
          <a:blip r:embed="rId5" cstate="print"/>
          <a:srcRect l="31057" t="3297" r="11291"/>
          <a:stretch>
            <a:fillRect/>
          </a:stretch>
        </p:blipFill>
        <p:spPr bwMode="auto">
          <a:xfrm rot="5400000">
            <a:off x="2749487" y="3595330"/>
            <a:ext cx="2924945" cy="36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167</TotalTime>
  <Words>78</Words>
  <Application>Microsoft Office PowerPoint</Application>
  <PresentationFormat>Экран (4:3)</PresentationFormat>
  <Paragraphs>16</Paragraphs>
  <Slides>13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Тема Office</vt:lpstr>
      <vt:lpstr>Муниципальное бюджетное дошкольное образовательное учреждение «Детский сад                  комбинированного вида № 5 «Золотая рыбка» г. Щёлкино»                   Ленинского района Республики Крым </vt:lpstr>
      <vt:lpstr>Актуальность проекта.   Воспитание патриотических чувств у детей дошкольного возраста – одна из задач нравственного воспитания, включающая в себя воспитание любви к близким людям, к детскому саду, родному городу и родной стране. Патриотизм был и остаётся главным приоритетом в нашей стране! Ведь любовь к родине, родной природе, семье, культуре, истории страны – это важное и неотъемлемая часть каждого гражданина своей страны, от мала до велика. Приобретённые в дошкольном детстве знания о родине её истории, вызывает у детей глубокий, искренний интерес к ней, расширяет знания, способствует формированию характера и любви к родине.  Работа по данным направлениям имеет огромное значение для развития личности ребёнка. Без любви к Родине и уважения к её истории и культуре невозможно воспитать гражданина и патриота, сформировать у детей чувство собственного достоинства, положительные качества личности. Дети должны понять, что они являются частью народа огромной и богатой страны, что они – граждане России, маленькие россияне.    Тема проекта: «День народного единства»   Вид проекта: групповой.   Тип проекта: познавательно творческий    Продолжительность: краткосрочный (23.10. 25– 01.11.25)   Возраст: дети 6 лет.   Участники:  дети подготовительной логопедической  группы № 3,воспитатели,    логопед,  музыкальный  руководитель, родители. </vt:lpstr>
      <vt:lpstr>Цель: Формирование чувства патриотизма у детей.  Задачи:    -Расширять ,обобщать и систематизировать представление детей о празднике «День народного единства» , о традициях народов России;    -Учить  детей понимать содержание художественных  произведений по теме проекта; упражнять в: составлении предложений, кратком пересказе, заучивании стихотворений, пословиц, поговорок.  -Продолжать совершенствовать :двигательные умения и навыки, коллективное , дружное взаимодействие на занятиях, в играх с правилами.   -Закрепить навыки работы с пластилином, кистью, ножницами и бумагой;  -Развивать эстетическое восприятие, эмоции и чувства, эмоциональный отклик на праздник «День народного единства», в произведениях искусства и собственных творческих работах.   - Развивать и обогащать: - социально - личностный опыт посредством включения детей в сферу межличностного взаимодействия.  - интерес к музыке,  музыкальную память, навыки ритмичного движения, творческую активность, эмоциональную отзывчивость, физическую выносливость, ловкость, быстроту, гибкость;  -мышление, внимание, память, речь, мелкую моторику.  -Закрепить навыки работы с пластилином, кистью, ножницами и бумагой;    - Воспитывать: - любовь к Родине, чувства гордости за силу России  -уважение к русским воинам, национальным героям, желание им подражать; традициям, истории  народов России  - Вовлекать родителей в активное сотрудничество.   </vt:lpstr>
      <vt:lpstr>    Этапы реализации проекта:  I этап Предварительный: Обозначение, обсуждение темы проекта , цели и задач с детьми Рассматривание  иллюстраций, книг, картин по теме «День народного единства»  2 этап   Основной:  Беседы: «Праздник День народного единства?» «Дружный народ- сильная Россия!»  Индивидуальные беседы: «Что означает – народное единство?». «Кто такие Минин и Пожарский?», «Что для тебя –дружить, дружно жить?» Занятия: «День народного единства»(развитие речи) «Русские богатыри»  (лепка) Речевые игры:«Один- много» «Не зевай- на вопросы отвечай» «Посчитай»(города-на слоги) «Скажи наоборот»   Речевые  упражнения: «Обьясни пословицу, поговорку» Пальчиковые игры: «Чудный город» «Край родной» , «Моя семья»  «Дружба ладошек»   Дид.игры : «Символы России », «Цветок единства», «Богатыри» «Наряди куклу в национальный костюм»«Четвёртый лишний» «Угадай, где я нахожусь» Чтение : К.Ушинский: «Наше Отечество», «Родина»(Т.Бокова) «Угадай, из какой сказки персонаж». сказка «Илья Муромец и Соловей разбойник» , «Добрыня и Алёша», Н. Майданик «День Народного Единства» Разучивание стихотворений о Родине, России, Крыме, дружбе Рассматривание иллюстраций :«История праздника « День народного единства»,  «Русские богатыри»,  « Народности России, Крыма», «Главные символы России», «Промыслы Крыма»  Конструкторские игры: «Дом дружбы», «Наша группа»  Прослушивание музыки: Александрова «Гимн России» Кабалевский Д. «Походный марш», «Любить мою Россию» «У моей России длинные косички» Разучивание песен о Родине, России, дружбе         </vt:lpstr>
      <vt:lpstr>   Сюжетно-ролевые  игры: «Защитники», ««Приглашаем гостей» Подвижные игры :«Иголка, нитка, узелок», «Тимербай» «Паутинка» «Ручеек» «Гори, гори ясно!» Подвижная музыкальные игры: «Найди флаг» , «Яблочко», «Платочек»  Музыкальные этюды :«Двигаемся в такт»(Народные мотивы)  Раскрашивание:  «Костюмы народов Крыма», «Богатыри, « Просмотр мультфильмов «Мульт-Россия», «Илья Муромец и чудо-юдо»  3 этап Заключительный. Развлечение ко Дню народного единства.  Изготовление газеты «День народного единства»    </vt:lpstr>
      <vt:lpstr>                 «История праздника  «День народного единства»</vt:lpstr>
      <vt:lpstr>Дидактические игры-пазлы « Символы России, Крыма», « Русские богатыри»  «ЦВЕТОК ЕДИНСТВА , ДРУЖБЫ!»</vt:lpstr>
      <vt:lpstr>Рисование:  «Русские богатыри» «Кремлевская башня»  Лепка «Богатыри» </vt:lpstr>
      <vt:lpstr> Речевые, пальчиковые , строительные игры … </vt:lpstr>
      <vt:lpstr>«Открытка ко Дню народного единства»                              Игровые, музыкальные этюды…</vt:lpstr>
      <vt:lpstr>Развлечение « День народного единства»</vt:lpstr>
      <vt:lpstr>Слайд 12</vt:lpstr>
      <vt:lpstr>Слайд 13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WINDOWS 10</dc:creator>
  <cp:lastModifiedBy>WINDOWS 10</cp:lastModifiedBy>
  <cp:revision>18</cp:revision>
  <dcterms:created xsi:type="dcterms:W3CDTF">2025-11-29T15:59:16Z</dcterms:created>
  <dcterms:modified xsi:type="dcterms:W3CDTF">2025-12-03T16:17:16Z</dcterms:modified>
</cp:coreProperties>
</file>