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7" r:id="rId3"/>
    <p:sldId id="258" r:id="rId4"/>
    <p:sldId id="259" r:id="rId5"/>
    <p:sldId id="260" r:id="rId6"/>
    <p:sldId id="262" r:id="rId7"/>
    <p:sldId id="263" r:id="rId8"/>
    <p:sldId id="264" r:id="rId9"/>
    <p:sldId id="265" r:id="rId10"/>
    <p:sldId id="267" r:id="rId11"/>
    <p:sldId id="266" r:id="rId12"/>
    <p:sldId id="269" r:id="rId13"/>
    <p:sldId id="261" r:id="rId14"/>
    <p:sldId id="275" r:id="rId15"/>
    <p:sldId id="276" r:id="rId16"/>
    <p:sldId id="268" r:id="rId17"/>
    <p:sldId id="277" r:id="rId18"/>
    <p:sldId id="278" r:id="rId19"/>
    <p:sldId id="279" r:id="rId20"/>
    <p:sldId id="280" r:id="rId21"/>
    <p:sldId id="281" r:id="rId22"/>
    <p:sldId id="270" r:id="rId23"/>
    <p:sldId id="271" r:id="rId24"/>
    <p:sldId id="282" r:id="rId25"/>
    <p:sldId id="283" r:id="rId26"/>
    <p:sldId id="285" r:id="rId27"/>
    <p:sldId id="286" r:id="rId28"/>
    <p:sldId id="284" r:id="rId29"/>
    <p:sldId id="273" r:id="rId30"/>
    <p:sldId id="272" r:id="rId31"/>
    <p:sldId id="28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89" autoAdjust="0"/>
  </p:normalViewPr>
  <p:slideViewPr>
    <p:cSldViewPr snapToGrid="0">
      <p:cViewPr varScale="1">
        <p:scale>
          <a:sx n="65" d="100"/>
          <a:sy n="65" d="100"/>
        </p:scale>
        <p:origin x="-91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9E93B8-70ED-4055-B2EC-A5491FB88A37}" type="datetimeFigureOut">
              <a:rPr lang="ru-RU" smtClean="0"/>
              <a:pPr/>
              <a:t>16.12.2025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1B733-FF34-46ED-81F9-38984D3EE968}" type="slidenum">
              <a:rPr lang="ru-RU" smtClean="0"/>
              <a:pPr/>
              <a:t>‹#›</a:t>
            </a:fld>
            <a:endParaRPr lang="ru-RU"/>
          </a:p>
        </p:txBody>
      </p:sp>
    </p:spTree>
    <p:extLst>
      <p:ext uri="{BB962C8B-B14F-4D97-AF65-F5344CB8AC3E}">
        <p14:creationId xmlns:p14="http://schemas.microsoft.com/office/powerpoint/2010/main" xmlns="" val="16895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8B1B733-FF34-46ED-81F9-38984D3EE968}" type="slidenum">
              <a:rPr lang="ru-RU" smtClean="0"/>
              <a:pPr/>
              <a:t>5</a:t>
            </a:fld>
            <a:endParaRPr lang="ru-RU"/>
          </a:p>
        </p:txBody>
      </p:sp>
    </p:spTree>
    <p:extLst>
      <p:ext uri="{BB962C8B-B14F-4D97-AF65-F5344CB8AC3E}">
        <p14:creationId xmlns:p14="http://schemas.microsoft.com/office/powerpoint/2010/main" xmlns="" val="1380223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8B1B733-FF34-46ED-81F9-38984D3EE968}" type="slidenum">
              <a:rPr lang="ru-RU" smtClean="0"/>
              <a:pPr/>
              <a:t>26</a:t>
            </a:fld>
            <a:endParaRPr lang="ru-RU"/>
          </a:p>
        </p:txBody>
      </p:sp>
    </p:spTree>
    <p:extLst>
      <p:ext uri="{BB962C8B-B14F-4D97-AF65-F5344CB8AC3E}">
        <p14:creationId xmlns:p14="http://schemas.microsoft.com/office/powerpoint/2010/main" xmlns="" val="3279041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8B1B733-FF34-46ED-81F9-38984D3EE968}" type="slidenum">
              <a:rPr lang="ru-RU" smtClean="0"/>
              <a:pPr/>
              <a:t>27</a:t>
            </a:fld>
            <a:endParaRPr lang="ru-RU"/>
          </a:p>
        </p:txBody>
      </p:sp>
    </p:spTree>
    <p:extLst>
      <p:ext uri="{BB962C8B-B14F-4D97-AF65-F5344CB8AC3E}">
        <p14:creationId xmlns:p14="http://schemas.microsoft.com/office/powerpoint/2010/main" xmlns="" val="1306001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8B1B733-FF34-46ED-81F9-38984D3EE968}" type="slidenum">
              <a:rPr lang="ru-RU" smtClean="0"/>
              <a:pPr/>
              <a:t>28</a:t>
            </a:fld>
            <a:endParaRPr lang="ru-RU"/>
          </a:p>
        </p:txBody>
      </p:sp>
    </p:spTree>
    <p:extLst>
      <p:ext uri="{BB962C8B-B14F-4D97-AF65-F5344CB8AC3E}">
        <p14:creationId xmlns:p14="http://schemas.microsoft.com/office/powerpoint/2010/main" xmlns="" val="3408367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8B1B733-FF34-46ED-81F9-38984D3EE968}" type="slidenum">
              <a:rPr lang="ru-RU" smtClean="0"/>
              <a:pPr/>
              <a:t>31</a:t>
            </a:fld>
            <a:endParaRPr lang="ru-RU"/>
          </a:p>
        </p:txBody>
      </p:sp>
    </p:spTree>
    <p:extLst>
      <p:ext uri="{BB962C8B-B14F-4D97-AF65-F5344CB8AC3E}">
        <p14:creationId xmlns:p14="http://schemas.microsoft.com/office/powerpoint/2010/main" xmlns="" val="269032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8B1B733-FF34-46ED-81F9-38984D3EE968}" type="slidenum">
              <a:rPr lang="ru-RU" smtClean="0"/>
              <a:pPr/>
              <a:t>16</a:t>
            </a:fld>
            <a:endParaRPr lang="ru-RU"/>
          </a:p>
        </p:txBody>
      </p:sp>
    </p:spTree>
    <p:extLst>
      <p:ext uri="{BB962C8B-B14F-4D97-AF65-F5344CB8AC3E}">
        <p14:creationId xmlns:p14="http://schemas.microsoft.com/office/powerpoint/2010/main" xmlns="" val="2551809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8B1B733-FF34-46ED-81F9-38984D3EE968}" type="slidenum">
              <a:rPr lang="ru-RU" smtClean="0"/>
              <a:pPr/>
              <a:t>17</a:t>
            </a:fld>
            <a:endParaRPr lang="ru-RU"/>
          </a:p>
        </p:txBody>
      </p:sp>
    </p:spTree>
    <p:extLst>
      <p:ext uri="{BB962C8B-B14F-4D97-AF65-F5344CB8AC3E}">
        <p14:creationId xmlns:p14="http://schemas.microsoft.com/office/powerpoint/2010/main" xmlns="" val="4220026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8B1B733-FF34-46ED-81F9-38984D3EE968}" type="slidenum">
              <a:rPr lang="ru-RU" smtClean="0"/>
              <a:pPr/>
              <a:t>18</a:t>
            </a:fld>
            <a:endParaRPr lang="ru-RU"/>
          </a:p>
        </p:txBody>
      </p:sp>
    </p:spTree>
    <p:extLst>
      <p:ext uri="{BB962C8B-B14F-4D97-AF65-F5344CB8AC3E}">
        <p14:creationId xmlns:p14="http://schemas.microsoft.com/office/powerpoint/2010/main" xmlns="" val="3250345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8B1B733-FF34-46ED-81F9-38984D3EE968}" type="slidenum">
              <a:rPr lang="ru-RU" smtClean="0"/>
              <a:pPr/>
              <a:t>19</a:t>
            </a:fld>
            <a:endParaRPr lang="ru-RU"/>
          </a:p>
        </p:txBody>
      </p:sp>
    </p:spTree>
    <p:extLst>
      <p:ext uri="{BB962C8B-B14F-4D97-AF65-F5344CB8AC3E}">
        <p14:creationId xmlns:p14="http://schemas.microsoft.com/office/powerpoint/2010/main" xmlns="" val="2074172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8B1B733-FF34-46ED-81F9-38984D3EE968}" type="slidenum">
              <a:rPr lang="ru-RU" smtClean="0"/>
              <a:pPr/>
              <a:t>20</a:t>
            </a:fld>
            <a:endParaRPr lang="ru-RU"/>
          </a:p>
        </p:txBody>
      </p:sp>
    </p:spTree>
    <p:extLst>
      <p:ext uri="{BB962C8B-B14F-4D97-AF65-F5344CB8AC3E}">
        <p14:creationId xmlns:p14="http://schemas.microsoft.com/office/powerpoint/2010/main" xmlns="" val="1363818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8B1B733-FF34-46ED-81F9-38984D3EE968}" type="slidenum">
              <a:rPr lang="ru-RU" smtClean="0"/>
              <a:pPr/>
              <a:t>21</a:t>
            </a:fld>
            <a:endParaRPr lang="ru-RU"/>
          </a:p>
        </p:txBody>
      </p:sp>
    </p:spTree>
    <p:extLst>
      <p:ext uri="{BB962C8B-B14F-4D97-AF65-F5344CB8AC3E}">
        <p14:creationId xmlns:p14="http://schemas.microsoft.com/office/powerpoint/2010/main" xmlns="" val="4042107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8B1B733-FF34-46ED-81F9-38984D3EE968}" type="slidenum">
              <a:rPr lang="ru-RU" smtClean="0"/>
              <a:pPr/>
              <a:t>24</a:t>
            </a:fld>
            <a:endParaRPr lang="ru-RU"/>
          </a:p>
        </p:txBody>
      </p:sp>
    </p:spTree>
    <p:extLst>
      <p:ext uri="{BB962C8B-B14F-4D97-AF65-F5344CB8AC3E}">
        <p14:creationId xmlns:p14="http://schemas.microsoft.com/office/powerpoint/2010/main" xmlns="" val="1248124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8B1B733-FF34-46ED-81F9-38984D3EE968}" type="slidenum">
              <a:rPr lang="ru-RU" smtClean="0"/>
              <a:pPr/>
              <a:t>25</a:t>
            </a:fld>
            <a:endParaRPr lang="ru-RU"/>
          </a:p>
        </p:txBody>
      </p:sp>
    </p:spTree>
    <p:extLst>
      <p:ext uri="{BB962C8B-B14F-4D97-AF65-F5344CB8AC3E}">
        <p14:creationId xmlns:p14="http://schemas.microsoft.com/office/powerpoint/2010/main" xmlns="" val="1104147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tx1">
                    <a:lumMod val="65000"/>
                    <a:lumOff val="35000"/>
                  </a:schemeClr>
                </a:solidFill>
              </a:defRPr>
            </a:lvl1pPr>
          </a:lstStyle>
          <a:p>
            <a:fld id="{96B2225E-91E1-4E5A-A07D-AC62BF0383AA}" type="datetimeFigureOut">
              <a:rPr lang="ru-RU" smtClean="0"/>
              <a:pPr/>
              <a:t>16.12.2025</a:t>
            </a:fld>
            <a:endParaRPr lang="ru-RU"/>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tx1">
                    <a:lumMod val="65000"/>
                    <a:lumOff val="35000"/>
                  </a:schemeClr>
                </a:solidFill>
              </a:defRPr>
            </a:lvl1pPr>
          </a:lstStyle>
          <a:p>
            <a:endParaRPr lang="ru-RU"/>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tx1">
                    <a:lumMod val="65000"/>
                    <a:lumOff val="35000"/>
                  </a:schemeClr>
                </a:solidFill>
              </a:defRPr>
            </a:lvl1pPr>
          </a:lstStyle>
          <a:p>
            <a:fld id="{65C293F7-9895-4C61-BDFA-8642D160CEEB}" type="slidenum">
              <a:rPr lang="ru-RU" smtClean="0"/>
              <a:pPr/>
              <a:t>‹#›</a:t>
            </a:fld>
            <a:endParaRPr lang="ru-RU"/>
          </a:p>
        </p:txBody>
      </p:sp>
      <p:sp>
        <p:nvSpPr>
          <p:cNvPr id="13" name="Rectangle 12"/>
          <p:cNvSpPr/>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169150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6B2225E-91E1-4E5A-A07D-AC62BF0383AA}" type="datetimeFigureOut">
              <a:rPr lang="ru-RU" smtClean="0"/>
              <a:pPr/>
              <a:t>16.12.2025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C293F7-9895-4C61-BDFA-8642D160CEEB}" type="slidenum">
              <a:rPr lang="ru-RU" smtClean="0"/>
              <a:pPr/>
              <a:t>‹#›</a:t>
            </a:fld>
            <a:endParaRPr lang="ru-RU"/>
          </a:p>
        </p:txBody>
      </p:sp>
    </p:spTree>
    <p:extLst>
      <p:ext uri="{BB962C8B-B14F-4D97-AF65-F5344CB8AC3E}">
        <p14:creationId xmlns:p14="http://schemas.microsoft.com/office/powerpoint/2010/main" xmlns="" val="1412720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6B2225E-91E1-4E5A-A07D-AC62BF0383AA}" type="datetimeFigureOut">
              <a:rPr lang="ru-RU" smtClean="0"/>
              <a:pPr/>
              <a:t>16.12.2025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C293F7-9895-4C61-BDFA-8642D160CEEB}" type="slidenum">
              <a:rPr lang="ru-RU" smtClean="0"/>
              <a:pPr/>
              <a:t>‹#›</a:t>
            </a:fld>
            <a:endParaRPr lang="ru-RU"/>
          </a:p>
        </p:txBody>
      </p:sp>
    </p:spTree>
    <p:extLst>
      <p:ext uri="{BB962C8B-B14F-4D97-AF65-F5344CB8AC3E}">
        <p14:creationId xmlns:p14="http://schemas.microsoft.com/office/powerpoint/2010/main" xmlns="" val="414537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6B2225E-91E1-4E5A-A07D-AC62BF0383AA}" type="datetimeFigureOut">
              <a:rPr lang="ru-RU" smtClean="0"/>
              <a:pPr/>
              <a:t>16.12.2025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5C293F7-9895-4C61-BDFA-8642D160CEEB}" type="slidenum">
              <a:rPr lang="ru-RU" smtClean="0"/>
              <a:pPr/>
              <a:t>‹#›</a:t>
            </a:fld>
            <a:endParaRPr lang="ru-RU"/>
          </a:p>
        </p:txBody>
      </p:sp>
    </p:spTree>
    <p:extLst>
      <p:ext uri="{BB962C8B-B14F-4D97-AF65-F5344CB8AC3E}">
        <p14:creationId xmlns:p14="http://schemas.microsoft.com/office/powerpoint/2010/main" xmlns="" val="4175749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6B2225E-91E1-4E5A-A07D-AC62BF0383AA}" type="datetimeFigureOut">
              <a:rPr lang="ru-RU" smtClean="0"/>
              <a:pPr/>
              <a:t>16.12.2025</a:t>
            </a:fld>
            <a:endParaRPr lang="ru-RU"/>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5C293F7-9895-4C61-BDFA-8642D160CEEB}" type="slidenum">
              <a:rPr lang="ru-RU" smtClean="0"/>
              <a:pPr/>
              <a:t>‹#›</a:t>
            </a:fld>
            <a:endParaRPr lang="ru-RU"/>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xmlns="" val="147515876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6B2225E-91E1-4E5A-A07D-AC62BF0383AA}" type="datetimeFigureOut">
              <a:rPr lang="ru-RU" smtClean="0"/>
              <a:pPr/>
              <a:t>16.12.2025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5C293F7-9895-4C61-BDFA-8642D160CEEB}" type="slidenum">
              <a:rPr lang="ru-RU" smtClean="0"/>
              <a:pPr/>
              <a:t>‹#›</a:t>
            </a:fld>
            <a:endParaRPr lang="ru-RU"/>
          </a:p>
        </p:txBody>
      </p:sp>
    </p:spTree>
    <p:extLst>
      <p:ext uri="{BB962C8B-B14F-4D97-AF65-F5344CB8AC3E}">
        <p14:creationId xmlns:p14="http://schemas.microsoft.com/office/powerpoint/2010/main" xmlns="" val="3939527796"/>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57300" y="2909102"/>
            <a:ext cx="480060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33864" y="2909102"/>
            <a:ext cx="480060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6B2225E-91E1-4E5A-A07D-AC62BF0383AA}" type="datetimeFigureOut">
              <a:rPr lang="ru-RU" smtClean="0"/>
              <a:pPr/>
              <a:t>16.12.2025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5C293F7-9895-4C61-BDFA-8642D160CEEB}" type="slidenum">
              <a:rPr lang="ru-RU" smtClean="0"/>
              <a:pPr/>
              <a:t>‹#›</a:t>
            </a:fld>
            <a:endParaRPr lang="ru-RU"/>
          </a:p>
        </p:txBody>
      </p:sp>
    </p:spTree>
    <p:extLst>
      <p:ext uri="{BB962C8B-B14F-4D97-AF65-F5344CB8AC3E}">
        <p14:creationId xmlns:p14="http://schemas.microsoft.com/office/powerpoint/2010/main" xmlns="" val="138284114"/>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6B2225E-91E1-4E5A-A07D-AC62BF0383AA}" type="datetimeFigureOut">
              <a:rPr lang="ru-RU" smtClean="0"/>
              <a:pPr/>
              <a:t>16.12.2025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5C293F7-9895-4C61-BDFA-8642D160CEEB}" type="slidenum">
              <a:rPr lang="ru-RU" smtClean="0"/>
              <a:pPr/>
              <a:t>‹#›</a:t>
            </a:fld>
            <a:endParaRPr lang="ru-RU"/>
          </a:p>
        </p:txBody>
      </p:sp>
    </p:spTree>
    <p:extLst>
      <p:ext uri="{BB962C8B-B14F-4D97-AF65-F5344CB8AC3E}">
        <p14:creationId xmlns:p14="http://schemas.microsoft.com/office/powerpoint/2010/main" xmlns="" val="39281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B2225E-91E1-4E5A-A07D-AC62BF0383AA}" type="datetimeFigureOut">
              <a:rPr lang="ru-RU" smtClean="0"/>
              <a:pPr/>
              <a:t>16.12.2025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5C293F7-9895-4C61-BDFA-8642D160CEEB}" type="slidenum">
              <a:rPr lang="ru-RU" smtClean="0"/>
              <a:pPr/>
              <a:t>‹#›</a:t>
            </a:fld>
            <a:endParaRPr lang="ru-RU"/>
          </a:p>
        </p:txBody>
      </p:sp>
    </p:spTree>
    <p:extLst>
      <p:ext uri="{BB962C8B-B14F-4D97-AF65-F5344CB8AC3E}">
        <p14:creationId xmlns:p14="http://schemas.microsoft.com/office/powerpoint/2010/main" xmlns="" val="1730757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ru-RU"/>
              <a:t>Образец заголовка</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65051" y="6375679"/>
            <a:ext cx="1233355" cy="348462"/>
          </a:xfrm>
        </p:spPr>
        <p:txBody>
          <a:bodyPr/>
          <a:lstStyle/>
          <a:p>
            <a:fld id="{96B2225E-91E1-4E5A-A07D-AC62BF0383AA}" type="datetimeFigureOut">
              <a:rPr lang="ru-RU" smtClean="0"/>
              <a:pPr/>
              <a:t>16.12.2025</a:t>
            </a:fld>
            <a:endParaRPr lang="ru-RU"/>
          </a:p>
        </p:txBody>
      </p:sp>
      <p:sp>
        <p:nvSpPr>
          <p:cNvPr id="6" name="Footer Placeholder 5"/>
          <p:cNvSpPr>
            <a:spLocks noGrp="1"/>
          </p:cNvSpPr>
          <p:nvPr>
            <p:ph type="ftr" sz="quarter" idx="11"/>
          </p:nvPr>
        </p:nvSpPr>
        <p:spPr>
          <a:xfrm>
            <a:off x="2103620" y="6375679"/>
            <a:ext cx="3482179" cy="345796"/>
          </a:xfrm>
        </p:spPr>
        <p:txBody>
          <a:bodyPr/>
          <a:lstStyle/>
          <a:p>
            <a:endParaRPr lang="ru-RU"/>
          </a:p>
        </p:txBody>
      </p:sp>
      <p:sp>
        <p:nvSpPr>
          <p:cNvPr id="7" name="Slide Number Placeholder 6"/>
          <p:cNvSpPr>
            <a:spLocks noGrp="1"/>
          </p:cNvSpPr>
          <p:nvPr>
            <p:ph type="sldNum" sz="quarter" idx="12"/>
          </p:nvPr>
        </p:nvSpPr>
        <p:spPr>
          <a:xfrm>
            <a:off x="5691014" y="6375679"/>
            <a:ext cx="1232456" cy="345796"/>
          </a:xfrm>
        </p:spPr>
        <p:txBody>
          <a:bodyPr/>
          <a:lstStyle/>
          <a:p>
            <a:fld id="{65C293F7-9895-4C61-BDFA-8642D160CEEB}" type="slidenum">
              <a:rPr lang="ru-RU" smtClean="0"/>
              <a:pPr/>
              <a:t>‹#›</a:t>
            </a:fld>
            <a:endParaRPr lang="ru-RU"/>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765466753"/>
      </p:ext>
    </p:extLst>
  </p:cSld>
  <p:clrMapOvr>
    <a:masterClrMapping/>
  </p:clrMapOvr>
  <p:extLst>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ru-RU"/>
              <a:t>Образец заголовка</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65950" y="6375679"/>
            <a:ext cx="1232456" cy="348462"/>
          </a:xfrm>
        </p:spPr>
        <p:txBody>
          <a:bodyPr/>
          <a:lstStyle/>
          <a:p>
            <a:fld id="{96B2225E-91E1-4E5A-A07D-AC62BF0383AA}" type="datetimeFigureOut">
              <a:rPr lang="ru-RU" smtClean="0"/>
              <a:pPr/>
              <a:t>16.12.2025</a:t>
            </a:fld>
            <a:endParaRPr lang="ru-RU"/>
          </a:p>
        </p:txBody>
      </p:sp>
      <p:sp>
        <p:nvSpPr>
          <p:cNvPr id="6" name="Footer Placeholder 5"/>
          <p:cNvSpPr>
            <a:spLocks noGrp="1"/>
          </p:cNvSpPr>
          <p:nvPr>
            <p:ph type="ftr" sz="quarter" idx="11"/>
          </p:nvPr>
        </p:nvSpPr>
        <p:spPr>
          <a:xfrm>
            <a:off x="2103621" y="6375679"/>
            <a:ext cx="3482178" cy="345796"/>
          </a:xfrm>
        </p:spPr>
        <p:txBody>
          <a:bodyPr/>
          <a:lstStyle/>
          <a:p>
            <a:endParaRPr lang="ru-RU"/>
          </a:p>
        </p:txBody>
      </p:sp>
      <p:sp>
        <p:nvSpPr>
          <p:cNvPr id="7" name="Slide Number Placeholder 6"/>
          <p:cNvSpPr>
            <a:spLocks noGrp="1"/>
          </p:cNvSpPr>
          <p:nvPr>
            <p:ph type="sldNum" sz="quarter" idx="12"/>
          </p:nvPr>
        </p:nvSpPr>
        <p:spPr>
          <a:xfrm>
            <a:off x="5687568" y="6375679"/>
            <a:ext cx="1234440" cy="345796"/>
          </a:xfrm>
        </p:spPr>
        <p:txBody>
          <a:bodyPr/>
          <a:lstStyle/>
          <a:p>
            <a:fld id="{65C293F7-9895-4C61-BDFA-8642D160CEEB}" type="slidenum">
              <a:rPr lang="ru-RU" smtClean="0"/>
              <a:pPr/>
              <a:t>‹#›</a:t>
            </a:fld>
            <a:endParaRPr lang="ru-RU"/>
          </a:p>
        </p:txBody>
      </p:sp>
    </p:spTree>
    <p:extLst>
      <p:ext uri="{BB962C8B-B14F-4D97-AF65-F5344CB8AC3E}">
        <p14:creationId xmlns:p14="http://schemas.microsoft.com/office/powerpoint/2010/main" xmlns="" val="1172507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6B2225E-91E1-4E5A-A07D-AC62BF0383AA}" type="datetimeFigureOut">
              <a:rPr lang="ru-RU" smtClean="0"/>
              <a:pPr/>
              <a:t>16.12.2025</a:t>
            </a:fld>
            <a:endParaRPr lang="ru-RU"/>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5C293F7-9895-4C61-BDFA-8642D160CEEB}" type="slidenum">
              <a:rPr lang="ru-RU" smtClean="0"/>
              <a:pPr/>
              <a:t>‹#›</a:t>
            </a:fld>
            <a:endParaRPr lang="ru-RU"/>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33446934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15375590-D85B-4B79-BFBD-4A9DC683C36F}"/>
              </a:ext>
            </a:extLst>
          </p:cNvPr>
          <p:cNvPicPr>
            <a:picLocks noChangeAspect="1"/>
          </p:cNvPicPr>
          <p:nvPr/>
        </p:nvPicPr>
        <p:blipFill>
          <a:blip r:embed="rId2" cstate="print"/>
          <a:stretch>
            <a:fillRect/>
          </a:stretch>
        </p:blipFill>
        <p:spPr>
          <a:xfrm>
            <a:off x="280416" y="0"/>
            <a:ext cx="3523488" cy="5474154"/>
          </a:xfrm>
          <a:prstGeom prst="rect">
            <a:avLst/>
          </a:prstGeom>
        </p:spPr>
      </p:pic>
      <p:graphicFrame>
        <p:nvGraphicFramePr>
          <p:cNvPr id="6" name="Таблица 5">
            <a:extLst>
              <a:ext uri="{FF2B5EF4-FFF2-40B4-BE49-F238E27FC236}">
                <a16:creationId xmlns:a16="http://schemas.microsoft.com/office/drawing/2014/main" xmlns="" id="{0272B1F7-A366-4EA8-B3FB-88DD1E7F213C}"/>
              </a:ext>
            </a:extLst>
          </p:cNvPr>
          <p:cNvGraphicFramePr>
            <a:graphicFrameLocks noGrp="1"/>
          </p:cNvGraphicFramePr>
          <p:nvPr>
            <p:extLst>
              <p:ext uri="{D42A27DB-BD31-4B8C-83A1-F6EECF244321}">
                <p14:modId xmlns:p14="http://schemas.microsoft.com/office/powerpoint/2010/main" xmlns="" val="795145291"/>
              </p:ext>
            </p:extLst>
          </p:nvPr>
        </p:nvGraphicFramePr>
        <p:xfrm>
          <a:off x="3803904" y="97536"/>
          <a:ext cx="8278368" cy="6662982"/>
        </p:xfrm>
        <a:graphic>
          <a:graphicData uri="http://schemas.openxmlformats.org/drawingml/2006/table">
            <a:tbl>
              <a:tblPr/>
              <a:tblGrid>
                <a:gridCol w="8278368">
                  <a:extLst>
                    <a:ext uri="{9D8B030D-6E8A-4147-A177-3AD203B41FA5}">
                      <a16:colId xmlns:a16="http://schemas.microsoft.com/office/drawing/2014/main" xmlns="" val="580489306"/>
                    </a:ext>
                  </a:extLst>
                </a:gridCol>
              </a:tblGrid>
              <a:tr h="6662982">
                <a:tc>
                  <a:txBody>
                    <a:bodyPr/>
                    <a:lstStyle/>
                    <a:p>
                      <a:endParaRPr lang="ru-RU" dirty="0"/>
                    </a:p>
                    <a:p>
                      <a:r>
                        <a:rPr lang="ru-RU" sz="3200" b="0" i="0" u="none" strike="noStrike" kern="1200" baseline="0" dirty="0">
                          <a:solidFill>
                            <a:srgbClr val="002060"/>
                          </a:solidFill>
                          <a:latin typeface="+mn-lt"/>
                          <a:ea typeface="+mn-ea"/>
                          <a:cs typeface="+mn-cs"/>
                        </a:rPr>
                        <a:t>«</a:t>
                      </a:r>
                      <a:r>
                        <a:rPr lang="ru-RU" sz="2800" b="1" i="0" u="none" strike="noStrike" kern="1200" baseline="0" dirty="0">
                          <a:solidFill>
                            <a:srgbClr val="002060"/>
                          </a:solidFill>
                          <a:latin typeface="Times New Roman" panose="02020603050405020304" pitchFamily="18" charset="0"/>
                          <a:ea typeface="+mn-ea"/>
                          <a:cs typeface="Times New Roman" panose="02020603050405020304" pitchFamily="18" charset="0"/>
                        </a:rPr>
                        <a:t>ПРОГРАММА ПРОСВЕЩЕНИЯ РОДИТЕЛЕЙ</a:t>
                      </a:r>
                    </a:p>
                    <a:p>
                      <a:pPr algn="ctr"/>
                      <a:r>
                        <a:rPr lang="ru-RU" sz="3200" b="0" i="0" u="none" strike="noStrike" kern="1200" baseline="0" dirty="0">
                          <a:solidFill>
                            <a:srgbClr val="002060"/>
                          </a:solidFill>
                          <a:latin typeface="Times New Roman" panose="02020603050405020304" pitchFamily="18" charset="0"/>
                          <a:ea typeface="+mn-ea"/>
                          <a:cs typeface="Times New Roman" panose="02020603050405020304" pitchFamily="18" charset="0"/>
                        </a:rPr>
                        <a:t> </a:t>
                      </a:r>
                      <a:r>
                        <a:rPr lang="ru-RU" sz="3200" b="0" i="1" u="none" strike="noStrike" kern="1200" baseline="0" dirty="0">
                          <a:solidFill>
                            <a:srgbClr val="002060"/>
                          </a:solidFill>
                          <a:latin typeface="Times New Roman" panose="02020603050405020304" pitchFamily="18" charset="0"/>
                          <a:ea typeface="+mn-ea"/>
                          <a:cs typeface="Times New Roman" panose="02020603050405020304" pitchFamily="18" charset="0"/>
                        </a:rPr>
                        <a:t>(</a:t>
                      </a:r>
                      <a:r>
                        <a:rPr lang="ru-RU" sz="3200" b="1" i="1" u="none" strike="noStrike" kern="1200" baseline="0" dirty="0">
                          <a:solidFill>
                            <a:srgbClr val="002060"/>
                          </a:solidFill>
                          <a:latin typeface="Times New Roman" panose="02020603050405020304" pitchFamily="18" charset="0"/>
                          <a:ea typeface="+mn-ea"/>
                          <a:cs typeface="Times New Roman" panose="02020603050405020304" pitchFamily="18" charset="0"/>
                        </a:rPr>
                        <a:t>законных представителей) </a:t>
                      </a:r>
                    </a:p>
                    <a:p>
                      <a:pPr algn="ctr"/>
                      <a:r>
                        <a:rPr lang="ru-RU" sz="3200" b="1" i="0" u="none" strike="noStrike" kern="1200" baseline="0" dirty="0">
                          <a:solidFill>
                            <a:srgbClr val="002060"/>
                          </a:solidFill>
                          <a:latin typeface="Times New Roman" panose="02020603050405020304" pitchFamily="18" charset="0"/>
                          <a:ea typeface="+mn-ea"/>
                          <a:cs typeface="Times New Roman" panose="02020603050405020304" pitchFamily="18" charset="0"/>
                        </a:rPr>
                        <a:t>детей дошкольного возраста, посещающих дошкольные образовательные организации» </a:t>
                      </a:r>
                      <a:r>
                        <a:rPr lang="ru-RU" sz="3200" b="1" i="0" kern="1200" dirty="0">
                          <a:solidFill>
                            <a:srgbClr val="002060"/>
                          </a:solidFill>
                          <a:effectLst/>
                          <a:latin typeface="Times New Roman" panose="02020603050405020304" pitchFamily="18" charset="0"/>
                          <a:ea typeface="+mn-ea"/>
                          <a:cs typeface="Times New Roman" panose="02020603050405020304" pitchFamily="18" charset="0"/>
                        </a:rPr>
                        <a:t> </a:t>
                      </a:r>
                    </a:p>
                    <a:p>
                      <a:pPr algn="ctr"/>
                      <a:r>
                        <a:rPr lang="ru-RU" sz="3200" b="1" i="0" kern="1200" dirty="0">
                          <a:solidFill>
                            <a:schemeClr val="tx1"/>
                          </a:solidFill>
                          <a:effectLst/>
                          <a:latin typeface="Times New Roman" panose="02020603050405020304" pitchFamily="18" charset="0"/>
                          <a:ea typeface="+mn-ea"/>
                          <a:cs typeface="Times New Roman" panose="02020603050405020304" pitchFamily="18" charset="0"/>
                        </a:rPr>
                        <a:t>как мера государственной поддержки семьи и инструмент формирования единого образовательного пространства</a:t>
                      </a:r>
                    </a:p>
                    <a:p>
                      <a:pPr algn="ctr"/>
                      <a:endParaRPr lang="ru-RU" sz="2400" b="0" i="0" kern="1200" dirty="0">
                        <a:solidFill>
                          <a:schemeClr val="tx1"/>
                        </a:solidFill>
                        <a:effectLst/>
                        <a:latin typeface="Times New Roman" panose="02020603050405020304" pitchFamily="18" charset="0"/>
                        <a:ea typeface="+mn-ea"/>
                        <a:cs typeface="Times New Roman" panose="02020603050405020304" pitchFamily="18" charset="0"/>
                      </a:endParaRPr>
                    </a:p>
                    <a:p>
                      <a:pPr algn="ctr"/>
                      <a:endParaRPr lang="ru-RU" sz="2400" b="0" i="0" kern="1200" dirty="0">
                        <a:solidFill>
                          <a:schemeClr val="tx1"/>
                        </a:solidFill>
                        <a:effectLst/>
                        <a:latin typeface="Times New Roman" panose="02020603050405020304" pitchFamily="18" charset="0"/>
                        <a:ea typeface="+mn-ea"/>
                        <a:cs typeface="Times New Roman" panose="02020603050405020304" pitchFamily="18" charset="0"/>
                      </a:endParaRPr>
                    </a:p>
                    <a:p>
                      <a:pPr algn="r"/>
                      <a:r>
                        <a:rPr lang="ru-RU" sz="2400" b="0" i="1" kern="1200" dirty="0">
                          <a:solidFill>
                            <a:schemeClr val="tx1"/>
                          </a:solidFill>
                          <a:effectLst/>
                          <a:latin typeface="Times New Roman" panose="02020603050405020304" pitchFamily="18" charset="0"/>
                          <a:ea typeface="+mn-ea"/>
                          <a:cs typeface="Times New Roman" panose="02020603050405020304" pitchFamily="18" charset="0"/>
                        </a:rPr>
                        <a:t>Подготовила: </a:t>
                      </a:r>
                      <a:r>
                        <a:rPr lang="ru-RU" sz="2400" b="0" i="1" kern="1200" dirty="0" smtClean="0">
                          <a:solidFill>
                            <a:schemeClr val="tx1"/>
                          </a:solidFill>
                          <a:effectLst/>
                          <a:latin typeface="Times New Roman" panose="02020603050405020304" pitchFamily="18" charset="0"/>
                          <a:ea typeface="+mn-ea"/>
                          <a:cs typeface="Times New Roman" panose="02020603050405020304" pitchFamily="18" charset="0"/>
                        </a:rPr>
                        <a:t>Гафарова М.А.,</a:t>
                      </a:r>
                      <a:endParaRPr lang="ru-RU" sz="2400" b="0" i="1" kern="1200" dirty="0">
                        <a:solidFill>
                          <a:schemeClr val="tx1"/>
                        </a:solidFill>
                        <a:effectLst/>
                        <a:latin typeface="Times New Roman" panose="02020603050405020304" pitchFamily="18" charset="0"/>
                        <a:ea typeface="+mn-ea"/>
                        <a:cs typeface="Times New Roman" panose="02020603050405020304" pitchFamily="18" charset="0"/>
                      </a:endParaRPr>
                    </a:p>
                    <a:p>
                      <a:pPr algn="r"/>
                      <a:r>
                        <a:rPr lang="ru-RU" sz="2400" b="0" i="1" kern="1200" dirty="0">
                          <a:solidFill>
                            <a:schemeClr val="tx1"/>
                          </a:solidFill>
                          <a:effectLst/>
                          <a:latin typeface="Times New Roman" panose="02020603050405020304" pitchFamily="18" charset="0"/>
                          <a:ea typeface="+mn-ea"/>
                          <a:cs typeface="Times New Roman" panose="02020603050405020304" pitchFamily="18" charset="0"/>
                        </a:rPr>
                        <a:t> старший воспитатель </a:t>
                      </a:r>
                      <a:r>
                        <a:rPr lang="ru-RU" sz="2400" b="0" i="1" kern="1200" dirty="0" smtClean="0">
                          <a:solidFill>
                            <a:schemeClr val="tx1"/>
                          </a:solidFill>
                          <a:effectLst/>
                          <a:latin typeface="Times New Roman" panose="02020603050405020304" pitchFamily="18" charset="0"/>
                          <a:ea typeface="+mn-ea"/>
                          <a:cs typeface="Times New Roman" panose="02020603050405020304" pitchFamily="18" charset="0"/>
                        </a:rPr>
                        <a:t>МБДОУ №5 </a:t>
                      </a:r>
                      <a:r>
                        <a:rPr lang="ru-RU" sz="2400" b="0" i="1" kern="1200" smtClean="0">
                          <a:solidFill>
                            <a:schemeClr val="tx1"/>
                          </a:solidFill>
                          <a:effectLst/>
                          <a:latin typeface="Times New Roman" panose="02020603050405020304" pitchFamily="18" charset="0"/>
                          <a:ea typeface="+mn-ea"/>
                          <a:cs typeface="Times New Roman" panose="02020603050405020304" pitchFamily="18" charset="0"/>
                        </a:rPr>
                        <a:t>г.Щёлкино</a:t>
                      </a:r>
                      <a:endParaRPr lang="ru-RU" sz="2400" b="0" i="0" kern="1200" dirty="0">
                        <a:solidFill>
                          <a:schemeClr val="tx1"/>
                        </a:solidFill>
                        <a:effectLst/>
                        <a:latin typeface="Times New Roman" panose="02020603050405020304" pitchFamily="18" charset="0"/>
                        <a:ea typeface="+mn-ea"/>
                        <a:cs typeface="Times New Roman" panose="02020603050405020304" pitchFamily="18" charset="0"/>
                      </a:endParaRPr>
                    </a:p>
                    <a:p>
                      <a:pPr algn="ctr"/>
                      <a:endParaRPr lang="ru-RU" sz="1200" b="0" i="0"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ru-RU" sz="2400" b="0" i="0" kern="1200" dirty="0">
                          <a:solidFill>
                            <a:schemeClr val="tx1"/>
                          </a:solidFill>
                          <a:effectLst/>
                          <a:latin typeface="Times New Roman" panose="02020603050405020304" pitchFamily="18" charset="0"/>
                          <a:ea typeface="+mn-ea"/>
                          <a:cs typeface="Times New Roman" panose="02020603050405020304" pitchFamily="18" charset="0"/>
                        </a:rPr>
                        <a:t>2025</a:t>
                      </a:r>
                      <a:endParaRPr lang="ru-RU" sz="1800" b="0" i="0" kern="1200" dirty="0">
                        <a:solidFill>
                          <a:schemeClr val="tx1"/>
                        </a:solidFill>
                        <a:effectLst/>
                        <a:latin typeface="+mn-lt"/>
                        <a:ea typeface="+mn-ea"/>
                        <a:cs typeface="+mn-cs"/>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a16="http://schemas.microsoft.com/office/drawing/2014/main" xmlns="" val="2680007044"/>
                  </a:ext>
                </a:extLst>
              </a:tr>
            </a:tbl>
          </a:graphicData>
        </a:graphic>
      </p:graphicFrame>
    </p:spTree>
    <p:extLst>
      <p:ext uri="{BB962C8B-B14F-4D97-AF65-F5344CB8AC3E}">
        <p14:creationId xmlns:p14="http://schemas.microsoft.com/office/powerpoint/2010/main" xmlns="" val="4470927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xmlns="" id="{0272B1F7-A366-4EA8-B3FB-88DD1E7F213C}"/>
              </a:ext>
            </a:extLst>
          </p:cNvPr>
          <p:cNvGraphicFramePr>
            <a:graphicFrameLocks noGrp="1"/>
          </p:cNvGraphicFramePr>
          <p:nvPr>
            <p:extLst>
              <p:ext uri="{D42A27DB-BD31-4B8C-83A1-F6EECF244321}">
                <p14:modId xmlns:p14="http://schemas.microsoft.com/office/powerpoint/2010/main" xmlns="" val="2630556143"/>
              </p:ext>
            </p:extLst>
          </p:nvPr>
        </p:nvGraphicFramePr>
        <p:xfrm>
          <a:off x="182880" y="83819"/>
          <a:ext cx="11848011" cy="6644640"/>
        </p:xfrm>
        <a:graphic>
          <a:graphicData uri="http://schemas.openxmlformats.org/drawingml/2006/table">
            <a:tbl>
              <a:tblPr/>
              <a:tblGrid>
                <a:gridCol w="11848011">
                  <a:extLst>
                    <a:ext uri="{9D8B030D-6E8A-4147-A177-3AD203B41FA5}">
                      <a16:colId xmlns:a16="http://schemas.microsoft.com/office/drawing/2014/main" xmlns="" val="580489306"/>
                    </a:ext>
                  </a:extLst>
                </a:gridCol>
              </a:tblGrid>
              <a:tr h="6408421">
                <a:tc>
                  <a:txBody>
                    <a:bodyPr/>
                    <a:lstStyle/>
                    <a:p>
                      <a:pPr algn="ctr"/>
                      <a:r>
                        <a:rPr lang="ru-RU"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000" b="1" kern="1200" dirty="0">
                          <a:solidFill>
                            <a:srgbClr val="FF0000"/>
                          </a:solidFill>
                          <a:effectLst/>
                          <a:latin typeface="Times New Roman" panose="02020603050405020304" pitchFamily="18" charset="0"/>
                          <a:ea typeface="+mn-ea"/>
                          <a:cs typeface="Times New Roman" panose="02020603050405020304" pitchFamily="18" charset="0"/>
                        </a:rPr>
                        <a:t>ПРОГРАММА ПРОСВЕЩЕНИЯ РОДИТЕЛЕЙ </a:t>
                      </a:r>
                    </a:p>
                    <a:p>
                      <a:pPr algn="ctr"/>
                      <a:r>
                        <a:rPr lang="ru-RU" sz="1800" b="1" kern="1200" dirty="0">
                          <a:solidFill>
                            <a:srgbClr val="FF0000"/>
                          </a:solidFill>
                          <a:effectLst/>
                          <a:latin typeface="Times New Roman" panose="02020603050405020304" pitchFamily="18" charset="0"/>
                          <a:ea typeface="+mn-ea"/>
                          <a:cs typeface="Times New Roman" panose="02020603050405020304" pitchFamily="18" charset="0"/>
                        </a:rPr>
                        <a:t>(ЗАКОННЫХ ПРЕДСТАВИТЕЛЕЙ) ДЕТЕЙ ДОШКОЛЬНОГО ВОЗРАСТА, ПОСЕЩАЮЩИХ                                                                              ДОШКОЛЬНЫЕ ОБРАЗОВАТЕЛЬНЫЕ ОРГАНИЗАЦИИ</a:t>
                      </a:r>
                      <a:r>
                        <a:rPr lang="ru-RU" sz="2400" b="1" kern="1200" dirty="0">
                          <a:solidFill>
                            <a:srgbClr val="FF0000"/>
                          </a:solidFill>
                          <a:effectLst/>
                          <a:latin typeface="Times New Roman" panose="02020603050405020304" pitchFamily="18" charset="0"/>
                          <a:ea typeface="+mn-ea"/>
                          <a:cs typeface="Times New Roman" panose="02020603050405020304" pitchFamily="18" charset="0"/>
                        </a:rPr>
                        <a:t>.</a:t>
                      </a:r>
                    </a:p>
                    <a:p>
                      <a:pPr algn="ctr"/>
                      <a:endParaRPr lang="ru-RU" sz="1000" b="1" kern="1200" dirty="0">
                        <a:solidFill>
                          <a:srgbClr val="FF0000"/>
                        </a:solidFill>
                        <a:effectLst/>
                        <a:latin typeface="Times New Roman" panose="02020603050405020304" pitchFamily="18" charset="0"/>
                        <a:ea typeface="+mn-ea"/>
                        <a:cs typeface="Times New Roman" panose="02020603050405020304" pitchFamily="18" charset="0"/>
                      </a:endParaRPr>
                    </a:p>
                    <a:p>
                      <a:pPr algn="ct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Ц</a:t>
                      </a:r>
                      <a:r>
                        <a:rPr lang="ru-RU" sz="2800" b="1" i="0" u="sng" kern="1200" dirty="0">
                          <a:solidFill>
                            <a:schemeClr val="tx1"/>
                          </a:solidFill>
                          <a:effectLst/>
                          <a:latin typeface="Times New Roman" panose="02020603050405020304" pitchFamily="18" charset="0"/>
                          <a:ea typeface="+mn-ea"/>
                          <a:cs typeface="Times New Roman" panose="02020603050405020304" pitchFamily="18" charset="0"/>
                        </a:rPr>
                        <a:t>ель</a:t>
                      </a: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 и задачи программы просвещения</a:t>
                      </a:r>
                    </a:p>
                    <a:p>
                      <a:pPr algn="ctr"/>
                      <a:endParaRPr lang="ru-RU" sz="800" u="sng"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2400" b="1" i="1" u="none"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b="1" i="1" u="sng" kern="1200" dirty="0">
                          <a:solidFill>
                            <a:schemeClr val="tx1"/>
                          </a:solidFill>
                          <a:effectLst/>
                          <a:latin typeface="Times New Roman" panose="02020603050405020304" pitchFamily="18" charset="0"/>
                          <a:ea typeface="+mn-ea"/>
                          <a:cs typeface="Times New Roman" panose="02020603050405020304" pitchFamily="18" charset="0"/>
                        </a:rPr>
                        <a:t>Целью просвещения родителей</a:t>
                      </a: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b="0" i="0" kern="1200" dirty="0">
                          <a:solidFill>
                            <a:schemeClr val="tx1"/>
                          </a:solidFill>
                          <a:effectLst/>
                          <a:latin typeface="Times New Roman" panose="02020603050405020304" pitchFamily="18" charset="0"/>
                          <a:ea typeface="+mn-ea"/>
                          <a:cs typeface="Times New Roman" panose="02020603050405020304" pitchFamily="18" charset="0"/>
                        </a:rPr>
                        <a:t>(законных </a:t>
                      </a:r>
                      <a:r>
                        <a:rPr lang="ru-RU" sz="2800" b="0" kern="1200" dirty="0">
                          <a:solidFill>
                            <a:schemeClr val="tx1"/>
                          </a:solidFill>
                          <a:effectLst/>
                          <a:latin typeface="Times New Roman" panose="02020603050405020304" pitchFamily="18" charset="0"/>
                          <a:ea typeface="+mn-ea"/>
                          <a:cs typeface="Times New Roman" panose="02020603050405020304" pitchFamily="18" charset="0"/>
                        </a:rPr>
                        <a:t>представителей) детей младенческого, раннего и дошкольного возраста является </a:t>
                      </a:r>
                      <a:r>
                        <a:rPr lang="ru-RU" sz="2800" b="1" i="1" kern="1200" dirty="0">
                          <a:solidFill>
                            <a:schemeClr val="tx1"/>
                          </a:solidFill>
                          <a:effectLst/>
                          <a:latin typeface="Times New Roman" panose="02020603050405020304" pitchFamily="18" charset="0"/>
                          <a:ea typeface="+mn-ea"/>
                          <a:cs typeface="Times New Roman" panose="02020603050405020304" pitchFamily="18" charset="0"/>
                        </a:rPr>
                        <a:t>обеспечение поддержки семьи в вопросах образования, охраны и укрепления здоровья каждого ребенка; обеспечение единства подходов к воспитанию и обучению детей в условиях </a:t>
                      </a:r>
                      <a:r>
                        <a:rPr lang="ru-RU" sz="2800" b="1" i="1" u="none" strike="noStrike" kern="1200" baseline="0" dirty="0">
                          <a:solidFill>
                            <a:schemeClr val="tx1"/>
                          </a:solidFill>
                          <a:latin typeface="Times New Roman" panose="02020603050405020304" pitchFamily="18" charset="0"/>
                          <a:ea typeface="+mn-ea"/>
                          <a:cs typeface="Times New Roman" panose="02020603050405020304" pitchFamily="18" charset="0"/>
                        </a:rPr>
                        <a:t>детского сада и семьи; повышение воспитательного потенциала семьи. </a:t>
                      </a:r>
                      <a:endPar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endParaRPr lang="ru-RU" sz="600" b="1" i="1"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2400" b="1" i="1" u="none"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b="1" i="1" u="sng" kern="1200" dirty="0">
                          <a:solidFill>
                            <a:schemeClr val="tx1"/>
                          </a:solidFill>
                          <a:effectLst/>
                          <a:latin typeface="Times New Roman" panose="02020603050405020304" pitchFamily="18" charset="0"/>
                          <a:ea typeface="+mn-ea"/>
                          <a:cs typeface="Times New Roman" panose="02020603050405020304" pitchFamily="18" charset="0"/>
                        </a:rPr>
                        <a:t>Задачи:</a:t>
                      </a:r>
                    </a:p>
                    <a:p>
                      <a:pPr marL="342900" lvl="0" indent="-342900">
                        <a:buFont typeface="Arial" panose="020B0604020202020204" pitchFamily="34" charset="0"/>
                        <a:buChar char="•"/>
                      </a:pPr>
                      <a:r>
                        <a:rPr lang="ru-RU" sz="2800" b="1" kern="1200" dirty="0">
                          <a:solidFill>
                            <a:srgbClr val="7030A0"/>
                          </a:solidFill>
                          <a:effectLst/>
                          <a:latin typeface="Times New Roman" panose="02020603050405020304" pitchFamily="18" charset="0"/>
                          <a:ea typeface="+mn-ea"/>
                          <a:cs typeface="Times New Roman" panose="02020603050405020304" pitchFamily="18" charset="0"/>
                        </a:rPr>
                        <a:t>Психолого-педагогическое просвещение и информирование </a:t>
                      </a:r>
                      <a:r>
                        <a:rPr lang="ru-RU" sz="2800" kern="1200" dirty="0">
                          <a:solidFill>
                            <a:schemeClr val="tx1"/>
                          </a:solidFill>
                          <a:effectLst/>
                          <a:latin typeface="Times New Roman" panose="02020603050405020304" pitchFamily="18" charset="0"/>
                          <a:ea typeface="+mn-ea"/>
                          <a:cs typeface="Times New Roman" panose="02020603050405020304" pitchFamily="18" charset="0"/>
                        </a:rPr>
                        <a:t>родителей о значимых изменениях в физическом и психическом развитии детей в младенческом раннем и дошкольном возрасте о необходимых условиях для обеспечения полноценного развития каждого ребенка</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2680007044"/>
                  </a:ext>
                </a:extLst>
              </a:tr>
            </a:tbl>
          </a:graphicData>
        </a:graphic>
      </p:graphicFrame>
    </p:spTree>
    <p:extLst>
      <p:ext uri="{BB962C8B-B14F-4D97-AF65-F5344CB8AC3E}">
        <p14:creationId xmlns:p14="http://schemas.microsoft.com/office/powerpoint/2010/main" xmlns="" val="374089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xmlns="" id="{0272B1F7-A366-4EA8-B3FB-88DD1E7F213C}"/>
              </a:ext>
            </a:extLst>
          </p:cNvPr>
          <p:cNvGraphicFramePr>
            <a:graphicFrameLocks noGrp="1"/>
          </p:cNvGraphicFramePr>
          <p:nvPr>
            <p:extLst>
              <p:ext uri="{D42A27DB-BD31-4B8C-83A1-F6EECF244321}">
                <p14:modId xmlns:p14="http://schemas.microsoft.com/office/powerpoint/2010/main" xmlns="" val="1517990251"/>
              </p:ext>
            </p:extLst>
          </p:nvPr>
        </p:nvGraphicFramePr>
        <p:xfrm>
          <a:off x="209006" y="169817"/>
          <a:ext cx="11795760" cy="6393180"/>
        </p:xfrm>
        <a:graphic>
          <a:graphicData uri="http://schemas.openxmlformats.org/drawingml/2006/table">
            <a:tbl>
              <a:tblPr/>
              <a:tblGrid>
                <a:gridCol w="11795760">
                  <a:extLst>
                    <a:ext uri="{9D8B030D-6E8A-4147-A177-3AD203B41FA5}">
                      <a16:colId xmlns:a16="http://schemas.microsoft.com/office/drawing/2014/main" xmlns="" val="580489306"/>
                    </a:ext>
                  </a:extLst>
                </a:gridCol>
              </a:tblGrid>
              <a:tr h="6393180">
                <a:tc>
                  <a:txBody>
                    <a:bodyPr/>
                    <a:lstStyle/>
                    <a:p>
                      <a:pPr marL="457200" indent="-457200" algn="l">
                        <a:buFont typeface="Arial" panose="020B0604020202020204" pitchFamily="34" charset="0"/>
                        <a:buChar char="•"/>
                      </a:pP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Приобщение</a:t>
                      </a:r>
                      <a:r>
                        <a:rPr lang="ru-RU" sz="2400" kern="1200" dirty="0">
                          <a:solidFill>
                            <a:srgbClr val="7030A0"/>
                          </a:solidFill>
                          <a:effectLst/>
                          <a:latin typeface="Times New Roman" panose="02020603050405020304" pitchFamily="18" charset="0"/>
                          <a:ea typeface="+mn-ea"/>
                          <a:cs typeface="Times New Roman" panose="02020603050405020304" pitchFamily="18" charset="0"/>
                        </a:rPr>
                        <a:t> </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родителей к ценностям осознанного и ответственного родительства </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как основы благополучия семьи и развития личности ребенка;</a:t>
                      </a:r>
                    </a:p>
                    <a:p>
                      <a:pPr marL="0" indent="0" algn="l">
                        <a:buFont typeface="Arial" panose="020B0604020202020204" pitchFamily="34" charset="0"/>
                        <a:buNone/>
                      </a:pPr>
                      <a:endParaRPr lang="ru-RU" sz="500" kern="1200" dirty="0">
                        <a:solidFill>
                          <a:schemeClr val="tx1"/>
                        </a:solidFill>
                        <a:effectLst/>
                        <a:latin typeface="Times New Roman" panose="02020603050405020304" pitchFamily="18" charset="0"/>
                        <a:ea typeface="+mn-ea"/>
                        <a:cs typeface="Times New Roman" panose="02020603050405020304" pitchFamily="18" charset="0"/>
                      </a:endParaRPr>
                    </a:p>
                    <a:p>
                      <a:pPr marL="342900" lvl="0" indent="-342900">
                        <a:buFont typeface="Arial" panose="020B0604020202020204" pitchFamily="34" charset="0"/>
                        <a:buChar char="•"/>
                      </a:pP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Раскрытие</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родителям важности и особенностей образовательной работы </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с детьми младенческого, раннего и дошкольного возраста, понимания включенности родителей в общее дело воспитания и обучения, развития их детей;</a:t>
                      </a:r>
                    </a:p>
                    <a:p>
                      <a:pPr marL="0" lvl="0" indent="0">
                        <a:buFont typeface="Arial" panose="020B0604020202020204" pitchFamily="34" charset="0"/>
                        <a:buNone/>
                      </a:pPr>
                      <a:endParaRPr lang="ru-RU" sz="700" kern="1200" dirty="0">
                        <a:solidFill>
                          <a:srgbClr val="7030A0"/>
                        </a:solidFill>
                        <a:effectLst/>
                        <a:latin typeface="Times New Roman" panose="02020603050405020304" pitchFamily="18" charset="0"/>
                        <a:ea typeface="+mn-ea"/>
                        <a:cs typeface="Times New Roman" panose="02020603050405020304" pitchFamily="18" charset="0"/>
                      </a:endParaRPr>
                    </a:p>
                    <a:p>
                      <a:pPr marL="342900" lvl="0" indent="-342900">
                        <a:buFont typeface="Arial" panose="020B0604020202020204" pitchFamily="34" charset="0"/>
                        <a:buChar char="•"/>
                      </a:pP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Психолого-педагогическая помощь </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родителям в понимании возможных причин возникновения трудностей в развитии ребенка и путей их преодоления и профилактики, в выборе оптимальной стратегии взаимодействия с ребенком;</a:t>
                      </a:r>
                    </a:p>
                    <a:p>
                      <a:pPr marL="0" lvl="0" indent="0">
                        <a:buFont typeface="Arial" panose="020B0604020202020204" pitchFamily="34" charset="0"/>
                        <a:buNone/>
                      </a:pPr>
                      <a:endParaRPr lang="ru-RU" sz="800" kern="1200" dirty="0">
                        <a:solidFill>
                          <a:schemeClr val="tx1"/>
                        </a:solidFill>
                        <a:effectLst/>
                        <a:latin typeface="Times New Roman" panose="02020603050405020304" pitchFamily="18" charset="0"/>
                        <a:ea typeface="+mn-ea"/>
                        <a:cs typeface="Times New Roman" panose="02020603050405020304" pitchFamily="18" charset="0"/>
                      </a:endParaRPr>
                    </a:p>
                    <a:p>
                      <a:pPr marL="342900" lvl="0" indent="-342900">
                        <a:buFont typeface="Arial" panose="020B0604020202020204" pitchFamily="34" charset="0"/>
                        <a:buChar char="•"/>
                      </a:pP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Информирование родителей </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о возможностях получения индивидуальной помощи в вопросах укрепления здоровья, обучения и воспитания детей младенческого, раннего и дошкольного возраста.</a:t>
                      </a:r>
                    </a:p>
                    <a:p>
                      <a:endParaRPr lang="ru-RU" sz="900" b="0" i="0" u="none" strike="noStrike" kern="1200" baseline="0" dirty="0">
                        <a:solidFill>
                          <a:schemeClr val="tx1"/>
                        </a:solidFill>
                        <a:latin typeface="+mn-lt"/>
                        <a:ea typeface="+mn-ea"/>
                        <a:cs typeface="+mn-cs"/>
                      </a:endParaRPr>
                    </a:p>
                    <a:p>
                      <a:pPr marL="342900" indent="-342900">
                        <a:buFont typeface="Arial" panose="020B0604020202020204" pitchFamily="34" charset="0"/>
                        <a:buChar char="•"/>
                      </a:pPr>
                      <a:r>
                        <a:rPr lang="ru-RU" sz="2400" b="1" i="0" u="none" strike="noStrike" kern="1200" baseline="0" dirty="0">
                          <a:solidFill>
                            <a:srgbClr val="7030A0"/>
                          </a:solidFill>
                          <a:latin typeface="Times New Roman" panose="02020603050405020304" pitchFamily="18" charset="0"/>
                          <a:ea typeface="+mn-ea"/>
                          <a:cs typeface="Times New Roman" panose="02020603050405020304" pitchFamily="18" charset="0"/>
                        </a:rPr>
                        <a:t>Выбор оптимальных средств и методов взаимодействия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дошкольной образовательной организации с родителями детей младенческого, раннего и дошкольного возраста, основанный на выделенных проблемах семейного воспитания и взаимоотношений родителей с детьми.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2680007044"/>
                  </a:ext>
                </a:extLst>
              </a:tr>
            </a:tbl>
          </a:graphicData>
        </a:graphic>
      </p:graphicFrame>
    </p:spTree>
    <p:extLst>
      <p:ext uri="{BB962C8B-B14F-4D97-AF65-F5344CB8AC3E}">
        <p14:creationId xmlns:p14="http://schemas.microsoft.com/office/powerpoint/2010/main" xmlns="" val="995337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xmlns="" id="{0272B1F7-A366-4EA8-B3FB-88DD1E7F213C}"/>
              </a:ext>
            </a:extLst>
          </p:cNvPr>
          <p:cNvGraphicFramePr>
            <a:graphicFrameLocks noGrp="1"/>
          </p:cNvGraphicFramePr>
          <p:nvPr>
            <p:extLst>
              <p:ext uri="{D42A27DB-BD31-4B8C-83A1-F6EECF244321}">
                <p14:modId xmlns:p14="http://schemas.microsoft.com/office/powerpoint/2010/main" xmlns="" val="3930588565"/>
              </p:ext>
            </p:extLst>
          </p:nvPr>
        </p:nvGraphicFramePr>
        <p:xfrm>
          <a:off x="365760" y="274320"/>
          <a:ext cx="11619903" cy="6286500"/>
        </p:xfrm>
        <a:graphic>
          <a:graphicData uri="http://schemas.openxmlformats.org/drawingml/2006/table">
            <a:tbl>
              <a:tblPr/>
              <a:tblGrid>
                <a:gridCol w="11619903">
                  <a:extLst>
                    <a:ext uri="{9D8B030D-6E8A-4147-A177-3AD203B41FA5}">
                      <a16:colId xmlns:a16="http://schemas.microsoft.com/office/drawing/2014/main" xmlns="" val="580489306"/>
                    </a:ext>
                  </a:extLst>
                </a:gridCol>
              </a:tblGrid>
              <a:tr h="6204858">
                <a:tc>
                  <a:txBody>
                    <a:bodyPr/>
                    <a:lstStyle/>
                    <a:p>
                      <a:pPr algn="ctr"/>
                      <a:r>
                        <a:rPr lang="ru-RU" sz="2800" b="1" kern="1200" dirty="0">
                          <a:solidFill>
                            <a:schemeClr val="tx1"/>
                          </a:solidFill>
                          <a:effectLst/>
                          <a:latin typeface="Times New Roman" panose="02020603050405020304" pitchFamily="18" charset="0"/>
                          <a:ea typeface="+mn-ea"/>
                          <a:cs typeface="Times New Roman" panose="02020603050405020304" pitchFamily="18" charset="0"/>
                        </a:rPr>
                        <a:t>РАЗДЕЛЫ ПРОГРАМЫ</a:t>
                      </a:r>
                      <a:endParaRPr lang="ru-RU" sz="2800"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2800" kern="1200" dirty="0">
                          <a:solidFill>
                            <a:schemeClr val="tx1"/>
                          </a:solidFill>
                          <a:effectLst/>
                          <a:latin typeface="Times New Roman" panose="02020603050405020304" pitchFamily="18" charset="0"/>
                          <a:ea typeface="+mn-ea"/>
                          <a:cs typeface="Times New Roman" panose="02020603050405020304" pitchFamily="18" charset="0"/>
                        </a:rPr>
                        <a:t>•</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Пояснительная записка</a:t>
                      </a:r>
                    </a:p>
                    <a:p>
                      <a:endParaRPr lang="ru-RU" sz="1050"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2800" kern="1200" dirty="0">
                          <a:solidFill>
                            <a:schemeClr val="tx1"/>
                          </a:solidFill>
                          <a:effectLst/>
                          <a:latin typeface="Times New Roman" panose="02020603050405020304" pitchFamily="18" charset="0"/>
                          <a:ea typeface="+mn-ea"/>
                          <a:cs typeface="Times New Roman" panose="02020603050405020304" pitchFamily="18" charset="0"/>
                        </a:rPr>
                        <a:t>•</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Первый и второй разделы </a:t>
                      </a:r>
                      <a:r>
                        <a:rPr lang="ru-RU" sz="2800" kern="1200" dirty="0">
                          <a:solidFill>
                            <a:schemeClr val="tx1"/>
                          </a:solidFill>
                          <a:effectLst/>
                          <a:latin typeface="Times New Roman" panose="02020603050405020304" pitchFamily="18" charset="0"/>
                          <a:ea typeface="+mn-ea"/>
                          <a:cs typeface="Times New Roman" panose="02020603050405020304" pitchFamily="18" charset="0"/>
                        </a:rPr>
                        <a:t>включают материалы, направленные            на оказание методической помощи педагогам:</a:t>
                      </a:r>
                    </a:p>
                    <a:p>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Раздел 1</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 Родительство как особый феномен в жизни человека</a:t>
                      </a:r>
                      <a:r>
                        <a:rPr lang="ru-RU" sz="2800" b="0" kern="1200" dirty="0">
                          <a:solidFill>
                            <a:schemeClr val="tx1"/>
                          </a:solidFill>
                          <a:effectLst/>
                          <a:latin typeface="Times New Roman" panose="02020603050405020304" pitchFamily="18" charset="0"/>
                          <a:ea typeface="+mn-ea"/>
                          <a:cs typeface="Times New Roman" panose="02020603050405020304" pitchFamily="18" charset="0"/>
                        </a:rPr>
                        <a:t>.</a:t>
                      </a:r>
                    </a:p>
                    <a:p>
                      <a:r>
                        <a:rPr lang="ru-RU" sz="2000" b="1" kern="1200" dirty="0">
                          <a:solidFill>
                            <a:schemeClr val="tx1"/>
                          </a:solidFill>
                          <a:effectLst/>
                          <a:latin typeface="Times New Roman" panose="02020603050405020304" pitchFamily="18" charset="0"/>
                          <a:ea typeface="+mn-ea"/>
                          <a:cs typeface="Times New Roman" panose="02020603050405020304" pitchFamily="18" charset="0"/>
                        </a:rPr>
                        <a:t>           1.1. </a:t>
                      </a: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РОДИТЕЛЬСКАЯ КОМПЕТЕНТНОСТЬ И ОТВЕТСТВЕННОЕ РОДИТЕЛЬСТВО; </a:t>
                      </a:r>
                    </a:p>
                    <a:p>
                      <a:r>
                        <a:rPr lang="ru-RU" sz="2000" b="1" kern="1200" dirty="0">
                          <a:solidFill>
                            <a:srgbClr val="7030A0"/>
                          </a:solidFill>
                          <a:effectLst/>
                          <a:latin typeface="Times New Roman" panose="02020603050405020304" pitchFamily="18" charset="0"/>
                          <a:ea typeface="+mn-ea"/>
                          <a:cs typeface="Times New Roman" panose="02020603050405020304" pitchFamily="18" charset="0"/>
                        </a:rPr>
                        <a:t>           1.2. СПЕЦИФИКА И СТРУКТУРА ДЕТСКО - РОДИТЕЛЬСКИХ ОТНОШЕНИЙ; </a:t>
                      </a:r>
                    </a:p>
                    <a:p>
                      <a:r>
                        <a:rPr lang="ru-RU" sz="2000" b="1" kern="1200" dirty="0">
                          <a:solidFill>
                            <a:srgbClr val="7030A0"/>
                          </a:solidFill>
                          <a:effectLst/>
                          <a:latin typeface="Times New Roman" panose="02020603050405020304" pitchFamily="18" charset="0"/>
                          <a:ea typeface="+mn-ea"/>
                          <a:cs typeface="Times New Roman" panose="02020603050405020304" pitchFamily="18" charset="0"/>
                        </a:rPr>
                        <a:t>           1.3. САМОЦЕННОСТЬ И УВАЖЕНИЕ ПРАВ РЕБЕНКА В СЕМЬЕ;</a:t>
                      </a:r>
                    </a:p>
                    <a:p>
                      <a:r>
                        <a:rPr lang="ru-RU" sz="2000" b="1" kern="1200" dirty="0">
                          <a:solidFill>
                            <a:srgbClr val="7030A0"/>
                          </a:solidFill>
                          <a:effectLst/>
                          <a:latin typeface="Times New Roman" panose="02020603050405020304" pitchFamily="18" charset="0"/>
                          <a:ea typeface="+mn-ea"/>
                          <a:cs typeface="Times New Roman" panose="02020603050405020304" pitchFamily="18" charset="0"/>
                        </a:rPr>
                        <a:t>           1.4. СЕМЕЙНЫЕ ЦЕННОСТИ И ТРАДИЦИИ</a:t>
                      </a:r>
                      <a:r>
                        <a:rPr lang="ru-RU" sz="2000" b="1" kern="1200" dirty="0">
                          <a:solidFill>
                            <a:schemeClr val="tx1"/>
                          </a:solidFill>
                          <a:effectLst/>
                          <a:latin typeface="Times New Roman" panose="02020603050405020304" pitchFamily="18" charset="0"/>
                          <a:ea typeface="+mn-ea"/>
                          <a:cs typeface="Times New Roman" panose="02020603050405020304" pitchFamily="18" charset="0"/>
                        </a:rPr>
                        <a:t>.</a:t>
                      </a:r>
                      <a:endParaRPr lang="ru-RU" sz="1100" b="1"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b="1" u="sng" kern="1200" dirty="0">
                          <a:solidFill>
                            <a:schemeClr val="tx1"/>
                          </a:solidFill>
                          <a:effectLst/>
                          <a:latin typeface="Times New Roman" panose="02020603050405020304" pitchFamily="18" charset="0"/>
                          <a:ea typeface="+mn-ea"/>
                          <a:cs typeface="Times New Roman" panose="02020603050405020304" pitchFamily="18" charset="0"/>
                        </a:rPr>
                        <a:t>Ответственное родительство </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это выполнение родителями своих обязанностей по содержанию, воспитанию, обучению, сохранению здоровья ребенка исходя из его законных интересов и потребностей, создание условий, в которых ребенок может  развиваться.</a:t>
                      </a:r>
                    </a:p>
                    <a:p>
                      <a:r>
                        <a:rPr lang="ru-RU"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b="1" u="sng" kern="1200" dirty="0">
                          <a:solidFill>
                            <a:schemeClr val="tx1"/>
                          </a:solidFill>
                          <a:effectLst/>
                          <a:latin typeface="Times New Roman" panose="02020603050405020304" pitchFamily="18" charset="0"/>
                          <a:ea typeface="+mn-ea"/>
                          <a:cs typeface="Times New Roman" panose="02020603050405020304" pitchFamily="18" charset="0"/>
                        </a:rPr>
                        <a:t>Компетентность родителя </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способность родителя решать задачи воспитания, развития, обучения ребенка, опираясь на знания об особенностях его развития, потребностях и возможностях, интересах и способностях ребенка.</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2680007044"/>
                  </a:ext>
                </a:extLst>
              </a:tr>
            </a:tbl>
          </a:graphicData>
        </a:graphic>
      </p:graphicFrame>
      <p:pic>
        <p:nvPicPr>
          <p:cNvPr id="2" name="Рисунок 1">
            <a:extLst>
              <a:ext uri="{FF2B5EF4-FFF2-40B4-BE49-F238E27FC236}">
                <a16:creationId xmlns:a16="http://schemas.microsoft.com/office/drawing/2014/main" xmlns="" id="{6834FCFC-87B8-4823-A702-9B9C20FDB5D9}"/>
              </a:ext>
            </a:extLst>
          </p:cNvPr>
          <p:cNvPicPr>
            <a:picLocks noChangeAspect="1"/>
          </p:cNvPicPr>
          <p:nvPr/>
        </p:nvPicPr>
        <p:blipFill>
          <a:blip r:embed="rId2" cstate="print"/>
          <a:stretch>
            <a:fillRect/>
          </a:stretch>
        </p:blipFill>
        <p:spPr>
          <a:xfrm>
            <a:off x="10656621" y="274320"/>
            <a:ext cx="1329043" cy="2072820"/>
          </a:xfrm>
          <a:prstGeom prst="rect">
            <a:avLst/>
          </a:prstGeom>
        </p:spPr>
      </p:pic>
    </p:spTree>
    <p:extLst>
      <p:ext uri="{BB962C8B-B14F-4D97-AF65-F5344CB8AC3E}">
        <p14:creationId xmlns:p14="http://schemas.microsoft.com/office/powerpoint/2010/main" xmlns="" val="1238545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xmlns="" id="{0272B1F7-A366-4EA8-B3FB-88DD1E7F213C}"/>
              </a:ext>
            </a:extLst>
          </p:cNvPr>
          <p:cNvGraphicFramePr>
            <a:graphicFrameLocks noGrp="1"/>
          </p:cNvGraphicFramePr>
          <p:nvPr>
            <p:extLst>
              <p:ext uri="{D42A27DB-BD31-4B8C-83A1-F6EECF244321}">
                <p14:modId xmlns:p14="http://schemas.microsoft.com/office/powerpoint/2010/main" xmlns="" val="3005015545"/>
              </p:ext>
            </p:extLst>
          </p:nvPr>
        </p:nvGraphicFramePr>
        <p:xfrm>
          <a:off x="352698" y="195943"/>
          <a:ext cx="11495314" cy="6413864"/>
        </p:xfrm>
        <a:graphic>
          <a:graphicData uri="http://schemas.openxmlformats.org/drawingml/2006/table">
            <a:tbl>
              <a:tblPr/>
              <a:tblGrid>
                <a:gridCol w="11495314">
                  <a:extLst>
                    <a:ext uri="{9D8B030D-6E8A-4147-A177-3AD203B41FA5}">
                      <a16:colId xmlns:a16="http://schemas.microsoft.com/office/drawing/2014/main" xmlns="" val="580489306"/>
                    </a:ext>
                  </a:extLst>
                </a:gridCol>
              </a:tblGrid>
              <a:tr h="6413864">
                <a:tc>
                  <a:txBody>
                    <a:bodyPr/>
                    <a:lstStyle/>
                    <a:p>
                      <a:pPr algn="ctr"/>
                      <a:r>
                        <a:rPr lang="ru-RU" sz="2800" b="1" u="sng" kern="1200" dirty="0">
                          <a:solidFill>
                            <a:srgbClr val="7030A0"/>
                          </a:solidFill>
                          <a:effectLst/>
                          <a:latin typeface="Times New Roman" panose="02020603050405020304" pitchFamily="18" charset="0"/>
                          <a:ea typeface="+mn-ea"/>
                          <a:cs typeface="Times New Roman" panose="02020603050405020304" pitchFamily="18" charset="0"/>
                        </a:rPr>
                        <a:t>Установки  ответственного  родителя:</a:t>
                      </a:r>
                      <a:endParaRPr lang="ru-RU" sz="2800" u="sng" kern="1200" dirty="0">
                        <a:solidFill>
                          <a:schemeClr val="tx1"/>
                        </a:solidFill>
                        <a:effectLst/>
                        <a:latin typeface="Times New Roman" panose="02020603050405020304" pitchFamily="18" charset="0"/>
                        <a:ea typeface="+mn-ea"/>
                        <a:cs typeface="Times New Roman" panose="02020603050405020304" pitchFamily="18" charset="0"/>
                      </a:endParaRPr>
                    </a:p>
                    <a:p>
                      <a:pPr marL="457200" lvl="0" indent="-457200">
                        <a:buAutoNum type="arabicPeriod"/>
                      </a:pPr>
                      <a:r>
                        <a:rPr lang="ru-RU" sz="2800" b="1" kern="1200" dirty="0">
                          <a:solidFill>
                            <a:schemeClr val="tx1"/>
                          </a:solidFill>
                          <a:effectLst/>
                          <a:latin typeface="Times New Roman" panose="02020603050405020304" pitchFamily="18" charset="0"/>
                          <a:ea typeface="+mn-ea"/>
                          <a:cs typeface="Times New Roman" panose="02020603050405020304" pitchFamily="18" charset="0"/>
                        </a:rPr>
                        <a:t>Единство взглядов и подходов </a:t>
                      </a:r>
                      <a:r>
                        <a:rPr lang="ru-RU" sz="2800" kern="1200" dirty="0">
                          <a:solidFill>
                            <a:schemeClr val="tx1"/>
                          </a:solidFill>
                          <a:effectLst/>
                          <a:latin typeface="Times New Roman" panose="02020603050405020304" pitchFamily="18" charset="0"/>
                          <a:ea typeface="+mn-ea"/>
                          <a:cs typeface="Times New Roman" panose="02020603050405020304" pitchFamily="18" charset="0"/>
                        </a:rPr>
                        <a:t>на процесс воспитания,  поддержка и помощь ребенку во всех его действиях и начинаниях</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a:t>
                      </a:r>
                    </a:p>
                    <a:p>
                      <a:pPr marL="0" lvl="0" indent="0">
                        <a:buNone/>
                      </a:pPr>
                      <a:endParaRPr lang="ru-RU" sz="900" kern="1200" dirty="0">
                        <a:solidFill>
                          <a:schemeClr val="tx1"/>
                        </a:solidFill>
                        <a:effectLst/>
                        <a:latin typeface="Times New Roman" panose="02020603050405020304" pitchFamily="18" charset="0"/>
                        <a:ea typeface="+mn-ea"/>
                        <a:cs typeface="Times New Roman" panose="02020603050405020304" pitchFamily="18" charset="0"/>
                      </a:endParaRPr>
                    </a:p>
                    <a:p>
                      <a:pPr lvl="0"/>
                      <a:r>
                        <a:rPr lang="ru-RU" sz="2800" kern="1200" dirty="0">
                          <a:solidFill>
                            <a:schemeClr val="tx1"/>
                          </a:solidFill>
                          <a:effectLst/>
                          <a:latin typeface="Times New Roman" panose="02020603050405020304" pitchFamily="18" charset="0"/>
                          <a:ea typeface="+mn-ea"/>
                          <a:cs typeface="Times New Roman" panose="02020603050405020304" pitchFamily="18" charset="0"/>
                        </a:rPr>
                        <a:t>2. </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Чёткое выполнение родительских обязанностей</a:t>
                      </a:r>
                      <a:r>
                        <a:rPr lang="ru-RU" sz="2800" kern="1200" dirty="0">
                          <a:solidFill>
                            <a:schemeClr val="tx1"/>
                          </a:solidFill>
                          <a:effectLst/>
                          <a:latin typeface="Times New Roman" panose="02020603050405020304" pitchFamily="18" charset="0"/>
                          <a:ea typeface="+mn-ea"/>
                          <a:cs typeface="Times New Roman" panose="02020603050405020304" pitchFamily="18" charset="0"/>
                        </a:rPr>
                        <a:t>, связанных с принятием полной ответственности за жизнь, благополучие и здоровье ребенка</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a:t>
                      </a:r>
                    </a:p>
                    <a:p>
                      <a:pPr lvl="0"/>
                      <a:endParaRPr lang="ru-RU" sz="900" kern="1200" dirty="0">
                        <a:solidFill>
                          <a:schemeClr val="tx1"/>
                        </a:solidFill>
                        <a:effectLst/>
                        <a:latin typeface="Times New Roman" panose="02020603050405020304" pitchFamily="18" charset="0"/>
                        <a:ea typeface="+mn-ea"/>
                        <a:cs typeface="Times New Roman" panose="02020603050405020304" pitchFamily="18" charset="0"/>
                      </a:endParaRPr>
                    </a:p>
                    <a:p>
                      <a:pPr lvl="0"/>
                      <a:r>
                        <a:rPr lang="ru-RU" sz="2800" kern="1200" dirty="0">
                          <a:solidFill>
                            <a:schemeClr val="tx1"/>
                          </a:solidFill>
                          <a:effectLst/>
                          <a:latin typeface="Times New Roman" panose="02020603050405020304" pitchFamily="18" charset="0"/>
                          <a:ea typeface="+mn-ea"/>
                          <a:cs typeface="Times New Roman" panose="02020603050405020304" pitchFamily="18" charset="0"/>
                        </a:rPr>
                        <a:t>3. </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Спокойный, доброжелательный психологический климат в семье</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a:t>
                      </a:r>
                    </a:p>
                    <a:p>
                      <a:pPr lvl="0"/>
                      <a:r>
                        <a:rPr lang="ru-RU" sz="1000" kern="1200" dirty="0">
                          <a:solidFill>
                            <a:schemeClr val="tx1"/>
                          </a:solidFill>
                          <a:effectLst/>
                          <a:latin typeface="Times New Roman" panose="02020603050405020304" pitchFamily="18" charset="0"/>
                          <a:ea typeface="+mn-ea"/>
                          <a:cs typeface="Times New Roman" panose="02020603050405020304" pitchFamily="18" charset="0"/>
                        </a:rPr>
                        <a:t> </a:t>
                      </a:r>
                      <a:endParaRPr lang="ru-RU" sz="900" kern="1200" dirty="0">
                        <a:solidFill>
                          <a:schemeClr val="tx1"/>
                        </a:solidFill>
                        <a:effectLst/>
                        <a:latin typeface="Times New Roman" panose="02020603050405020304" pitchFamily="18" charset="0"/>
                        <a:ea typeface="+mn-ea"/>
                        <a:cs typeface="Times New Roman" panose="02020603050405020304" pitchFamily="18" charset="0"/>
                      </a:endParaRPr>
                    </a:p>
                    <a:p>
                      <a:pPr lvl="0"/>
                      <a:r>
                        <a:rPr lang="ru-RU" sz="2800" kern="1200" dirty="0">
                          <a:solidFill>
                            <a:schemeClr val="tx1"/>
                          </a:solidFill>
                          <a:effectLst/>
                          <a:latin typeface="Times New Roman" panose="02020603050405020304" pitchFamily="18" charset="0"/>
                          <a:ea typeface="+mn-ea"/>
                          <a:cs typeface="Times New Roman" panose="02020603050405020304" pitchFamily="18" charset="0"/>
                        </a:rPr>
                        <a:t>4. </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Регулярное общение и взаимодействие </a:t>
                      </a:r>
                      <a:r>
                        <a:rPr lang="ru-RU" sz="2800" kern="1200" dirty="0">
                          <a:solidFill>
                            <a:schemeClr val="tx1"/>
                          </a:solidFill>
                          <a:effectLst/>
                          <a:latin typeface="Times New Roman" panose="02020603050405020304" pitchFamily="18" charset="0"/>
                          <a:ea typeface="+mn-ea"/>
                          <a:cs typeface="Times New Roman" panose="02020603050405020304" pitchFamily="18" charset="0"/>
                        </a:rPr>
                        <a:t>с ребенком, выступать в роли помощника и советчика в решении ребенком разнообразных задач</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a:t>
                      </a:r>
                    </a:p>
                    <a:p>
                      <a:pPr lvl="0"/>
                      <a:endParaRPr lang="ru-RU" sz="900" kern="1200" dirty="0">
                        <a:solidFill>
                          <a:schemeClr val="tx1"/>
                        </a:solidFill>
                        <a:effectLst/>
                        <a:latin typeface="Times New Roman" panose="02020603050405020304" pitchFamily="18" charset="0"/>
                        <a:ea typeface="+mn-ea"/>
                        <a:cs typeface="Times New Roman" panose="02020603050405020304" pitchFamily="18" charset="0"/>
                      </a:endParaRPr>
                    </a:p>
                    <a:p>
                      <a:pPr lvl="0"/>
                      <a:r>
                        <a:rPr lang="ru-RU" sz="2800" kern="1200" dirty="0">
                          <a:solidFill>
                            <a:schemeClr val="tx1"/>
                          </a:solidFill>
                          <a:effectLst/>
                          <a:latin typeface="Times New Roman" panose="02020603050405020304" pitchFamily="18" charset="0"/>
                          <a:ea typeface="+mn-ea"/>
                          <a:cs typeface="Times New Roman" panose="02020603050405020304" pitchFamily="18" charset="0"/>
                        </a:rPr>
                        <a:t>5. В любой ситуации важно стараться </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вставать на позицию             ребенка</a:t>
                      </a:r>
                      <a:r>
                        <a:rPr lang="ru-RU" sz="2800" kern="1200" dirty="0">
                          <a:solidFill>
                            <a:schemeClr val="tx1"/>
                          </a:solidFill>
                          <a:effectLst/>
                          <a:latin typeface="Times New Roman" panose="02020603050405020304" pitchFamily="18" charset="0"/>
                          <a:ea typeface="+mn-ea"/>
                          <a:cs typeface="Times New Roman" panose="02020603050405020304" pitchFamily="18" charset="0"/>
                        </a:rPr>
                        <a:t>, видеть ситуацию глазами ребенка.</a:t>
                      </a:r>
                    </a:p>
                    <a:p>
                      <a:pPr lvl="0"/>
                      <a:endParaRPr lang="ru-RU" sz="900" kern="1200" dirty="0">
                        <a:solidFill>
                          <a:schemeClr val="tx1"/>
                        </a:solidFill>
                        <a:effectLst/>
                        <a:latin typeface="Times New Roman" panose="02020603050405020304" pitchFamily="18" charset="0"/>
                        <a:ea typeface="+mn-ea"/>
                        <a:cs typeface="Times New Roman" panose="02020603050405020304" pitchFamily="18" charset="0"/>
                      </a:endParaRPr>
                    </a:p>
                    <a:p>
                      <a:pPr lvl="0"/>
                      <a:r>
                        <a:rPr lang="ru-RU" sz="2800" kern="1200" dirty="0">
                          <a:solidFill>
                            <a:schemeClr val="tx1"/>
                          </a:solidFill>
                          <a:effectLst/>
                          <a:latin typeface="Times New Roman" panose="02020603050405020304" pitchFamily="18" charset="0"/>
                          <a:ea typeface="+mn-ea"/>
                          <a:cs typeface="Times New Roman" panose="02020603050405020304" pitchFamily="18" charset="0"/>
                        </a:rPr>
                        <a:t>6. </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Быть последовательным в своих действия</a:t>
                      </a:r>
                      <a:r>
                        <a:rPr lang="ru-RU" sz="2800" kern="1200" dirty="0">
                          <a:solidFill>
                            <a:schemeClr val="tx1"/>
                          </a:solidFill>
                          <a:effectLst/>
                          <a:latin typeface="Times New Roman" panose="02020603050405020304" pitchFamily="18" charset="0"/>
                          <a:ea typeface="+mn-ea"/>
                          <a:cs typeface="Times New Roman" panose="02020603050405020304" pitchFamily="18" charset="0"/>
                        </a:rPr>
                        <a:t>, самому всегда         выполнять  те правила и нормы, которые должен выполнять ребенок</a:t>
                      </a:r>
                      <a:r>
                        <a:rPr lang="ru-RU" sz="1800" kern="1200" dirty="0">
                          <a:solidFill>
                            <a:schemeClr val="tx1"/>
                          </a:solidFill>
                          <a:effectLst/>
                          <a:latin typeface="+mn-lt"/>
                          <a:ea typeface="+mn-ea"/>
                          <a:cs typeface="+mn-cs"/>
                        </a:rPr>
                        <a:t>.</a:t>
                      </a:r>
                      <a:endParaRPr lang="ru-RU" sz="28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a16="http://schemas.microsoft.com/office/drawing/2014/main" xmlns="" val="2680007044"/>
                  </a:ext>
                </a:extLst>
              </a:tr>
            </a:tbl>
          </a:graphicData>
        </a:graphic>
      </p:graphicFrame>
      <p:pic>
        <p:nvPicPr>
          <p:cNvPr id="2" name="Рисунок 1">
            <a:extLst>
              <a:ext uri="{FF2B5EF4-FFF2-40B4-BE49-F238E27FC236}">
                <a16:creationId xmlns:a16="http://schemas.microsoft.com/office/drawing/2014/main" xmlns="" id="{ECBB9FF4-13FA-48D3-88A1-2D14C58C5C28}"/>
              </a:ext>
            </a:extLst>
          </p:cNvPr>
          <p:cNvPicPr>
            <a:picLocks noChangeAspect="1"/>
          </p:cNvPicPr>
          <p:nvPr/>
        </p:nvPicPr>
        <p:blipFill>
          <a:blip r:embed="rId2" cstate="print"/>
          <a:stretch>
            <a:fillRect/>
          </a:stretch>
        </p:blipFill>
        <p:spPr>
          <a:xfrm>
            <a:off x="10863072" y="4182904"/>
            <a:ext cx="1328928" cy="2074205"/>
          </a:xfrm>
          <a:prstGeom prst="rect">
            <a:avLst/>
          </a:prstGeom>
        </p:spPr>
      </p:pic>
    </p:spTree>
    <p:extLst>
      <p:ext uri="{BB962C8B-B14F-4D97-AF65-F5344CB8AC3E}">
        <p14:creationId xmlns:p14="http://schemas.microsoft.com/office/powerpoint/2010/main" xmlns="" val="1427359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xmlns="" id="{0272B1F7-A366-4EA8-B3FB-88DD1E7F213C}"/>
              </a:ext>
            </a:extLst>
          </p:cNvPr>
          <p:cNvGraphicFramePr>
            <a:graphicFrameLocks noGrp="1"/>
          </p:cNvGraphicFramePr>
          <p:nvPr>
            <p:extLst>
              <p:ext uri="{D42A27DB-BD31-4B8C-83A1-F6EECF244321}">
                <p14:modId xmlns:p14="http://schemas.microsoft.com/office/powerpoint/2010/main" xmlns="" val="2973573740"/>
              </p:ext>
            </p:extLst>
          </p:nvPr>
        </p:nvGraphicFramePr>
        <p:xfrm>
          <a:off x="143691" y="0"/>
          <a:ext cx="11913326" cy="6727371"/>
        </p:xfrm>
        <a:graphic>
          <a:graphicData uri="http://schemas.openxmlformats.org/drawingml/2006/table">
            <a:tbl>
              <a:tblPr/>
              <a:tblGrid>
                <a:gridCol w="11913326">
                  <a:extLst>
                    <a:ext uri="{9D8B030D-6E8A-4147-A177-3AD203B41FA5}">
                      <a16:colId xmlns:a16="http://schemas.microsoft.com/office/drawing/2014/main" xmlns="" val="580489306"/>
                    </a:ext>
                  </a:extLst>
                </a:gridCol>
              </a:tblGrid>
              <a:tr h="6727371">
                <a:tc>
                  <a:txBody>
                    <a:bodyPr/>
                    <a:lstStyle/>
                    <a:p>
                      <a:pPr algn="ctr"/>
                      <a:r>
                        <a:rPr lang="ru-RU" sz="2800" b="1" kern="1200" dirty="0">
                          <a:solidFill>
                            <a:schemeClr val="tx1"/>
                          </a:solidFill>
                          <a:effectLst/>
                          <a:latin typeface="Times New Roman" panose="02020603050405020304" pitchFamily="18" charset="0"/>
                          <a:ea typeface="+mn-ea"/>
                          <a:cs typeface="Times New Roman" panose="02020603050405020304" pitchFamily="18" charset="0"/>
                        </a:rPr>
                        <a:t>РАЗДЕЛЫ ПРОГРАМЫ</a:t>
                      </a:r>
                      <a:endParaRPr lang="ru-RU" sz="1100" b="0"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Раздел 2</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 Особенности, формы и методы просвещения родителей </a:t>
                      </a:r>
                      <a:r>
                        <a:rPr lang="ru-RU" sz="2400" b="0" kern="1200" dirty="0">
                          <a:solidFill>
                            <a:schemeClr val="tx1"/>
                          </a:solidFill>
                          <a:effectLst/>
                          <a:latin typeface="Times New Roman" panose="02020603050405020304" pitchFamily="18" charset="0"/>
                          <a:ea typeface="+mn-ea"/>
                          <a:cs typeface="Times New Roman" panose="02020603050405020304" pitchFamily="18" charset="0"/>
                        </a:rPr>
                        <a:t>(законных представителей) </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в дошкольной образовательной организации. </a:t>
                      </a:r>
                    </a:p>
                    <a:p>
                      <a:pPr algn="ctr"/>
                      <a:r>
                        <a:rPr lang="ru-RU"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2.1</a:t>
                      </a:r>
                      <a:r>
                        <a:rPr lang="ru-RU" sz="2000" b="1" u="sng" kern="1200" dirty="0">
                          <a:solidFill>
                            <a:srgbClr val="7030A0"/>
                          </a:solidFill>
                          <a:effectLst/>
                          <a:latin typeface="Times New Roman" panose="02020603050405020304" pitchFamily="18" charset="0"/>
                          <a:ea typeface="+mn-ea"/>
                          <a:cs typeface="Times New Roman" panose="02020603050405020304" pitchFamily="18" charset="0"/>
                        </a:rPr>
                        <a:t>. МЕТОДЫ ИЗУЧЕНИЯ СЕМЬИ И ОСОБЕННОСТЕЙ СЕМЕЙНОГО ВОСПИТАНИЯ</a:t>
                      </a:r>
                      <a:r>
                        <a:rPr lang="ru-RU" sz="2000" kern="1200" dirty="0">
                          <a:solidFill>
                            <a:schemeClr val="tx1"/>
                          </a:solidFill>
                          <a:effectLst/>
                          <a:latin typeface="Times New Roman" panose="02020603050405020304" pitchFamily="18" charset="0"/>
                          <a:ea typeface="+mn-ea"/>
                          <a:cs typeface="Times New Roman" panose="02020603050405020304" pitchFamily="18" charset="0"/>
                        </a:rPr>
                        <a:t>; </a:t>
                      </a:r>
                    </a:p>
                    <a:p>
                      <a:r>
                        <a:rPr lang="ru-RU" sz="2000" kern="1200" dirty="0">
                          <a:solidFill>
                            <a:schemeClr val="tx1"/>
                          </a:solidFill>
                          <a:effectLst/>
                          <a:latin typeface="Times New Roman" panose="02020603050405020304" pitchFamily="18" charset="0"/>
                          <a:ea typeface="+mn-ea"/>
                          <a:cs typeface="Times New Roman" panose="02020603050405020304" pitchFamily="18" charset="0"/>
                        </a:rPr>
                        <a:t>-</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Наблюдение </a:t>
                      </a:r>
                      <a:r>
                        <a:rPr lang="ru-RU" sz="2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один из основных педагогических методов получения информации. </a:t>
                      </a:r>
                    </a:p>
                    <a:p>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Опрос -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получение информации  о событиях, фактах, мнениях, оценках, предпочтениях. </a:t>
                      </a:r>
                    </a:p>
                    <a:p>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Интервью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предполагает ответы респондента на вопросы в процессе беседы. </a:t>
                      </a:r>
                    </a:p>
                    <a:p>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Анкетирование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 быстрое получение информации от большого числа респондентов. </a:t>
                      </a:r>
                    </a:p>
                    <a:p>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Беседа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подтверждение, конкретизация или опровержение каких-то выводов, </a:t>
                      </a:r>
                    </a:p>
                    <a:p>
                      <a:pPr marL="342900" indent="-342900">
                        <a:buFontTx/>
                        <a:buChar char="-"/>
                      </a:pPr>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Игровые  тренинги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позволяют   сформировать у родителей практические навыки взаимодействия с детьми. </a:t>
                      </a:r>
                    </a:p>
                    <a:p>
                      <a:pPr marL="342900" indent="-342900">
                        <a:buFontTx/>
                        <a:buChar char="-"/>
                      </a:pPr>
                      <a:endParaRPr lang="ru-RU" sz="2000"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ru-RU"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2.2. </a:t>
                      </a:r>
                      <a:r>
                        <a:rPr lang="ru-RU" sz="2000" b="1" u="sng" kern="1200" dirty="0">
                          <a:solidFill>
                            <a:srgbClr val="7030A0"/>
                          </a:solidFill>
                          <a:effectLst/>
                          <a:latin typeface="Times New Roman" panose="02020603050405020304" pitchFamily="18" charset="0"/>
                          <a:ea typeface="+mn-ea"/>
                          <a:cs typeface="Times New Roman" panose="02020603050405020304" pitchFamily="18" charset="0"/>
                        </a:rPr>
                        <a:t>ФОРМЫ И МЕТОДЫ ПРОСВЕЩЕНИЯ РОДИТЕЛЕЙ </a:t>
                      </a:r>
                      <a:r>
                        <a:rPr lang="ru-RU" sz="2000" b="1" i="1" u="sng" kern="1200" dirty="0">
                          <a:solidFill>
                            <a:srgbClr val="7030A0"/>
                          </a:solidFill>
                          <a:effectLst/>
                          <a:latin typeface="Times New Roman" panose="02020603050405020304" pitchFamily="18" charset="0"/>
                          <a:ea typeface="+mn-ea"/>
                          <a:cs typeface="Times New Roman" panose="02020603050405020304" pitchFamily="18" charset="0"/>
                        </a:rPr>
                        <a:t>(ЗАКОННЫХ ПРЕДСТАВИТЕЛЕЙ)</a:t>
                      </a:r>
                      <a:r>
                        <a:rPr lang="ru-RU" sz="2000" b="1" u="sng" kern="1200" dirty="0">
                          <a:solidFill>
                            <a:srgbClr val="7030A0"/>
                          </a:solidFill>
                          <a:effectLst/>
                          <a:latin typeface="Times New Roman" panose="02020603050405020304" pitchFamily="18" charset="0"/>
                          <a:ea typeface="+mn-ea"/>
                          <a:cs typeface="Times New Roman" panose="02020603050405020304" pitchFamily="18" charset="0"/>
                        </a:rPr>
                        <a:t> В ДОО</a:t>
                      </a:r>
                      <a:r>
                        <a:rPr lang="ru-RU" sz="2000" u="sng" kern="1200" dirty="0">
                          <a:solidFill>
                            <a:schemeClr val="tx1"/>
                          </a:solidFill>
                          <a:effectLst/>
                          <a:latin typeface="Times New Roman" panose="02020603050405020304" pitchFamily="18" charset="0"/>
                          <a:ea typeface="+mn-ea"/>
                          <a:cs typeface="Times New Roman" panose="02020603050405020304" pitchFamily="18" charset="0"/>
                        </a:rPr>
                        <a:t>:</a:t>
                      </a:r>
                      <a:r>
                        <a:rPr lang="ru-RU" sz="2000" kern="1200" dirty="0">
                          <a:solidFill>
                            <a:schemeClr val="tx1"/>
                          </a:solidFill>
                          <a:effectLst/>
                          <a:latin typeface="Times New Roman" panose="02020603050405020304" pitchFamily="18" charset="0"/>
                          <a:ea typeface="+mn-ea"/>
                          <a:cs typeface="Times New Roman" panose="02020603050405020304" pitchFamily="18" charset="0"/>
                        </a:rPr>
                        <a:t> </a:t>
                      </a:r>
                      <a:endParaRPr lang="ru-RU" sz="1800" b="0" i="0" u="none" strike="noStrike" kern="1200" baseline="0" dirty="0">
                        <a:solidFill>
                          <a:schemeClr val="tx1"/>
                        </a:solidFill>
                        <a:latin typeface="+mn-lt"/>
                        <a:ea typeface="+mn-ea"/>
                        <a:cs typeface="+mn-cs"/>
                      </a:endParaRP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1. Формы, направленные на </a:t>
                      </a:r>
                      <a:r>
                        <a:rPr lang="ru-RU" sz="2400" b="1" i="0" u="none" strike="noStrike" kern="1200" baseline="0" dirty="0">
                          <a:solidFill>
                            <a:schemeClr val="tx1"/>
                          </a:solidFill>
                          <a:latin typeface="Times New Roman" panose="02020603050405020304" pitchFamily="18" charset="0"/>
                          <a:ea typeface="+mn-ea"/>
                          <a:cs typeface="Times New Roman" panose="02020603050405020304" pitchFamily="18" charset="0"/>
                        </a:rPr>
                        <a:t>информирование</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родителей; </a:t>
                      </a: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2. Формы, направленные на формирование у родителей </a:t>
                      </a:r>
                      <a:r>
                        <a:rPr lang="ru-RU" sz="2400" b="1" i="0" u="none" strike="noStrike" kern="1200" baseline="0" dirty="0">
                          <a:solidFill>
                            <a:schemeClr val="tx1"/>
                          </a:solidFill>
                          <a:latin typeface="Times New Roman" panose="02020603050405020304" pitchFamily="18" charset="0"/>
                          <a:ea typeface="+mn-ea"/>
                          <a:cs typeface="Times New Roman" panose="02020603050405020304" pitchFamily="18" charset="0"/>
                        </a:rPr>
                        <a:t>практического опыта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воспитательных действий; </a:t>
                      </a: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3. Формы, позволяющие вовлечь родителей в </a:t>
                      </a:r>
                      <a:r>
                        <a:rPr lang="ru-RU" sz="2400" b="1" i="0" u="none" strike="noStrike" kern="1200" baseline="0" dirty="0">
                          <a:solidFill>
                            <a:schemeClr val="tx1"/>
                          </a:solidFill>
                          <a:latin typeface="Times New Roman" panose="02020603050405020304" pitchFamily="18" charset="0"/>
                          <a:ea typeface="+mn-ea"/>
                          <a:cs typeface="Times New Roman" panose="02020603050405020304" pitchFamily="18" charset="0"/>
                        </a:rPr>
                        <a:t>совместную деятельность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с детьми,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2680007044"/>
                  </a:ext>
                </a:extLst>
              </a:tr>
            </a:tbl>
          </a:graphicData>
        </a:graphic>
      </p:graphicFrame>
    </p:spTree>
    <p:extLst>
      <p:ext uri="{BB962C8B-B14F-4D97-AF65-F5344CB8AC3E}">
        <p14:creationId xmlns:p14="http://schemas.microsoft.com/office/powerpoint/2010/main" xmlns="" val="1082145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xmlns="" id="{0272B1F7-A366-4EA8-B3FB-88DD1E7F213C}"/>
              </a:ext>
            </a:extLst>
          </p:cNvPr>
          <p:cNvGraphicFramePr>
            <a:graphicFrameLocks noGrp="1"/>
          </p:cNvGraphicFramePr>
          <p:nvPr>
            <p:extLst>
              <p:ext uri="{D42A27DB-BD31-4B8C-83A1-F6EECF244321}">
                <p14:modId xmlns:p14="http://schemas.microsoft.com/office/powerpoint/2010/main" xmlns="" val="3211761864"/>
              </p:ext>
            </p:extLst>
          </p:nvPr>
        </p:nvGraphicFramePr>
        <p:xfrm>
          <a:off x="274321" y="130630"/>
          <a:ext cx="11756570" cy="6505302"/>
        </p:xfrm>
        <a:graphic>
          <a:graphicData uri="http://schemas.openxmlformats.org/drawingml/2006/table">
            <a:tbl>
              <a:tblPr/>
              <a:tblGrid>
                <a:gridCol w="11756570">
                  <a:extLst>
                    <a:ext uri="{9D8B030D-6E8A-4147-A177-3AD203B41FA5}">
                      <a16:colId xmlns:a16="http://schemas.microsoft.com/office/drawing/2014/main" xmlns="" val="580489306"/>
                    </a:ext>
                  </a:extLst>
                </a:gridCol>
              </a:tblGrid>
              <a:tr h="6505302">
                <a:tc>
                  <a:txBody>
                    <a:bodyPr/>
                    <a:lstStyle/>
                    <a:p>
                      <a:pPr algn="l"/>
                      <a:r>
                        <a:rPr lang="ru-RU"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Раздел 2</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12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b="1" i="1" kern="1200" dirty="0">
                          <a:solidFill>
                            <a:schemeClr val="tx1"/>
                          </a:solidFill>
                          <a:effectLst/>
                          <a:latin typeface="Times New Roman" panose="02020603050405020304" pitchFamily="18" charset="0"/>
                          <a:ea typeface="+mn-ea"/>
                          <a:cs typeface="Times New Roman" panose="02020603050405020304" pitchFamily="18" charset="0"/>
                        </a:rPr>
                        <a:t>Подразделы:</a:t>
                      </a:r>
                    </a:p>
                    <a:p>
                      <a:pPr algn="l"/>
                      <a:endParaRPr lang="ru-RU" sz="1200" b="1"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        2.3. </a:t>
                      </a:r>
                      <a:r>
                        <a:rPr lang="ru-RU" sz="2000" b="1" u="sng" kern="1200" dirty="0">
                          <a:solidFill>
                            <a:srgbClr val="7030A0"/>
                          </a:solidFill>
                          <a:effectLst/>
                          <a:latin typeface="Times New Roman" panose="02020603050405020304" pitchFamily="18" charset="0"/>
                          <a:ea typeface="+mn-ea"/>
                          <a:cs typeface="Times New Roman" panose="02020603050405020304" pitchFamily="18" charset="0"/>
                        </a:rPr>
                        <a:t>ВОЗМОЖНОСТИ И ПОТЕНЦИАЛ ЦИФРОВОЙ СРЕДЫ ДЛЯ ПРОСВЕЩЕНИЯ РОДИТЕЛЕЙ </a:t>
                      </a:r>
                      <a:r>
                        <a:rPr lang="ru-RU" sz="2000" b="1" i="1" u="sng" kern="1200" dirty="0">
                          <a:solidFill>
                            <a:srgbClr val="7030A0"/>
                          </a:solidFill>
                          <a:effectLst/>
                          <a:latin typeface="Times New Roman" panose="02020603050405020304" pitchFamily="18" charset="0"/>
                          <a:ea typeface="+mn-ea"/>
                          <a:cs typeface="Times New Roman" panose="02020603050405020304" pitchFamily="18" charset="0"/>
                        </a:rPr>
                        <a:t>(ЗАКОННЫХ ПРЕДСТАВИТЕЛЕЙ) </a:t>
                      </a:r>
                      <a:r>
                        <a:rPr lang="ru-RU" sz="2000" b="1" u="sng" kern="1200" dirty="0">
                          <a:solidFill>
                            <a:srgbClr val="7030A0"/>
                          </a:solidFill>
                          <a:effectLst/>
                          <a:latin typeface="Times New Roman" panose="02020603050405020304" pitchFamily="18" charset="0"/>
                          <a:ea typeface="+mn-ea"/>
                          <a:cs typeface="Times New Roman" panose="02020603050405020304" pitchFamily="18" charset="0"/>
                        </a:rPr>
                        <a:t>ДЕТЕЙ ДОШКОЛЬНОГО ВОЗРАСТА</a:t>
                      </a:r>
                      <a:r>
                        <a:rPr lang="ru-RU" sz="2000" kern="1200" dirty="0">
                          <a:solidFill>
                            <a:schemeClr val="tx1"/>
                          </a:solidFill>
                          <a:effectLst/>
                          <a:latin typeface="Times New Roman" panose="02020603050405020304" pitchFamily="18" charset="0"/>
                          <a:ea typeface="+mn-ea"/>
                          <a:cs typeface="Times New Roman" panose="02020603050405020304" pitchFamily="18" charset="0"/>
                        </a:rPr>
                        <a:t>: </a:t>
                      </a:r>
                    </a:p>
                    <a:p>
                      <a:pPr algn="ctr"/>
                      <a:endParaRPr lang="ru-RU" sz="1100" b="0" i="0" u="none" strike="noStrike" kern="1200" baseline="0" dirty="0">
                        <a:solidFill>
                          <a:schemeClr val="tx1"/>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Рекомендуемые формы просвещения родителей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r>
                        <a:rPr lang="ru-RU" sz="28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Ведение сайта образовательной организации; </a:t>
                      </a:r>
                    </a:p>
                    <a:p>
                      <a:r>
                        <a:rPr lang="ru-RU" sz="2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Ведение блогов и страничек педагогов;</a:t>
                      </a:r>
                    </a:p>
                    <a:p>
                      <a:r>
                        <a:rPr lang="ru-RU" sz="2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Электронная почта;</a:t>
                      </a:r>
                    </a:p>
                    <a:p>
                      <a:r>
                        <a:rPr lang="ru-RU" sz="2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Сервисы по обмену мгновенными сообщениями; </a:t>
                      </a:r>
                    </a:p>
                    <a:p>
                      <a:r>
                        <a:rPr lang="ru-RU" sz="2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Электронные книги для родителей; </a:t>
                      </a:r>
                    </a:p>
                    <a:p>
                      <a:r>
                        <a:rPr lang="ru-RU" sz="2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Информационные буклеты и памятки; </a:t>
                      </a:r>
                    </a:p>
                    <a:p>
                      <a:r>
                        <a:rPr lang="ru-RU" sz="2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Интерактивный плакат  -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современное многофункциональное наглядное средство передачи информации, имеющее интерактивную навигацию: ссылки, интерактивные кнопки перехода, области текстового и цифрового ввода</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p>
                    <a:p>
                      <a:r>
                        <a:rPr lang="ru-RU" sz="2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Тематические аудиозаписи и видеоролики на психолого-педагогическую тематику. </a:t>
                      </a:r>
                      <a:endParaRPr lang="ru-RU" sz="28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2680007044"/>
                  </a:ext>
                </a:extLst>
              </a:tr>
            </a:tbl>
          </a:graphicData>
        </a:graphic>
      </p:graphicFrame>
    </p:spTree>
    <p:extLst>
      <p:ext uri="{BB962C8B-B14F-4D97-AF65-F5344CB8AC3E}">
        <p14:creationId xmlns:p14="http://schemas.microsoft.com/office/powerpoint/2010/main" xmlns="" val="3075501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xmlns="" id="{0272B1F7-A366-4EA8-B3FB-88DD1E7F213C}"/>
              </a:ext>
            </a:extLst>
          </p:cNvPr>
          <p:cNvGraphicFramePr>
            <a:graphicFrameLocks noGrp="1"/>
          </p:cNvGraphicFramePr>
          <p:nvPr>
            <p:extLst>
              <p:ext uri="{D42A27DB-BD31-4B8C-83A1-F6EECF244321}">
                <p14:modId xmlns:p14="http://schemas.microsoft.com/office/powerpoint/2010/main" xmlns="" val="437477986"/>
              </p:ext>
            </p:extLst>
          </p:nvPr>
        </p:nvGraphicFramePr>
        <p:xfrm>
          <a:off x="91440" y="130630"/>
          <a:ext cx="11991703" cy="6614160"/>
        </p:xfrm>
        <a:graphic>
          <a:graphicData uri="http://schemas.openxmlformats.org/drawingml/2006/table">
            <a:tbl>
              <a:tblPr/>
              <a:tblGrid>
                <a:gridCol w="11991703">
                  <a:extLst>
                    <a:ext uri="{9D8B030D-6E8A-4147-A177-3AD203B41FA5}">
                      <a16:colId xmlns:a16="http://schemas.microsoft.com/office/drawing/2014/main" xmlns="" val="580489306"/>
                    </a:ext>
                  </a:extLst>
                </a:gridCol>
              </a:tblGrid>
              <a:tr h="6557554">
                <a:tc>
                  <a:txBody>
                    <a:bodyPr/>
                    <a:lstStyle/>
                    <a:p>
                      <a:pPr algn="ct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Раздел 3. </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b="0" kern="1200" dirty="0">
                          <a:solidFill>
                            <a:schemeClr val="tx1"/>
                          </a:solidFill>
                          <a:effectLst/>
                          <a:latin typeface="Times New Roman" panose="02020603050405020304" pitchFamily="18" charset="0"/>
                          <a:ea typeface="+mn-ea"/>
                          <a:cs typeface="Times New Roman" panose="02020603050405020304" pitchFamily="18" charset="0"/>
                        </a:rPr>
                        <a:t>В</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ключает вопросы, связанные со </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здоровьем, развитием и воспитанием </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в семье детей разных  возрастов</a:t>
                      </a:r>
                      <a:r>
                        <a:rPr lang="ru-RU" sz="2000" kern="1200" dirty="0">
                          <a:solidFill>
                            <a:schemeClr val="tx1"/>
                          </a:solidFill>
                          <a:effectLst/>
                          <a:latin typeface="Times New Roman" panose="02020603050405020304" pitchFamily="18" charset="0"/>
                          <a:ea typeface="+mn-ea"/>
                          <a:cs typeface="Times New Roman" panose="02020603050405020304" pitchFamily="18" charset="0"/>
                        </a:rPr>
                        <a:t>.</a:t>
                      </a:r>
                      <a:endParaRPr lang="ru-RU" sz="2400" i="1"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2400" b="1" i="1" u="sng" kern="1200" dirty="0">
                          <a:solidFill>
                            <a:srgbClr val="7030A0"/>
                          </a:solidFill>
                          <a:effectLst/>
                          <a:latin typeface="Times New Roman" panose="02020603050405020304" pitchFamily="18" charset="0"/>
                          <a:ea typeface="+mn-ea"/>
                          <a:cs typeface="Times New Roman" panose="02020603050405020304" pitchFamily="18" charset="0"/>
                        </a:rPr>
                        <a:t>Подразделы</a:t>
                      </a:r>
                      <a:r>
                        <a:rPr lang="ru-RU" sz="2400" b="1" u="sng" kern="1200" dirty="0">
                          <a:solidFill>
                            <a:srgbClr val="7030A0"/>
                          </a:solidFill>
                          <a:effectLst/>
                          <a:latin typeface="Times New Roman" panose="02020603050405020304" pitchFamily="18" charset="0"/>
                          <a:ea typeface="+mn-ea"/>
                          <a:cs typeface="Times New Roman" panose="02020603050405020304" pitchFamily="18" charset="0"/>
                        </a:rPr>
                        <a:t>:</a:t>
                      </a:r>
                      <a:r>
                        <a:rPr lang="ru-RU" sz="2000" b="1" u="sng" kern="1200" dirty="0">
                          <a:solidFill>
                            <a:srgbClr val="7030A0"/>
                          </a:solidFill>
                          <a:effectLst/>
                          <a:latin typeface="Times New Roman" panose="02020603050405020304" pitchFamily="18" charset="0"/>
                          <a:ea typeface="+mn-ea"/>
                          <a:cs typeface="Times New Roman" panose="02020603050405020304" pitchFamily="18" charset="0"/>
                        </a:rPr>
                        <a:t>  </a:t>
                      </a:r>
                      <a:r>
                        <a:rPr lang="ru-RU" sz="700" b="0" u="sng" kern="1200" dirty="0">
                          <a:solidFill>
                            <a:schemeClr val="tx1"/>
                          </a:solidFill>
                          <a:effectLst/>
                          <a:latin typeface="Times New Roman" panose="02020603050405020304" pitchFamily="18" charset="0"/>
                          <a:ea typeface="+mn-ea"/>
                          <a:cs typeface="Times New Roman" panose="02020603050405020304" pitchFamily="18" charset="0"/>
                        </a:rPr>
                        <a:t> </a:t>
                      </a: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3.1. </a:t>
                      </a:r>
                      <a:r>
                        <a:rPr lang="ru-RU" sz="1800" b="1" kern="1200" dirty="0">
                          <a:solidFill>
                            <a:srgbClr val="7030A0"/>
                          </a:solidFill>
                          <a:effectLst/>
                          <a:latin typeface="Times New Roman" panose="02020603050405020304" pitchFamily="18" charset="0"/>
                          <a:ea typeface="+mn-ea"/>
                          <a:cs typeface="Times New Roman" panose="02020603050405020304" pitchFamily="18" charset="0"/>
                        </a:rPr>
                        <a:t>ПЕДАГОГИЧЕСКАЯ ПОМОЩЬ РОДИТЕЛЯМ   ДЕТЕЙ ДОШКОЛЬНОГО ВОЗРАСТА В     </a:t>
                      </a:r>
                    </a:p>
                    <a:p>
                      <a:r>
                        <a:rPr lang="ru-RU" sz="1800" b="1" kern="1200" dirty="0">
                          <a:solidFill>
                            <a:srgbClr val="7030A0"/>
                          </a:solidFill>
                          <a:effectLst/>
                          <a:latin typeface="Times New Roman" panose="02020603050405020304" pitchFamily="18" charset="0"/>
                          <a:ea typeface="+mn-ea"/>
                          <a:cs typeface="Times New Roman" panose="02020603050405020304" pitchFamily="18" charset="0"/>
                        </a:rPr>
                        <a:t>                                                                СОЗДАНИИ ОБРАЗОВАТЕЛЬНОЙ СРЕДЫ СЕМЬИ</a:t>
                      </a:r>
                      <a:r>
                        <a:rPr lang="ru-RU" sz="1800" kern="1200" dirty="0">
                          <a:solidFill>
                            <a:srgbClr val="7030A0"/>
                          </a:solidFill>
                          <a:effectLst/>
                          <a:latin typeface="Times New Roman" panose="02020603050405020304" pitchFamily="18" charset="0"/>
                          <a:ea typeface="+mn-ea"/>
                          <a:cs typeface="Times New Roman" panose="02020603050405020304" pitchFamily="18" charset="0"/>
                        </a:rPr>
                        <a:t>:</a:t>
                      </a:r>
                      <a:endParaRPr lang="ru-RU" sz="2400" b="0" i="0" u="none" strike="noStrike" kern="1200" baseline="0" dirty="0">
                        <a:solidFill>
                          <a:srgbClr val="7030A0"/>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Рекомендуемые формы и темы работы</a:t>
                      </a:r>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вечер вопросов и ответов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«Организация семей-ной образовательной среды»;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брифинг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«Семейная образовательная среда нужна?»;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досуг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«Семейная среда»;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памятки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«Влияние образовательной среды на развитие детей» и т.д.;</a:t>
                      </a:r>
                    </a:p>
                    <a:p>
                      <a:endParaRPr lang="ru-RU" sz="600"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1800" b="1" kern="1200" dirty="0">
                          <a:solidFill>
                            <a:srgbClr val="7030A0"/>
                          </a:solidFill>
                          <a:effectLst/>
                          <a:latin typeface="Times New Roman" panose="02020603050405020304" pitchFamily="18" charset="0"/>
                          <a:ea typeface="+mn-ea"/>
                          <a:cs typeface="Times New Roman" panose="02020603050405020304" pitchFamily="18" charset="0"/>
                        </a:rPr>
                        <a:t>3.2. ОСОБЕННОСТИ ПИТАНИЯ, ЗОЖ И БЕЗОПАСНОСТИ ДЕТЕЙ РАННЕГО И ДОШК.  ВОЗРАСТОВ</a:t>
                      </a:r>
                      <a:r>
                        <a:rPr lang="ru-RU" sz="1800" kern="1200" dirty="0">
                          <a:solidFill>
                            <a:srgbClr val="7030A0"/>
                          </a:solidFill>
                          <a:effectLst/>
                          <a:latin typeface="Times New Roman" panose="02020603050405020304" pitchFamily="18" charset="0"/>
                          <a:ea typeface="+mn-ea"/>
                          <a:cs typeface="Times New Roman" panose="02020603050405020304" pitchFamily="18" charset="0"/>
                        </a:rPr>
                        <a:t>:</a:t>
                      </a: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Рекомендуемые формы и темы работы</a:t>
                      </a:r>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ru-RU" sz="2400" b="0" i="0" u="none" strike="noStrike" kern="1200" baseline="0" dirty="0">
                          <a:solidFill>
                            <a:schemeClr val="tx1"/>
                          </a:solidFill>
                          <a:latin typeface="+mn-lt"/>
                          <a:ea typeface="+mn-ea"/>
                          <a:cs typeface="+mn-cs"/>
                        </a:rPr>
                        <a:t>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дискуссия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«Какого ребенка можно считать здоровым?»;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электронные книги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«В детский сад пойду без слез!»;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выставка совместных рисунков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«Мы спортивная семья»;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консультация: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«Двигательная активность – сохранение здоровья» и т.д.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endPar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endParaRPr lang="ru-RU" sz="600"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ru-RU" sz="1800" b="1" kern="1200" dirty="0">
                          <a:solidFill>
                            <a:srgbClr val="7030A0"/>
                          </a:solidFill>
                          <a:effectLst/>
                          <a:latin typeface="Times New Roman" panose="02020603050405020304" pitchFamily="18" charset="0"/>
                          <a:ea typeface="+mn-ea"/>
                          <a:cs typeface="Times New Roman" panose="02020603050405020304" pitchFamily="18" charset="0"/>
                        </a:rPr>
                        <a:t>3.3. ЗНАЧИМОСТЬ РЕЖИМА ДНЯ В РАЗНЫЕ ВОЗРАСТНЫЕ ПЕРИОДЫ ДЕТСТВА, СПОСОБЫ ЗДОРОВЬЕСБЕРЕЖЕНИЯ В УСЛОВИЯХ СЕМЬИ, ПОДДЕРЖАНИЯ В СЕМЬЕ ЗДОРОВОГО ОБРАЗА ЖИЗНИ </a:t>
                      </a: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Рекомендуемые формы и темы работы</a:t>
                      </a:r>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ru-RU" sz="2400" b="0" i="0" u="none" strike="noStrike" kern="1200" baseline="0" dirty="0">
                          <a:solidFill>
                            <a:schemeClr val="tx1"/>
                          </a:solidFill>
                          <a:latin typeface="+mn-lt"/>
                          <a:ea typeface="+mn-ea"/>
                          <a:cs typeface="+mn-cs"/>
                        </a:rPr>
                        <a:t> </a:t>
                      </a:r>
                      <a:r>
                        <a:rPr lang="ru-RU" sz="2800" b="0" i="0" u="none" strike="noStrike" kern="1200" baseline="0" dirty="0">
                          <a:solidFill>
                            <a:schemeClr val="tx1"/>
                          </a:solidFill>
                          <a:latin typeface="+mn-lt"/>
                          <a:ea typeface="+mn-ea"/>
                          <a:cs typeface="+mn-cs"/>
                        </a:rPr>
                        <a:t>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род. собрание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«Значение режима для здоровья и развития ребенка»;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консультация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«Зачем нужно закаливание?»;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дискуссия: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«Нужен ли режим, когда ребенок дома?»;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деловая игра: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«Режим дня в детском саду и дома» и т.д.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2680007044"/>
                  </a:ext>
                </a:extLst>
              </a:tr>
            </a:tbl>
          </a:graphicData>
        </a:graphic>
      </p:graphicFrame>
    </p:spTree>
    <p:extLst>
      <p:ext uri="{BB962C8B-B14F-4D97-AF65-F5344CB8AC3E}">
        <p14:creationId xmlns:p14="http://schemas.microsoft.com/office/powerpoint/2010/main" xmlns="" val="2720067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xmlns="" id="{0272B1F7-A366-4EA8-B3FB-88DD1E7F213C}"/>
              </a:ext>
            </a:extLst>
          </p:cNvPr>
          <p:cNvGraphicFramePr>
            <a:graphicFrameLocks noGrp="1"/>
          </p:cNvGraphicFramePr>
          <p:nvPr>
            <p:extLst>
              <p:ext uri="{D42A27DB-BD31-4B8C-83A1-F6EECF244321}">
                <p14:modId xmlns:p14="http://schemas.microsoft.com/office/powerpoint/2010/main" xmlns="" val="1168917560"/>
              </p:ext>
            </p:extLst>
          </p:nvPr>
        </p:nvGraphicFramePr>
        <p:xfrm>
          <a:off x="130629" y="50074"/>
          <a:ext cx="11965577" cy="6690360"/>
        </p:xfrm>
        <a:graphic>
          <a:graphicData uri="http://schemas.openxmlformats.org/drawingml/2006/table">
            <a:tbl>
              <a:tblPr/>
              <a:tblGrid>
                <a:gridCol w="11965577">
                  <a:extLst>
                    <a:ext uri="{9D8B030D-6E8A-4147-A177-3AD203B41FA5}">
                      <a16:colId xmlns:a16="http://schemas.microsoft.com/office/drawing/2014/main" xmlns="" val="580489306"/>
                    </a:ext>
                  </a:extLst>
                </a:gridCol>
              </a:tblGrid>
              <a:tr h="6622868">
                <a:tc>
                  <a:txBody>
                    <a:bodyPr/>
                    <a:lstStyle/>
                    <a:p>
                      <a:pPr algn="l"/>
                      <a:r>
                        <a:rPr lang="ru-RU"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b="1" u="sng" kern="1200" dirty="0">
                          <a:solidFill>
                            <a:schemeClr val="tx1"/>
                          </a:solidFill>
                          <a:effectLst/>
                          <a:latin typeface="Times New Roman" panose="02020603050405020304" pitchFamily="18" charset="0"/>
                          <a:ea typeface="+mn-ea"/>
                          <a:cs typeface="Times New Roman" panose="02020603050405020304" pitchFamily="18" charset="0"/>
                        </a:rPr>
                        <a:t>Раздел 3</a:t>
                      </a:r>
                      <a:r>
                        <a:rPr lang="ru-RU" sz="2800" b="1" u="sng" kern="1200" dirty="0">
                          <a:solidFill>
                            <a:srgbClr val="7030A0"/>
                          </a:solidFill>
                          <a:effectLst/>
                          <a:latin typeface="Times New Roman" panose="02020603050405020304" pitchFamily="18" charset="0"/>
                          <a:ea typeface="+mn-ea"/>
                          <a:cs typeface="Times New Roman" panose="02020603050405020304" pitchFamily="18" charset="0"/>
                        </a:rPr>
                        <a:t>.  </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 </a:t>
                      </a:r>
                      <a:r>
                        <a:rPr lang="ru-RU" sz="2400" b="1" i="1" u="sng" kern="1200" dirty="0">
                          <a:solidFill>
                            <a:srgbClr val="7030A0"/>
                          </a:solidFill>
                          <a:effectLst/>
                          <a:latin typeface="Times New Roman" panose="02020603050405020304" pitchFamily="18" charset="0"/>
                          <a:ea typeface="+mn-ea"/>
                          <a:cs typeface="Times New Roman" panose="02020603050405020304" pitchFamily="18" charset="0"/>
                        </a:rPr>
                        <a:t>Подразделы:</a:t>
                      </a:r>
                    </a:p>
                    <a:p>
                      <a:pPr algn="l"/>
                      <a:endParaRPr lang="ru-RU" sz="400" b="1"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3.4. НОРМЫ ФИЗИЧЕСКОГО РАЗВИТИЯ ДЛЯ ДЕТЕЙ ДОШКОЛЬНОГО ВОЗРАСТА </a:t>
                      </a:r>
                      <a:endParaRPr lang="ru-RU" sz="2000" b="1" i="0" u="none" strike="noStrike" kern="1200" baseline="0" dirty="0">
                        <a:solidFill>
                          <a:schemeClr val="tx1"/>
                        </a:solidFill>
                        <a:latin typeface="+mn-lt"/>
                        <a:ea typeface="+mn-ea"/>
                        <a:cs typeface="+mn-cs"/>
                      </a:endParaRPr>
                    </a:p>
                    <a:p>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Представлены рекомендуемые методы определения нормы физического развития детей в соответствии с этапами роста: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первый - от рождения до 1 года,  второй -  с 1 года  до 3 лет, следующий период   длится с 5 до 7 лет,  затем - с 7 до 10 или 11 лет</a:t>
                      </a:r>
                      <a:r>
                        <a:rPr lang="ru-RU" sz="1800" b="0" i="0" u="none" strike="noStrike" kern="1200" baseline="0" dirty="0">
                          <a:solidFill>
                            <a:schemeClr val="tx1"/>
                          </a:solidFill>
                          <a:latin typeface="+mn-lt"/>
                          <a:ea typeface="+mn-ea"/>
                          <a:cs typeface="+mn-cs"/>
                        </a:rPr>
                        <a:t>. </a:t>
                      </a:r>
                      <a:r>
                        <a:rPr lang="ru-RU" sz="20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endParaRPr lang="ru-RU" sz="2000"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3.5. ВАКЦИНАЦИЯ ДЕТЕЙ </a:t>
                      </a:r>
                      <a:endParaRPr lang="ru-RU" sz="2000" b="1" i="0" u="none" strike="noStrike" kern="1200" baseline="0" dirty="0">
                        <a:solidFill>
                          <a:schemeClr val="tx1"/>
                        </a:solidFill>
                        <a:latin typeface="+mn-lt"/>
                        <a:ea typeface="+mn-ea"/>
                        <a:cs typeface="+mn-cs"/>
                      </a:endParaRP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В РФ  вакцинация осуществляется в соответствии с национальным календарем прививок, включающим перечень обязательных прививок, которые должны быть выполнены в установленные сроки для профилактики опасных инфекционных заболеваний</a:t>
                      </a:r>
                      <a:r>
                        <a:rPr lang="ru-RU" sz="2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(Приказ  Министерства здравоохранения РФ от 6.12. 2021 г. № 1122н </a:t>
                      </a:r>
                      <a:r>
                        <a:rPr lang="ru-RU" sz="2000" b="0" i="1" u="none" strike="noStrike" kern="1200" baseline="0" dirty="0">
                          <a:solidFill>
                            <a:schemeClr val="tx1"/>
                          </a:solidFill>
                          <a:latin typeface="Times New Roman" panose="02020603050405020304" pitchFamily="18" charset="0"/>
                          <a:ea typeface="+mn-ea"/>
                          <a:cs typeface="Times New Roman" panose="02020603050405020304" pitchFamily="18" charset="0"/>
                        </a:rPr>
                        <a:t>(редакция от 12.12.2023). </a:t>
                      </a:r>
                      <a:endParaRPr lang="ru-RU" sz="2000" i="1"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600" b="1" kern="1200" dirty="0">
                          <a:solidFill>
                            <a:srgbClr val="7030A0"/>
                          </a:solidFill>
                          <a:effectLst/>
                          <a:latin typeface="Times New Roman" panose="02020603050405020304" pitchFamily="18" charset="0"/>
                          <a:ea typeface="+mn-ea"/>
                          <a:cs typeface="Times New Roman" panose="02020603050405020304" pitchFamily="18" charset="0"/>
                        </a:rPr>
                        <a:t> </a:t>
                      </a:r>
                    </a:p>
                    <a:p>
                      <a:pPr algn="ctr"/>
                      <a:r>
                        <a:rPr lang="ru-RU" sz="300" b="1" kern="1200" dirty="0">
                          <a:solidFill>
                            <a:srgbClr val="7030A0"/>
                          </a:solidFill>
                          <a:effectLst/>
                          <a:latin typeface="Times New Roman" panose="02020603050405020304" pitchFamily="18" charset="0"/>
                          <a:ea typeface="+mn-ea"/>
                          <a:cs typeface="Times New Roman" panose="02020603050405020304" pitchFamily="18" charset="0"/>
                        </a:rPr>
                        <a:t> </a:t>
                      </a:r>
                    </a:p>
                    <a:p>
                      <a:pPr algn="ctr"/>
                      <a:r>
                        <a:rPr lang="ru-RU" sz="1800" b="1" kern="1200" dirty="0">
                          <a:solidFill>
                            <a:srgbClr val="7030A0"/>
                          </a:solidFill>
                          <a:effectLst/>
                          <a:latin typeface="Times New Roman" panose="02020603050405020304" pitchFamily="18" charset="0"/>
                          <a:ea typeface="+mn-ea"/>
                          <a:cs typeface="Times New Roman" panose="02020603050405020304" pitchFamily="18" charset="0"/>
                        </a:rPr>
                        <a:t>3.6</a:t>
                      </a:r>
                      <a:r>
                        <a:rPr lang="ru-RU" sz="1800" kern="1200" dirty="0">
                          <a:solidFill>
                            <a:srgbClr val="7030A0"/>
                          </a:solidFill>
                          <a:effectLst/>
                          <a:latin typeface="Times New Roman" panose="02020603050405020304" pitchFamily="18" charset="0"/>
                          <a:ea typeface="+mn-ea"/>
                          <a:cs typeface="Times New Roman" panose="02020603050405020304" pitchFamily="18" charset="0"/>
                        </a:rPr>
                        <a:t>. </a:t>
                      </a:r>
                      <a:r>
                        <a:rPr lang="ru-RU" sz="1800" b="1" kern="1200" dirty="0">
                          <a:solidFill>
                            <a:srgbClr val="7030A0"/>
                          </a:solidFill>
                          <a:effectLst/>
                          <a:latin typeface="Times New Roman" panose="02020603050405020304" pitchFamily="18" charset="0"/>
                          <a:ea typeface="+mn-ea"/>
                          <a:cs typeface="Times New Roman" panose="02020603050405020304" pitchFamily="18" charset="0"/>
                        </a:rPr>
                        <a:t>РАЦИОНАЛЬН. ПИТАНИЕ ДЕТЕЙ РАЗЛИЧНЫХ ВОЗ-В, НЕОБХОДИМЫЙ  БАЛАНС ВЕЩЕСТВ </a:t>
                      </a: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Разбираются 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Какое питание является рациональным?  Что такое сбалансированное питание? Что не рекомендуют есть детям раннего и дошкольного возраста? Как меняется режим питания детей с возрастом?  и т.д.</a:t>
                      </a:r>
                      <a:endParaRPr lang="ru-RU" sz="2400" kern="1200" dirty="0">
                        <a:solidFill>
                          <a:srgbClr val="7030A0"/>
                        </a:solidFill>
                        <a:effectLst/>
                        <a:latin typeface="Times New Roman" panose="02020603050405020304" pitchFamily="18" charset="0"/>
                        <a:ea typeface="+mn-ea"/>
                        <a:cs typeface="Times New Roman" panose="02020603050405020304" pitchFamily="18" charset="0"/>
                      </a:endParaRPr>
                    </a:p>
                    <a:p>
                      <a:pPr algn="ctr"/>
                      <a:endParaRPr lang="ru-RU" sz="600" b="1"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00" b="1" kern="1200" dirty="0">
                          <a:solidFill>
                            <a:srgbClr val="7030A0"/>
                          </a:solidFill>
                          <a:effectLst/>
                          <a:latin typeface="Times New Roman" panose="02020603050405020304" pitchFamily="18" charset="0"/>
                          <a:ea typeface="+mn-ea"/>
                          <a:cs typeface="Times New Roman" panose="02020603050405020304" pitchFamily="18" charset="0"/>
                        </a:rPr>
                        <a:t> </a:t>
                      </a:r>
                    </a:p>
                    <a:p>
                      <a:pPr algn="ctr"/>
                      <a:r>
                        <a:rPr lang="ru-RU" sz="1800" b="1" kern="1200" dirty="0">
                          <a:solidFill>
                            <a:srgbClr val="7030A0"/>
                          </a:solidFill>
                          <a:effectLst/>
                          <a:latin typeface="Times New Roman" panose="02020603050405020304" pitchFamily="18" charset="0"/>
                          <a:ea typeface="+mn-ea"/>
                          <a:cs typeface="Times New Roman" panose="02020603050405020304" pitchFamily="18" charset="0"/>
                        </a:rPr>
                        <a:t>3.7. ОСНОВЫ БЕЗОПАСНОГО ПОВЕДЕНИЯ ДЕТЕЙ ДОШК. ВОЗРАСТА В БЫТУ, СОЦИУМЕ, НА ПРИРОДЕ </a:t>
                      </a:r>
                    </a:p>
                    <a:p>
                      <a:r>
                        <a:rPr lang="ru-RU" sz="1600" kern="1200" dirty="0">
                          <a:solidFill>
                            <a:srgbClr val="7030A0"/>
                          </a:solidFill>
                          <a:effectLst/>
                          <a:latin typeface="Times New Roman" panose="02020603050405020304" pitchFamily="18" charset="0"/>
                          <a:ea typeface="+mn-ea"/>
                          <a:cs typeface="Times New Roman" panose="02020603050405020304" pitchFamily="18" charset="0"/>
                        </a:rPr>
                        <a:t> </a:t>
                      </a:r>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Разбираются 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Как сберечь ребенка от опасности на улице?  Собираясь на дачу, чему следует научить ребенка?  Как научить ребенка безопасному поведению, но не запугать его?  и др.</a:t>
                      </a:r>
                      <a:endParaRPr lang="ru-RU" sz="1800" b="1" kern="1200" dirty="0">
                        <a:solidFill>
                          <a:srgbClr val="7030A0"/>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2680007044"/>
                  </a:ext>
                </a:extLst>
              </a:tr>
            </a:tbl>
          </a:graphicData>
        </a:graphic>
      </p:graphicFrame>
    </p:spTree>
    <p:extLst>
      <p:ext uri="{BB962C8B-B14F-4D97-AF65-F5344CB8AC3E}">
        <p14:creationId xmlns:p14="http://schemas.microsoft.com/office/powerpoint/2010/main" xmlns="" val="3428205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xmlns="" id="{0272B1F7-A366-4EA8-B3FB-88DD1E7F213C}"/>
              </a:ext>
            </a:extLst>
          </p:cNvPr>
          <p:cNvGraphicFramePr>
            <a:graphicFrameLocks noGrp="1"/>
          </p:cNvGraphicFramePr>
          <p:nvPr>
            <p:extLst>
              <p:ext uri="{D42A27DB-BD31-4B8C-83A1-F6EECF244321}">
                <p14:modId xmlns:p14="http://schemas.microsoft.com/office/powerpoint/2010/main" xmlns="" val="1391046087"/>
              </p:ext>
            </p:extLst>
          </p:nvPr>
        </p:nvGraphicFramePr>
        <p:xfrm>
          <a:off x="156754" y="-1"/>
          <a:ext cx="11900263" cy="6842760"/>
        </p:xfrm>
        <a:graphic>
          <a:graphicData uri="http://schemas.openxmlformats.org/drawingml/2006/table">
            <a:tbl>
              <a:tblPr/>
              <a:tblGrid>
                <a:gridCol w="11900263">
                  <a:extLst>
                    <a:ext uri="{9D8B030D-6E8A-4147-A177-3AD203B41FA5}">
                      <a16:colId xmlns:a16="http://schemas.microsoft.com/office/drawing/2014/main" xmlns="" val="580489306"/>
                    </a:ext>
                  </a:extLst>
                </a:gridCol>
              </a:tblGrid>
              <a:tr h="6753498">
                <a:tc>
                  <a:txBody>
                    <a:bodyPr/>
                    <a:lstStyle/>
                    <a:p>
                      <a:pPr algn="l"/>
                      <a:r>
                        <a:rPr lang="ru-RU"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Раздел 3.  </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b="1" i="1" u="sng" kern="1200" dirty="0">
                          <a:solidFill>
                            <a:srgbClr val="7030A0"/>
                          </a:solidFill>
                          <a:effectLst/>
                          <a:latin typeface="Times New Roman" panose="02020603050405020304" pitchFamily="18" charset="0"/>
                          <a:ea typeface="+mn-ea"/>
                          <a:cs typeface="Times New Roman" panose="02020603050405020304" pitchFamily="18" charset="0"/>
                        </a:rPr>
                        <a:t>Подразделы:</a:t>
                      </a:r>
                      <a:endParaRPr lang="ru-RU" sz="2400" b="0" i="1" u="sng" kern="1200" dirty="0">
                        <a:solidFill>
                          <a:srgbClr val="7030A0"/>
                        </a:solidFill>
                        <a:effectLst/>
                        <a:latin typeface="Times New Roman" panose="02020603050405020304" pitchFamily="18" charset="0"/>
                        <a:ea typeface="+mn-ea"/>
                        <a:cs typeface="Times New Roman" panose="02020603050405020304" pitchFamily="18" charset="0"/>
                      </a:endParaRPr>
                    </a:p>
                    <a:p>
                      <a:pPr algn="ctr"/>
                      <a:endParaRPr lang="ru-RU" sz="1000" b="1"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1800" b="1" kern="1200" dirty="0">
                          <a:solidFill>
                            <a:srgbClr val="7030A0"/>
                          </a:solidFill>
                          <a:effectLst/>
                          <a:latin typeface="Times New Roman" panose="02020603050405020304" pitchFamily="18" charset="0"/>
                          <a:ea typeface="+mn-ea"/>
                          <a:cs typeface="Times New Roman" panose="02020603050405020304" pitchFamily="18" charset="0"/>
                        </a:rPr>
                        <a:t>3.8. </a:t>
                      </a:r>
                      <a:r>
                        <a:rPr lang="ru-RU" sz="1800" b="1" i="0" kern="1200" dirty="0">
                          <a:solidFill>
                            <a:srgbClr val="7030A0"/>
                          </a:solidFill>
                          <a:effectLst/>
                          <a:latin typeface="Times New Roman" panose="02020603050405020304" pitchFamily="18" charset="0"/>
                          <a:ea typeface="+mn-ea"/>
                          <a:cs typeface="Times New Roman" panose="02020603050405020304" pitchFamily="18" charset="0"/>
                        </a:rPr>
                        <a:t>ВОСПИТАНИЕ И РАЗВИТИЕ </a:t>
                      </a:r>
                      <a:r>
                        <a:rPr lang="ru-RU" sz="1800" b="1" kern="1200" dirty="0">
                          <a:solidFill>
                            <a:srgbClr val="7030A0"/>
                          </a:solidFill>
                          <a:effectLst/>
                          <a:latin typeface="Times New Roman" panose="02020603050405020304" pitchFamily="18" charset="0"/>
                          <a:ea typeface="+mn-ea"/>
                          <a:cs typeface="Times New Roman" panose="02020603050405020304" pitchFamily="18" charset="0"/>
                        </a:rPr>
                        <a:t>ДЕТЕЙ МЛАДЕНЧЕСКОГО И РАННЕГО ВОЗРАСТОВ </a:t>
                      </a:r>
                      <a:r>
                        <a:rPr lang="ru-RU" sz="1600" b="1" kern="1200" dirty="0">
                          <a:solidFill>
                            <a:srgbClr val="7030A0"/>
                          </a:solidFill>
                          <a:effectLst/>
                          <a:latin typeface="Times New Roman" panose="02020603050405020304" pitchFamily="18" charset="0"/>
                          <a:ea typeface="+mn-ea"/>
                          <a:cs typeface="Times New Roman" panose="02020603050405020304" pitchFamily="18" charset="0"/>
                        </a:rPr>
                        <a:t>(ОТ 2 МЕС. ДО 3 </a:t>
                      </a:r>
                      <a:r>
                        <a:rPr lang="ru-RU" sz="1400" b="1" kern="1200" dirty="0">
                          <a:solidFill>
                            <a:srgbClr val="7030A0"/>
                          </a:solidFill>
                          <a:effectLst/>
                          <a:latin typeface="Times New Roman" panose="02020603050405020304" pitchFamily="18" charset="0"/>
                          <a:ea typeface="+mn-ea"/>
                          <a:cs typeface="Times New Roman" panose="02020603050405020304" pitchFamily="18" charset="0"/>
                        </a:rPr>
                        <a:t>ЛЕТ) </a:t>
                      </a:r>
                      <a:endParaRPr lang="ru-RU" sz="1600" b="1" kern="1200" dirty="0">
                        <a:solidFill>
                          <a:srgbClr val="7030A0"/>
                        </a:solidFill>
                        <a:effectLst/>
                        <a:latin typeface="Times New Roman" panose="02020603050405020304" pitchFamily="18" charset="0"/>
                        <a:ea typeface="+mn-ea"/>
                        <a:cs typeface="Times New Roman" panose="02020603050405020304" pitchFamily="18" charset="0"/>
                      </a:endParaRPr>
                    </a:p>
                    <a:p>
                      <a:r>
                        <a:rPr lang="ru-RU" sz="2400" b="1" i="1" kern="1200" dirty="0">
                          <a:solidFill>
                            <a:srgbClr val="7030A0"/>
                          </a:solidFill>
                          <a:effectLst/>
                          <a:latin typeface="Times New Roman" panose="02020603050405020304" pitchFamily="18" charset="0"/>
                          <a:ea typeface="+mn-ea"/>
                          <a:cs typeface="Times New Roman" panose="02020603050405020304" pitchFamily="18" charset="0"/>
                        </a:rPr>
                        <a:t>Разбираются вопросы: </a:t>
                      </a:r>
                      <a:r>
                        <a:rPr lang="ru-RU" sz="2400" b="1" i="1" u="none" strike="noStrike" kern="1200" baseline="0" dirty="0">
                          <a:solidFill>
                            <a:srgbClr val="7030A0"/>
                          </a:solidFill>
                          <a:effectLst/>
                          <a:latin typeface="Times New Roman" panose="02020603050405020304" pitchFamily="18" charset="0"/>
                          <a:ea typeface="+mn-ea"/>
                          <a:cs typeface="Times New Roman" panose="02020603050405020304" pitchFamily="18" charset="0"/>
                        </a:rPr>
                        <a:t>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Как понять, что младенец правильно развивается?  Что самое важное для развития в раннем возрасте?  Как воспитать в ребенке самостоятельность? Нужны ли друзья в раннем возрасте?  Как понять, готов ли ребенок к приучению к горшку?  Что нужно для полноценного развития ребенка? </a:t>
                      </a:r>
                    </a:p>
                    <a:p>
                      <a:endParaRPr lang="ru-RU" sz="400" b="1"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3.9. АДАПТАЦИЯ РЕБЕНКА К УСЛОВИЯМ ДОШКОЛЬНОЙ ОБРАЗОВАТЕЛЬНОЙ ОРГАНИЗАЦИИ </a:t>
                      </a:r>
                    </a:p>
                    <a:p>
                      <a:r>
                        <a:rPr lang="ru-RU" sz="2400" b="1" i="1" kern="1200" dirty="0">
                          <a:solidFill>
                            <a:srgbClr val="7030A0"/>
                          </a:solidFill>
                          <a:effectLst/>
                          <a:latin typeface="Times New Roman" panose="02020603050405020304" pitchFamily="18" charset="0"/>
                          <a:ea typeface="+mn-ea"/>
                          <a:cs typeface="Times New Roman" panose="02020603050405020304" pitchFamily="18" charset="0"/>
                        </a:rPr>
                        <a:t>Разбираются вопросы:</a:t>
                      </a:r>
                      <a:r>
                        <a:rPr lang="ru-RU" sz="2400" b="1" i="1"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Адаптация… Что это такое? Какая она бывает?  В каком возрасте лучше отдать ребенка в детский сад?  Как узнать, что наш малыш уже готов идти в детский сад?  Что нужно сделать, чтобы ребенок хорошо и быстро адаптировался к детскому саду?  и т .д</a:t>
                      </a:r>
                      <a:r>
                        <a:rPr lang="ru-RU" sz="2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p>
                    <a:p>
                      <a:endParaRPr lang="ru-RU" sz="500"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3.10. ВОСПИТАНИЕ И РАЗВИТИЕ ДЕТЕЙ ДОШКОЛЬНОГО ВОЗРАСТА (ОТ 3 ЛЕТ ДО 8 ЛЕТ) </a:t>
                      </a:r>
                      <a:endParaRPr lang="ru-RU" sz="2000" b="0" i="0" u="none" strike="noStrike" kern="1200" baseline="0" dirty="0">
                        <a:solidFill>
                          <a:schemeClr val="tx1"/>
                        </a:solidFill>
                        <a:latin typeface="+mn-lt"/>
                        <a:ea typeface="+mn-ea"/>
                        <a:cs typeface="+mn-cs"/>
                      </a:endParaRPr>
                    </a:p>
                    <a:p>
                      <a:r>
                        <a:rPr lang="ru-RU" sz="2400" b="1" i="1" kern="1200" dirty="0">
                          <a:solidFill>
                            <a:srgbClr val="7030A0"/>
                          </a:solidFill>
                          <a:effectLst/>
                          <a:latin typeface="Times New Roman" panose="02020603050405020304" pitchFamily="18" charset="0"/>
                          <a:ea typeface="+mn-ea"/>
                          <a:cs typeface="Times New Roman" panose="02020603050405020304" pitchFamily="18" charset="0"/>
                        </a:rPr>
                        <a:t>Разбираются 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Какие изменения в психическом развитии происходят в период дошкольного возраста?  Как правильно формировать и развивать личность ребенка? Почему в дошкольном возрасте важна познавательная активность, любознательность? Как их формировать? Какие психологические трудности наблюдаются у детей дошкольного возраста?  и др.</a:t>
                      </a:r>
                    </a:p>
                    <a:p>
                      <a:endParaRPr lang="ru-RU" sz="600" b="1" kern="1200" dirty="0">
                        <a:solidFill>
                          <a:srgbClr val="7030A0"/>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2680007044"/>
                  </a:ext>
                </a:extLst>
              </a:tr>
            </a:tbl>
          </a:graphicData>
        </a:graphic>
      </p:graphicFrame>
    </p:spTree>
    <p:extLst>
      <p:ext uri="{BB962C8B-B14F-4D97-AF65-F5344CB8AC3E}">
        <p14:creationId xmlns:p14="http://schemas.microsoft.com/office/powerpoint/2010/main" xmlns="" val="1335360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xmlns="" id="{0272B1F7-A366-4EA8-B3FB-88DD1E7F213C}"/>
              </a:ext>
            </a:extLst>
          </p:cNvPr>
          <p:cNvGraphicFramePr>
            <a:graphicFrameLocks noGrp="1"/>
          </p:cNvGraphicFramePr>
          <p:nvPr>
            <p:extLst>
              <p:ext uri="{D42A27DB-BD31-4B8C-83A1-F6EECF244321}">
                <p14:modId xmlns:p14="http://schemas.microsoft.com/office/powerpoint/2010/main" xmlns="" val="2772912824"/>
              </p:ext>
            </p:extLst>
          </p:nvPr>
        </p:nvGraphicFramePr>
        <p:xfrm>
          <a:off x="117566" y="50074"/>
          <a:ext cx="11939451" cy="6690360"/>
        </p:xfrm>
        <a:graphic>
          <a:graphicData uri="http://schemas.openxmlformats.org/drawingml/2006/table">
            <a:tbl>
              <a:tblPr/>
              <a:tblGrid>
                <a:gridCol w="11939451">
                  <a:extLst>
                    <a:ext uri="{9D8B030D-6E8A-4147-A177-3AD203B41FA5}">
                      <a16:colId xmlns:a16="http://schemas.microsoft.com/office/drawing/2014/main" xmlns="" val="580489306"/>
                    </a:ext>
                  </a:extLst>
                </a:gridCol>
              </a:tblGrid>
              <a:tr h="6622868">
                <a:tc>
                  <a:txBody>
                    <a:bodyPr/>
                    <a:lstStyle/>
                    <a:p>
                      <a:pPr algn="l"/>
                      <a:r>
                        <a:rPr lang="ru-RU"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Раздел 3.  </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b="1" i="1" u="sng" kern="1200" dirty="0">
                          <a:solidFill>
                            <a:srgbClr val="7030A0"/>
                          </a:solidFill>
                          <a:effectLst/>
                          <a:latin typeface="Times New Roman" panose="02020603050405020304" pitchFamily="18" charset="0"/>
                          <a:ea typeface="+mn-ea"/>
                          <a:cs typeface="Times New Roman" panose="02020603050405020304" pitchFamily="18" charset="0"/>
                        </a:rPr>
                        <a:t>Подразделы:</a:t>
                      </a:r>
                    </a:p>
                    <a:p>
                      <a:pPr algn="l"/>
                      <a:endParaRPr lang="ru-RU" sz="100" b="1"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3.11. РОЛЬ ИГРЫ И ДЕТСКОЙ СУБКУЛЬТУРЫ В ДОШКОЛЬНОМ ДЕТСТВЕ </a:t>
                      </a:r>
                      <a:endParaRPr lang="ru-RU" sz="2000" b="0" i="0" u="none" strike="noStrike" kern="1200" baseline="0" dirty="0">
                        <a:solidFill>
                          <a:schemeClr val="tx1"/>
                        </a:solidFill>
                        <a:latin typeface="+mn-lt"/>
                        <a:ea typeface="+mn-ea"/>
                        <a:cs typeface="+mn-cs"/>
                      </a:endParaRPr>
                    </a:p>
                    <a:p>
                      <a:r>
                        <a:rPr lang="ru-RU" sz="2400" b="1" i="1" kern="1200" dirty="0">
                          <a:solidFill>
                            <a:srgbClr val="7030A0"/>
                          </a:solidFill>
                          <a:effectLst/>
                          <a:latin typeface="Times New Roman" panose="02020603050405020304" pitchFamily="18" charset="0"/>
                          <a:ea typeface="+mn-ea"/>
                          <a:cs typeface="Times New Roman" panose="02020603050405020304" pitchFamily="18" charset="0"/>
                        </a:rPr>
                        <a:t>Разбираются 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Что такое детская субкультура? Нормально ли, если ребенок все время играет? Какие игры полезны, а какие могут навредить? Зачем нужна игра и может ли ребенок развиваться без игры? Откуда дети черпают сюжеты игр? </a:t>
                      </a:r>
                      <a:endParaRPr lang="ru-RU" sz="2400" kern="1200" dirty="0">
                        <a:solidFill>
                          <a:srgbClr val="7030A0"/>
                        </a:solidFill>
                        <a:effectLst/>
                        <a:latin typeface="Times New Roman" panose="02020603050405020304" pitchFamily="18" charset="0"/>
                        <a:ea typeface="+mn-ea"/>
                        <a:cs typeface="Times New Roman" panose="02020603050405020304" pitchFamily="18" charset="0"/>
                      </a:endParaRPr>
                    </a:p>
                    <a:p>
                      <a:endParaRPr lang="ru-RU" sz="100"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3.12.</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 </a:t>
                      </a: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КОММУНИКАТИВНОЕ РАЗВИТИЕ И СОЦИАЛИЗАЦИЯ РЕБЕНКА ДОШК. ВОЗРАСТА </a:t>
                      </a:r>
                    </a:p>
                    <a:p>
                      <a:r>
                        <a:rPr lang="ru-RU" sz="2400" b="1" i="1" kern="1200" dirty="0">
                          <a:solidFill>
                            <a:srgbClr val="7030A0"/>
                          </a:solidFill>
                          <a:effectLst/>
                          <a:latin typeface="Times New Roman" panose="02020603050405020304" pitchFamily="18" charset="0"/>
                          <a:ea typeface="+mn-ea"/>
                          <a:cs typeface="Times New Roman" panose="02020603050405020304" pitchFamily="18" charset="0"/>
                        </a:rPr>
                        <a:t>Разбираются 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Какое значение и особенности имеет общение ребенка со взрослыми и сверстниками? В чем секрет популярности ребенка среди сверстников? Как помочь ребенку найти друзей в детском сообществе? Как помочь ребенку преодолеть трудности в общении?  Как общение связано с самооценкой ребенка? Как обеспечить ребенку успешную социализацию в д/с? </a:t>
                      </a:r>
                    </a:p>
                    <a:p>
                      <a:endParaRPr lang="ru-RU" sz="300"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3.13. ПОЗНАВАТЕЛЬНОЕ РАЗВИТИЕ ДЕТЕЙ В СЕМЬЕ </a:t>
                      </a:r>
                    </a:p>
                    <a:p>
                      <a:r>
                        <a:rPr lang="ru-RU" sz="2400" b="1" i="1" kern="1200" dirty="0">
                          <a:solidFill>
                            <a:srgbClr val="7030A0"/>
                          </a:solidFill>
                          <a:effectLst/>
                          <a:latin typeface="Times New Roman" panose="02020603050405020304" pitchFamily="18" charset="0"/>
                          <a:ea typeface="+mn-ea"/>
                          <a:cs typeface="Times New Roman" panose="02020603050405020304" pitchFamily="18" charset="0"/>
                        </a:rPr>
                        <a:t>Разбираются 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Какие условия нужно создавать в семье для развития </a:t>
                      </a:r>
                      <a:r>
                        <a:rPr lang="ru-RU" sz="2400" b="0" i="0" u="none" strike="noStrike" kern="1200" baseline="0" dirty="0" err="1">
                          <a:solidFill>
                            <a:schemeClr val="tx1"/>
                          </a:solidFill>
                          <a:latin typeface="Times New Roman" panose="02020603050405020304" pitchFamily="18" charset="0"/>
                          <a:ea typeface="+mn-ea"/>
                          <a:cs typeface="Times New Roman" panose="02020603050405020304" pitchFamily="18" charset="0"/>
                        </a:rPr>
                        <a:t>познаватель</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-ной деятельности детей? На что нужно обращать внимание в раннем и дошкольном возрасте для полноценного познавательного развития? Как создавать развивающее образовательное пространство для детей в семье? Как реагировать на неудобные познавательные вопросы детей?  Какие проблемы в развитии познавательного интереса детей могут возникнуть и каковы пути их преодоления</a:t>
                      </a:r>
                      <a:r>
                        <a:rPr lang="ru-RU" sz="2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ru-RU" sz="1800" b="1" kern="1200" dirty="0">
                          <a:solidFill>
                            <a:srgbClr val="7030A0"/>
                          </a:solidFill>
                          <a:effectLst/>
                          <a:latin typeface="Times New Roman" panose="02020603050405020304" pitchFamily="18" charset="0"/>
                          <a:ea typeface="+mn-ea"/>
                          <a:cs typeface="Times New Roman" panose="02020603050405020304" pitchFamily="18" charset="0"/>
                        </a:rPr>
                        <a:t> </a:t>
                      </a:r>
                      <a:endParaRPr lang="ru-RU" sz="1600" b="1" kern="1200" dirty="0">
                        <a:solidFill>
                          <a:srgbClr val="7030A0"/>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2680007044"/>
                  </a:ext>
                </a:extLst>
              </a:tr>
            </a:tbl>
          </a:graphicData>
        </a:graphic>
      </p:graphicFrame>
    </p:spTree>
    <p:extLst>
      <p:ext uri="{BB962C8B-B14F-4D97-AF65-F5344CB8AC3E}">
        <p14:creationId xmlns:p14="http://schemas.microsoft.com/office/powerpoint/2010/main" xmlns="" val="811198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xmlns="" id="{0272B1F7-A366-4EA8-B3FB-88DD1E7F213C}"/>
              </a:ext>
            </a:extLst>
          </p:cNvPr>
          <p:cNvGraphicFramePr>
            <a:graphicFrameLocks noGrp="1"/>
          </p:cNvGraphicFramePr>
          <p:nvPr>
            <p:extLst>
              <p:ext uri="{D42A27DB-BD31-4B8C-83A1-F6EECF244321}">
                <p14:modId xmlns:p14="http://schemas.microsoft.com/office/powerpoint/2010/main" xmlns="" val="207572591"/>
              </p:ext>
            </p:extLst>
          </p:nvPr>
        </p:nvGraphicFramePr>
        <p:xfrm>
          <a:off x="85344" y="97536"/>
          <a:ext cx="11996928" cy="6638490"/>
        </p:xfrm>
        <a:graphic>
          <a:graphicData uri="http://schemas.openxmlformats.org/drawingml/2006/table">
            <a:tbl>
              <a:tblPr/>
              <a:tblGrid>
                <a:gridCol w="11996928">
                  <a:extLst>
                    <a:ext uri="{9D8B030D-6E8A-4147-A177-3AD203B41FA5}">
                      <a16:colId xmlns:a16="http://schemas.microsoft.com/office/drawing/2014/main" xmlns="" val="580489306"/>
                    </a:ext>
                  </a:extLst>
                </a:gridCol>
              </a:tblGrid>
              <a:tr h="6638490">
                <a:tc>
                  <a:txBody>
                    <a:bodyPr/>
                    <a:lstStyle/>
                    <a:p>
                      <a:pPr algn="ctr"/>
                      <a:r>
                        <a:rPr lang="ru-RU" sz="2000" b="1" dirty="0">
                          <a:solidFill>
                            <a:srgbClr val="FF0000"/>
                          </a:solidFill>
                          <a:effectLst/>
                          <a:latin typeface="Times New Roman" panose="02020603050405020304" pitchFamily="18" charset="0"/>
                          <a:ea typeface="Calibri" panose="020F0502020204030204" pitchFamily="34" charset="0"/>
                        </a:rPr>
                        <a:t>ФАКТОРЫ, ВЫЗВАВШИЕ НЕОБХОДИМОСТЬ  ФОРМИРОВАНИЯ ЕДИНОГО ОБРАЗОВАТЕЛЬНОГО ПРОСТРАНСТВА </a:t>
                      </a:r>
                      <a:endParaRPr lang="ru-RU" sz="2400" b="1" i="1" dirty="0">
                        <a:solidFill>
                          <a:srgbClr val="FF0000"/>
                        </a:solidFill>
                        <a:effectLst/>
                        <a:latin typeface="Times New Roman" panose="02020603050405020304" pitchFamily="18" charset="0"/>
                        <a:ea typeface="Calibri" panose="020F0502020204030204" pitchFamily="34" charset="0"/>
                      </a:endParaRPr>
                    </a:p>
                    <a:p>
                      <a:pPr algn="ctr"/>
                      <a:endParaRPr lang="ru-RU" sz="2400" b="1" i="1" dirty="0">
                        <a:solidFill>
                          <a:srgbClr val="FF0000"/>
                        </a:solidFill>
                        <a:effectLst/>
                        <a:latin typeface="Times New Roman" panose="02020603050405020304" pitchFamily="18" charset="0"/>
                        <a:ea typeface="Calibri" panose="020F0502020204030204" pitchFamily="34" charset="0"/>
                      </a:endParaRPr>
                    </a:p>
                    <a:p>
                      <a:pPr algn="ctr"/>
                      <a:endParaRPr lang="ru-RU" sz="2400" b="1" dirty="0">
                        <a:solidFill>
                          <a:srgbClr val="FF0000"/>
                        </a:solidFill>
                        <a:effectLst/>
                        <a:latin typeface="Times New Roman" panose="02020603050405020304" pitchFamily="18" charset="0"/>
                        <a:ea typeface="Calibri" panose="020F0502020204030204" pitchFamily="34" charset="0"/>
                      </a:endParaRPr>
                    </a:p>
                    <a:p>
                      <a:pPr algn="ctr"/>
                      <a:endParaRPr lang="ru-RU" sz="2400" dirty="0">
                        <a:solidFill>
                          <a:srgbClr val="FF0000"/>
                        </a:solidFill>
                        <a:effectLst/>
                        <a:latin typeface="Times New Roman" panose="02020603050405020304" pitchFamily="18" charset="0"/>
                        <a:ea typeface="Calibri" panose="020F0502020204030204" pitchFamily="34" charset="0"/>
                      </a:endParaRPr>
                    </a:p>
                    <a:p>
                      <a:pPr algn="ctr"/>
                      <a:r>
                        <a:rPr lang="ru-RU" sz="1800" b="1" i="0" u="none" strike="noStrike" kern="1200" baseline="0" dirty="0">
                          <a:solidFill>
                            <a:schemeClr val="tx1"/>
                          </a:solidFill>
                          <a:latin typeface="+mn-lt"/>
                          <a:ea typeface="+mn-ea"/>
                          <a:cs typeface="+mn-cs"/>
                        </a:rPr>
                        <a:t> </a:t>
                      </a:r>
                      <a:endParaRPr lang="ru-RU" sz="3200" b="0" i="0" u="none" strike="noStrike" kern="1200" baseline="0" dirty="0">
                        <a:solidFill>
                          <a:srgbClr val="002060"/>
                        </a:solidFill>
                        <a:latin typeface="+mn-lt"/>
                        <a:ea typeface="+mn-ea"/>
                        <a:cs typeface="+mn-cs"/>
                      </a:endParaRPr>
                    </a:p>
                    <a:p>
                      <a:endParaRPr lang="ru-RU" sz="1800" b="0" i="0" u="none" strike="noStrike" kern="1200" baseline="0" dirty="0">
                        <a:solidFill>
                          <a:schemeClr val="tx1"/>
                        </a:solidFill>
                        <a:latin typeface="+mn-lt"/>
                        <a:ea typeface="+mn-ea"/>
                        <a:cs typeface="+mn-cs"/>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a16="http://schemas.microsoft.com/office/drawing/2014/main" xmlns="" val="2680007044"/>
                  </a:ext>
                </a:extLst>
              </a:tr>
            </a:tbl>
          </a:graphicData>
        </a:graphic>
      </p:graphicFrame>
      <p:pic>
        <p:nvPicPr>
          <p:cNvPr id="2" name="Рисунок 1">
            <a:extLst>
              <a:ext uri="{FF2B5EF4-FFF2-40B4-BE49-F238E27FC236}">
                <a16:creationId xmlns:a16="http://schemas.microsoft.com/office/drawing/2014/main" xmlns="" id="{ECBB9FF4-13FA-48D3-88A1-2D14C58C5C28}"/>
              </a:ext>
            </a:extLst>
          </p:cNvPr>
          <p:cNvPicPr>
            <a:picLocks noChangeAspect="1"/>
          </p:cNvPicPr>
          <p:nvPr/>
        </p:nvPicPr>
        <p:blipFill>
          <a:blip r:embed="rId2" cstate="print"/>
          <a:stretch>
            <a:fillRect/>
          </a:stretch>
        </p:blipFill>
        <p:spPr>
          <a:xfrm>
            <a:off x="109728" y="4870596"/>
            <a:ext cx="1200524" cy="1865430"/>
          </a:xfrm>
          <a:prstGeom prst="rect">
            <a:avLst/>
          </a:prstGeom>
        </p:spPr>
      </p:pic>
      <p:graphicFrame>
        <p:nvGraphicFramePr>
          <p:cNvPr id="3" name="Таблица 3">
            <a:extLst>
              <a:ext uri="{FF2B5EF4-FFF2-40B4-BE49-F238E27FC236}">
                <a16:creationId xmlns:a16="http://schemas.microsoft.com/office/drawing/2014/main" xmlns="" id="{03DA5A71-9416-4707-AA7D-663AD20FE61D}"/>
              </a:ext>
            </a:extLst>
          </p:cNvPr>
          <p:cNvGraphicFramePr>
            <a:graphicFrameLocks noGrp="1"/>
          </p:cNvGraphicFramePr>
          <p:nvPr>
            <p:extLst>
              <p:ext uri="{D42A27DB-BD31-4B8C-83A1-F6EECF244321}">
                <p14:modId xmlns:p14="http://schemas.microsoft.com/office/powerpoint/2010/main" xmlns="" val="1786016814"/>
              </p:ext>
            </p:extLst>
          </p:nvPr>
        </p:nvGraphicFramePr>
        <p:xfrm>
          <a:off x="109728" y="914346"/>
          <a:ext cx="11972544" cy="5882640"/>
        </p:xfrm>
        <a:graphic>
          <a:graphicData uri="http://schemas.openxmlformats.org/drawingml/2006/table">
            <a:tbl>
              <a:tblPr firstRow="1" bandRow="1">
                <a:tableStyleId>{5C22544A-7EE6-4342-B048-85BDC9FD1C3A}</a:tableStyleId>
              </a:tblPr>
              <a:tblGrid>
                <a:gridCol w="5900928">
                  <a:extLst>
                    <a:ext uri="{9D8B030D-6E8A-4147-A177-3AD203B41FA5}">
                      <a16:colId xmlns:a16="http://schemas.microsoft.com/office/drawing/2014/main" xmlns="" val="2960487487"/>
                    </a:ext>
                  </a:extLst>
                </a:gridCol>
                <a:gridCol w="6071616">
                  <a:extLst>
                    <a:ext uri="{9D8B030D-6E8A-4147-A177-3AD203B41FA5}">
                      <a16:colId xmlns:a16="http://schemas.microsoft.com/office/drawing/2014/main" xmlns="" val="3604498809"/>
                    </a:ext>
                  </a:extLst>
                </a:gridCol>
              </a:tblGrid>
              <a:tr h="584398">
                <a:tc>
                  <a:txBody>
                    <a:bodyPr/>
                    <a:lstStyle/>
                    <a:p>
                      <a:pPr algn="ctr"/>
                      <a:r>
                        <a:rPr lang="ru-RU"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Современный родитель</a:t>
                      </a:r>
                      <a:endPar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l"/>
                      <a:r>
                        <a:rPr lang="ru-RU"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ru-RU"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Противоречия</a:t>
                      </a:r>
                      <a:endParaRPr lang="ru-RU"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25025998"/>
                  </a:ext>
                </a:extLst>
              </a:tr>
              <a:tr h="3895988">
                <a:tc>
                  <a:txBody>
                    <a:bodyPr/>
                    <a:lstStyle/>
                    <a:p>
                      <a:pPr algn="l"/>
                      <a:r>
                        <a:rPr lang="ru-RU"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Имеет доступ к обширной информации  о воспитании, развитии и образовании ребенка.</a:t>
                      </a:r>
                    </a:p>
                    <a:p>
                      <a:pPr algn="l"/>
                      <a:r>
                        <a:rPr lang="ru-RU" sz="2800" b="0" dirty="0">
                          <a:solidFill>
                            <a:schemeClr val="tx1"/>
                          </a:solidFill>
                          <a:effectLst/>
                          <a:latin typeface="Times New Roman" panose="02020603050405020304" pitchFamily="18" charset="0"/>
                        </a:rPr>
                        <a:t>2. Информации много, но затруднено критическое восприятие ее.</a:t>
                      </a:r>
                    </a:p>
                    <a:p>
                      <a:pPr algn="l"/>
                      <a:r>
                        <a:rPr lang="ru-RU" sz="2800" b="0" dirty="0">
                          <a:solidFill>
                            <a:schemeClr val="tx1"/>
                          </a:solidFill>
                          <a:effectLst/>
                          <a:latin typeface="Times New Roman" panose="02020603050405020304" pitchFamily="18" charset="0"/>
                        </a:rPr>
                        <a:t>3.  Не видит в педагогах основной источник достоверной информации и надежного партнера.</a:t>
                      </a:r>
                    </a:p>
                    <a:p>
                      <a:pPr algn="l"/>
                      <a:r>
                        <a:rPr lang="ru-RU" sz="2800" b="1" dirty="0">
                          <a:solidFill>
                            <a:schemeClr val="tx1"/>
                          </a:solidFill>
                          <a:effectLst/>
                          <a:latin typeface="Times New Roman" panose="02020603050405020304" pitchFamily="18" charset="0"/>
                        </a:rPr>
                        <a:t> </a:t>
                      </a:r>
                      <a:r>
                        <a:rPr lang="ru-RU" sz="2800" b="0" dirty="0">
                          <a:solidFill>
                            <a:schemeClr val="tx1"/>
                          </a:solidFill>
                          <a:effectLst/>
                          <a:latin typeface="Times New Roman" panose="02020603050405020304" pitchFamily="18" charset="0"/>
                        </a:rPr>
                        <a:t>4. Ориентирован на цифровую среду.</a:t>
                      </a:r>
                    </a:p>
                  </a:txBody>
                  <a:tcPr marL="114300" marR="114300" marT="0" marB="0"/>
                </a:tc>
                <a:tc>
                  <a:txBody>
                    <a:bodyPr/>
                    <a:lstStyle/>
                    <a:p>
                      <a:pPr algn="l"/>
                      <a:r>
                        <a:rPr lang="ru-RU" sz="2800" b="0" dirty="0">
                          <a:solidFill>
                            <a:schemeClr val="tx1"/>
                          </a:solidFill>
                          <a:effectLst/>
                          <a:latin typeface="Times New Roman" panose="02020603050405020304" pitchFamily="18" charset="0"/>
                          <a:ea typeface="Calibri" panose="020F0502020204030204" pitchFamily="34" charset="0"/>
                        </a:rPr>
                        <a:t>1. Новые социальные запросы семей и старые технологии взаимодействия.</a:t>
                      </a:r>
                    </a:p>
                    <a:p>
                      <a:pPr algn="l"/>
                      <a:r>
                        <a:rPr lang="ru-RU" sz="2800" b="0" dirty="0">
                          <a:solidFill>
                            <a:schemeClr val="tx1"/>
                          </a:solidFill>
                          <a:effectLst/>
                          <a:latin typeface="Times New Roman" panose="02020603050405020304" pitchFamily="18" charset="0"/>
                        </a:rPr>
                        <a:t>2. Необходимость диалога с родителями  </a:t>
                      </a:r>
                      <a:r>
                        <a:rPr lang="ru-RU" sz="2800" b="0" i="1" dirty="0">
                          <a:solidFill>
                            <a:schemeClr val="tx1"/>
                          </a:solidFill>
                          <a:effectLst/>
                          <a:latin typeface="Times New Roman" panose="02020603050405020304" pitchFamily="18" charset="0"/>
                        </a:rPr>
                        <a:t>(преобладание монологических форм общения)</a:t>
                      </a:r>
                    </a:p>
                    <a:p>
                      <a:pPr algn="l"/>
                      <a:r>
                        <a:rPr lang="ru-RU" sz="2800" b="0" dirty="0">
                          <a:solidFill>
                            <a:schemeClr val="tx1"/>
                          </a:solidFill>
                          <a:effectLst/>
                          <a:latin typeface="Times New Roman" panose="02020603050405020304" pitchFamily="18" charset="0"/>
                        </a:rPr>
                        <a:t>3. Потребность родителей в профессиональной помощи и отсутствие видения педагога как носителя компетентной информации.</a:t>
                      </a:r>
                    </a:p>
                  </a:txBody>
                  <a:tcPr marL="114300" marR="114300" marT="0" marB="0"/>
                </a:tc>
                <a:extLst>
                  <a:ext uri="{0D108BD9-81ED-4DB2-BD59-A6C34878D82A}">
                    <a16:rowId xmlns:a16="http://schemas.microsoft.com/office/drawing/2014/main" xmlns="" val="3066568834"/>
                  </a:ext>
                </a:extLst>
              </a:tr>
              <a:tr h="547624">
                <a:tc gridSpan="2">
                  <a:txBody>
                    <a:bodyPr/>
                    <a:lstStyle/>
                    <a:p>
                      <a:pPr algn="ctr"/>
                      <a:r>
                        <a:rPr lang="ru-RU" sz="2800" b="1" dirty="0">
                          <a:solidFill>
                            <a:schemeClr val="tx1"/>
                          </a:solidFill>
                          <a:effectLst/>
                          <a:latin typeface="Times New Roman" panose="02020603050405020304" pitchFamily="18" charset="0"/>
                          <a:ea typeface="Calibri" panose="020F0502020204030204" pitchFamily="34" charset="0"/>
                        </a:rPr>
                        <a:t> Социализация в современном мире происходит с помощью: </a:t>
                      </a:r>
                    </a:p>
                    <a:p>
                      <a:pPr algn="ctr"/>
                      <a:r>
                        <a:rPr lang="ru-RU" sz="3600" b="1" dirty="0">
                          <a:solidFill>
                            <a:schemeClr val="tx1"/>
                          </a:solidFill>
                          <a:effectLst/>
                          <a:latin typeface="Times New Roman" panose="02020603050405020304" pitchFamily="18" charset="0"/>
                          <a:ea typeface="Calibri" panose="020F0502020204030204" pitchFamily="34" charset="0"/>
                        </a:rPr>
                        <a:t>семьи</a:t>
                      </a:r>
                      <a:r>
                        <a:rPr lang="ru-RU" sz="3200" b="1" dirty="0">
                          <a:solidFill>
                            <a:schemeClr val="tx1"/>
                          </a:solidFill>
                          <a:effectLst/>
                          <a:latin typeface="Times New Roman" panose="02020603050405020304" pitchFamily="18" charset="0"/>
                          <a:ea typeface="Calibri" panose="020F0502020204030204" pitchFamily="34" charset="0"/>
                        </a:rPr>
                        <a:t>, детского сада</a:t>
                      </a:r>
                      <a:r>
                        <a:rPr lang="ru-RU" sz="2800" b="1" dirty="0">
                          <a:solidFill>
                            <a:schemeClr val="tx1"/>
                          </a:solidFill>
                          <a:effectLst/>
                          <a:latin typeface="Times New Roman" panose="02020603050405020304" pitchFamily="18" charset="0"/>
                          <a:ea typeface="Calibri" panose="020F0502020204030204" pitchFamily="34" charset="0"/>
                        </a:rPr>
                        <a:t>, </a:t>
                      </a:r>
                      <a:r>
                        <a:rPr lang="ru-RU" sz="2800" b="1" u="sng" dirty="0">
                          <a:solidFill>
                            <a:schemeClr val="tx1"/>
                          </a:solidFill>
                          <a:effectLst/>
                          <a:latin typeface="Times New Roman" panose="02020603050405020304" pitchFamily="18" charset="0"/>
                          <a:ea typeface="Calibri" panose="020F0502020204030204" pitchFamily="34" charset="0"/>
                        </a:rPr>
                        <a:t>медиа и цифровой среды</a:t>
                      </a:r>
                    </a:p>
                  </a:txBody>
                  <a:tcPr marL="114300" marR="114300" marT="0" marB="0"/>
                </a:tc>
                <a:tc hMerge="1">
                  <a:txBody>
                    <a:bodyPr/>
                    <a:lstStyle/>
                    <a:p>
                      <a:pPr algn="ctr"/>
                      <a:r>
                        <a:rPr lang="ru-RU" sz="2800" b="1" dirty="0">
                          <a:solidFill>
                            <a:schemeClr val="tx1"/>
                          </a:solidFill>
                          <a:effectLst/>
                          <a:latin typeface="Times New Roman" panose="02020603050405020304" pitchFamily="18" charset="0"/>
                          <a:ea typeface="Calibri" panose="020F0502020204030204" pitchFamily="34" charset="0"/>
                        </a:rPr>
                        <a:t>Агенты социализации в современном мире: семья, детский сад, </a:t>
                      </a:r>
                      <a:r>
                        <a:rPr lang="ru-RU" sz="2800" b="1" u="sng" dirty="0">
                          <a:solidFill>
                            <a:schemeClr val="tx1"/>
                          </a:solidFill>
                          <a:effectLst/>
                          <a:latin typeface="Times New Roman" panose="02020603050405020304" pitchFamily="18" charset="0"/>
                          <a:ea typeface="Calibri" panose="020F0502020204030204" pitchFamily="34" charset="0"/>
                        </a:rPr>
                        <a:t>медиа и цифровая среда</a:t>
                      </a:r>
                      <a:endParaRPr lang="ru-RU" sz="2800" dirty="0">
                        <a:solidFill>
                          <a:schemeClr val="tx1"/>
                        </a:solidFill>
                        <a:effectLst/>
                        <a:latin typeface="Times New Roman" panose="02020603050405020304" pitchFamily="18" charset="0"/>
                        <a:ea typeface="Calibri" panose="020F0502020204030204" pitchFamily="34" charset="0"/>
                      </a:endParaRPr>
                    </a:p>
                  </a:txBody>
                  <a:tcPr marL="114300" marR="114300" marT="0" marB="0"/>
                </a:tc>
                <a:extLst>
                  <a:ext uri="{0D108BD9-81ED-4DB2-BD59-A6C34878D82A}">
                    <a16:rowId xmlns:a16="http://schemas.microsoft.com/office/drawing/2014/main" xmlns="" val="643949517"/>
                  </a:ext>
                </a:extLst>
              </a:tr>
            </a:tbl>
          </a:graphicData>
        </a:graphic>
      </p:graphicFrame>
    </p:spTree>
    <p:extLst>
      <p:ext uri="{BB962C8B-B14F-4D97-AF65-F5344CB8AC3E}">
        <p14:creationId xmlns:p14="http://schemas.microsoft.com/office/powerpoint/2010/main" xmlns="" val="4127388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xmlns="" id="{0272B1F7-A366-4EA8-B3FB-88DD1E7F213C}"/>
              </a:ext>
            </a:extLst>
          </p:cNvPr>
          <p:cNvGraphicFramePr>
            <a:graphicFrameLocks noGrp="1"/>
          </p:cNvGraphicFramePr>
          <p:nvPr>
            <p:extLst>
              <p:ext uri="{D42A27DB-BD31-4B8C-83A1-F6EECF244321}">
                <p14:modId xmlns:p14="http://schemas.microsoft.com/office/powerpoint/2010/main" xmlns="" val="3534098398"/>
              </p:ext>
            </p:extLst>
          </p:nvPr>
        </p:nvGraphicFramePr>
        <p:xfrm>
          <a:off x="130629" y="0"/>
          <a:ext cx="11939452" cy="6766560"/>
        </p:xfrm>
        <a:graphic>
          <a:graphicData uri="http://schemas.openxmlformats.org/drawingml/2006/table">
            <a:tbl>
              <a:tblPr/>
              <a:tblGrid>
                <a:gridCol w="11939452">
                  <a:extLst>
                    <a:ext uri="{9D8B030D-6E8A-4147-A177-3AD203B41FA5}">
                      <a16:colId xmlns:a16="http://schemas.microsoft.com/office/drawing/2014/main" xmlns="" val="580489306"/>
                    </a:ext>
                  </a:extLst>
                </a:gridCol>
              </a:tblGrid>
              <a:tr h="6588034">
                <a:tc>
                  <a:txBody>
                    <a:bodyPr/>
                    <a:lstStyle/>
                    <a:p>
                      <a:pPr algn="l"/>
                      <a:r>
                        <a:rPr lang="ru-RU"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Раздел 3.  </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b="1" i="1" u="sng" kern="1200" dirty="0">
                          <a:solidFill>
                            <a:srgbClr val="7030A0"/>
                          </a:solidFill>
                          <a:effectLst/>
                          <a:latin typeface="Times New Roman" panose="02020603050405020304" pitchFamily="18" charset="0"/>
                          <a:ea typeface="+mn-ea"/>
                          <a:cs typeface="Times New Roman" panose="02020603050405020304" pitchFamily="18" charset="0"/>
                        </a:rPr>
                        <a:t>Подразделы:</a:t>
                      </a:r>
                    </a:p>
                    <a:p>
                      <a:pPr algn="l"/>
                      <a:endParaRPr lang="ru-RU" sz="500" b="1"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3.14. ДУХОВНО – НРАВСТВЕННОЕ И ПАТРИОТИЧЕСКОЕ ВОСПИТАНИЕ ДЕТЕЙ В СЕМЬЕ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400" b="1" i="1" kern="1200" dirty="0">
                          <a:solidFill>
                            <a:srgbClr val="7030A0"/>
                          </a:solidFill>
                          <a:effectLst/>
                          <a:latin typeface="Times New Roman" panose="02020603050405020304" pitchFamily="18" charset="0"/>
                          <a:ea typeface="+mn-ea"/>
                          <a:cs typeface="Times New Roman" panose="02020603050405020304" pitchFamily="18" charset="0"/>
                        </a:rPr>
                        <a:t>Разбираются вопросы:</a:t>
                      </a:r>
                      <a:r>
                        <a:rPr lang="ru-RU" sz="2400" b="0" i="0" u="none" strike="noStrike" kern="1200" baseline="0" dirty="0">
                          <a:solidFill>
                            <a:schemeClr val="tx1"/>
                          </a:solidFill>
                          <a:effectLst/>
                          <a:latin typeface="+mn-lt"/>
                          <a:ea typeface="+mn-ea"/>
                          <a:cs typeface="+mn-cs"/>
                        </a:rPr>
                        <a:t>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Что такое моральное сознание и как оно формируется?  Что значит нравственное поведение у детей?  Как связано поведение ребенка и его знание нравственных норм? Какие методы нравственного воспитания используются</a:t>
                      </a:r>
                      <a:r>
                        <a:rPr lang="ru-RU" sz="2000" b="0" i="0" u="none" strike="noStrike" kern="1200" baseline="0" dirty="0">
                          <a:solidFill>
                            <a:schemeClr val="tx1"/>
                          </a:solidFill>
                          <a:latin typeface="+mn-lt"/>
                          <a:ea typeface="+mn-ea"/>
                          <a:cs typeface="+mn-cs"/>
                        </a:rPr>
                        <a:t>? </a:t>
                      </a:r>
                      <a:endParaRPr lang="ru-RU" sz="2000" b="0" i="0" u="none" strike="noStrike" kern="1200" baseline="0" dirty="0">
                        <a:solidFill>
                          <a:srgbClr val="7030A0"/>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3.15. ТРУДОВОЕ ВОСПИТАНИЕ В СЕМЬЕ </a:t>
                      </a:r>
                    </a:p>
                    <a:p>
                      <a:r>
                        <a:rPr lang="ru-RU" sz="2400" b="1" i="1" kern="1200" dirty="0">
                          <a:solidFill>
                            <a:srgbClr val="7030A0"/>
                          </a:solidFill>
                          <a:effectLst/>
                          <a:latin typeface="Times New Roman" panose="02020603050405020304" pitchFamily="18" charset="0"/>
                          <a:ea typeface="+mn-ea"/>
                          <a:cs typeface="Times New Roman" panose="02020603050405020304" pitchFamily="18" charset="0"/>
                        </a:rPr>
                        <a:t>Разбираются вопросы: </a:t>
                      </a:r>
                      <a:r>
                        <a:rPr lang="ru-RU" sz="2400" b="0" i="0" u="none" strike="noStrike" kern="1200" baseline="0" dirty="0">
                          <a:solidFill>
                            <a:schemeClr val="tx1"/>
                          </a:solidFill>
                          <a:effectLst/>
                          <a:latin typeface="+mn-lt"/>
                          <a:ea typeface="+mn-ea"/>
                          <a:cs typeface="+mn-cs"/>
                        </a:rPr>
                        <a:t>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Когда нужно начинать приучать детей к труду?   Как объяснить ребенку, что любой труд, даже домашний, очень важен? Когда я спешу, то мне быстрее и проще убрать игрушки ребенка, одеть его, но он каждый раз начинает капризничать. Что я делаю не так? Нужно ли чтобы у детей были постоянные трудовые обязанности в семье? Нужно ли заставлять детей трудиться?        </a:t>
                      </a:r>
                      <a:endParaRPr lang="ru-RU" sz="2400" kern="1200" dirty="0">
                        <a:solidFill>
                          <a:srgbClr val="7030A0"/>
                        </a:solidFill>
                        <a:effectLst/>
                        <a:latin typeface="Times New Roman" panose="02020603050405020304" pitchFamily="18" charset="0"/>
                        <a:ea typeface="+mn-ea"/>
                        <a:cs typeface="Times New Roman" panose="02020603050405020304" pitchFamily="18" charset="0"/>
                      </a:endParaRPr>
                    </a:p>
                    <a:p>
                      <a:endParaRPr lang="ru-RU" sz="100"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3.16. РАЗВИТИЕ РЕЧИ У ДЕТЕЙ ДОШКОЛЬНОГО ВОЗРАСТА В СЕМЬЕ </a:t>
                      </a:r>
                      <a:endParaRPr lang="ru-RU" sz="2400" b="0" i="0" u="none" strike="noStrike" kern="1200" baseline="0" dirty="0">
                        <a:solidFill>
                          <a:schemeClr val="tx1"/>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Рекомендуемые формы и темы просвещения родителей</a:t>
                      </a:r>
                      <a:r>
                        <a:rPr lang="ru-RU" sz="20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1800" b="0" i="0" u="none" strike="noStrike" kern="1200" baseline="0" dirty="0">
                          <a:solidFill>
                            <a:schemeClr val="tx1"/>
                          </a:solidFill>
                          <a:latin typeface="+mn-lt"/>
                          <a:ea typeface="+mn-ea"/>
                          <a:cs typeface="+mn-cs"/>
                        </a:rPr>
                        <a:t>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консультация «Как правильно учить с детьми стихотворение»; родительское собрание «Роль художественного слова в развитии речи детей»; беседа с учителем-логопедом «Игры для развития речи»; мастер-класс «Игры для развития мелкой моторики из бросового материала»; литературная гостиная: «Любимые книги и произведения семей воспитанников»;  конкурсы чтецов для всей семьи</a:t>
                      </a:r>
                      <a:r>
                        <a:rPr lang="ru-RU" sz="1800" b="0" i="0" u="none" strike="noStrike" kern="1200" baseline="0" dirty="0">
                          <a:solidFill>
                            <a:schemeClr val="tx1"/>
                          </a:solidFill>
                          <a:latin typeface="+mn-lt"/>
                          <a:ea typeface="+mn-ea"/>
                          <a:cs typeface="+mn-cs"/>
                        </a:rPr>
                        <a:t>.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2680007044"/>
                  </a:ext>
                </a:extLst>
              </a:tr>
            </a:tbl>
          </a:graphicData>
        </a:graphic>
      </p:graphicFrame>
    </p:spTree>
    <p:extLst>
      <p:ext uri="{BB962C8B-B14F-4D97-AF65-F5344CB8AC3E}">
        <p14:creationId xmlns:p14="http://schemas.microsoft.com/office/powerpoint/2010/main" xmlns="" val="948021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xmlns="" id="{0272B1F7-A366-4EA8-B3FB-88DD1E7F213C}"/>
              </a:ext>
            </a:extLst>
          </p:cNvPr>
          <p:cNvGraphicFramePr>
            <a:graphicFrameLocks noGrp="1"/>
          </p:cNvGraphicFramePr>
          <p:nvPr>
            <p:extLst>
              <p:ext uri="{D42A27DB-BD31-4B8C-83A1-F6EECF244321}">
                <p14:modId xmlns:p14="http://schemas.microsoft.com/office/powerpoint/2010/main" xmlns="" val="300125340"/>
              </p:ext>
            </p:extLst>
          </p:nvPr>
        </p:nvGraphicFramePr>
        <p:xfrm>
          <a:off x="156754" y="0"/>
          <a:ext cx="11887200" cy="6753498"/>
        </p:xfrm>
        <a:graphic>
          <a:graphicData uri="http://schemas.openxmlformats.org/drawingml/2006/table">
            <a:tbl>
              <a:tblPr/>
              <a:tblGrid>
                <a:gridCol w="11887200">
                  <a:extLst>
                    <a:ext uri="{9D8B030D-6E8A-4147-A177-3AD203B41FA5}">
                      <a16:colId xmlns:a16="http://schemas.microsoft.com/office/drawing/2014/main" xmlns="" val="580489306"/>
                    </a:ext>
                  </a:extLst>
                </a:gridCol>
              </a:tblGrid>
              <a:tr h="6753498">
                <a:tc>
                  <a:txBody>
                    <a:bodyPr/>
                    <a:lstStyle/>
                    <a:p>
                      <a:pPr algn="l"/>
                      <a:r>
                        <a:rPr lang="ru-RU"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Раздел 3.  </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b="1" i="1" u="sng" kern="1200" dirty="0">
                          <a:solidFill>
                            <a:srgbClr val="7030A0"/>
                          </a:solidFill>
                          <a:effectLst/>
                          <a:latin typeface="Times New Roman" panose="02020603050405020304" pitchFamily="18" charset="0"/>
                          <a:ea typeface="+mn-ea"/>
                          <a:cs typeface="Times New Roman" panose="02020603050405020304" pitchFamily="18" charset="0"/>
                        </a:rPr>
                        <a:t>Подразделы:</a:t>
                      </a:r>
                      <a:endParaRPr lang="ru-RU" sz="2400" b="1" i="1"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900" kern="1200" dirty="0">
                          <a:solidFill>
                            <a:srgbClr val="7030A0"/>
                          </a:solidFill>
                          <a:effectLst/>
                          <a:latin typeface="Times New Roman" panose="02020603050405020304" pitchFamily="18" charset="0"/>
                          <a:ea typeface="+mn-ea"/>
                          <a:cs typeface="Times New Roman" panose="02020603050405020304" pitchFamily="18" charset="0"/>
                        </a:rPr>
                        <a:t>  </a:t>
                      </a: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3.17. ВОСПИТАНИЕ</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 </a:t>
                      </a: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ИНТЕРЕСА</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 К ЧТЕНИЮ </a:t>
                      </a: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У ДЕТЕЙ ДОШКОЛЬНОГО ВОЗРАСТА В СЕМЬЕ </a:t>
                      </a:r>
                    </a:p>
                    <a:p>
                      <a:r>
                        <a:rPr lang="ru-RU" sz="2400" b="1" i="1" kern="1200" dirty="0">
                          <a:solidFill>
                            <a:srgbClr val="7030A0"/>
                          </a:solidFill>
                          <a:effectLst/>
                          <a:latin typeface="Times New Roman" panose="02020603050405020304" pitchFamily="18" charset="0"/>
                          <a:ea typeface="+mn-ea"/>
                          <a:cs typeface="Times New Roman" panose="02020603050405020304" pitchFamily="18" charset="0"/>
                        </a:rPr>
                        <a:t>Разбираются вопросы: </a:t>
                      </a:r>
                      <a:r>
                        <a:rPr lang="ru-RU" sz="2400" b="0" i="0" u="none" strike="noStrike" kern="1200" baseline="0" dirty="0">
                          <a:solidFill>
                            <a:schemeClr val="tx1"/>
                          </a:solidFill>
                          <a:effectLst/>
                          <a:latin typeface="+mn-lt"/>
                          <a:ea typeface="+mn-ea"/>
                          <a:cs typeface="+mn-cs"/>
                        </a:rPr>
                        <a:t>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С какого возраста можно учить ребенка читать?  Нужно ли иметь дома бумажные книги? Как поддерживать интерес ребенка к чтению? Как понять, что книга соответствует возрасту и индивидуальным особенностям ребенка? </a:t>
                      </a:r>
                      <a:endParaRPr lang="ru-RU" sz="600" b="1" i="0" u="none" strike="noStrike" kern="1200" baseline="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3.18. ХУДОЖЕСТВЕННО – ЭСТЕТИЧЕСКОЕ ВОСПИТАНИЕ В СЕМЬЕ </a:t>
                      </a:r>
                    </a:p>
                    <a:p>
                      <a:r>
                        <a:rPr lang="ru-RU" sz="2400" b="1" i="1" kern="1200" dirty="0">
                          <a:solidFill>
                            <a:srgbClr val="7030A0"/>
                          </a:solidFill>
                          <a:effectLst/>
                          <a:latin typeface="Times New Roman" panose="02020603050405020304" pitchFamily="18" charset="0"/>
                          <a:ea typeface="+mn-ea"/>
                          <a:cs typeface="Times New Roman" panose="02020603050405020304" pitchFamily="18" charset="0"/>
                        </a:rPr>
                        <a:t>Разбираются 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Что включает в себя художественно-эстетическое воспитание? Что такое детское творчество? Когда и с чего начинать творческое развитие?   Как сохранить интерес к творчеству у ребенка? </a:t>
                      </a:r>
                      <a:endParaRPr lang="ru-RU" sz="2000"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3.19. ГЕНДЕРНОЕ ВОСПИТАНИЕ В СЕМЬЕ </a:t>
                      </a:r>
                    </a:p>
                    <a:p>
                      <a:r>
                        <a:rPr lang="ru-RU" sz="2400" b="1" i="1" kern="1200" dirty="0">
                          <a:solidFill>
                            <a:srgbClr val="7030A0"/>
                          </a:solidFill>
                          <a:effectLst/>
                          <a:latin typeface="Times New Roman" panose="02020603050405020304" pitchFamily="18" charset="0"/>
                          <a:ea typeface="+mn-ea"/>
                          <a:cs typeface="Times New Roman" panose="02020603050405020304" pitchFamily="18" charset="0"/>
                        </a:rPr>
                        <a:t>Разбираются 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Что такое гендер? В каком возрасте надо начинать гендерное воспитание? Нужно ли гендерное воспитание? Какие черты характера нужно формировать у мальчиков / девочек? Как воспитывать мальчика / девочку?  </a:t>
                      </a:r>
                      <a:endParaRPr lang="ru-RU" sz="2400"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3.20</a:t>
                      </a:r>
                      <a:r>
                        <a:rPr lang="ru-RU" sz="2400" kern="1200" dirty="0">
                          <a:solidFill>
                            <a:srgbClr val="7030A0"/>
                          </a:solidFill>
                          <a:effectLst/>
                          <a:latin typeface="Times New Roman" panose="02020603050405020304" pitchFamily="18" charset="0"/>
                          <a:ea typeface="+mn-ea"/>
                          <a:cs typeface="Times New Roman" panose="02020603050405020304" pitchFamily="18" charset="0"/>
                        </a:rPr>
                        <a:t>. </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ПСИХОЛОГИЧЕСКАЯ ГОТОВНОСТЬ К ШКОЛ</a:t>
                      </a: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Е</a:t>
                      </a:r>
                      <a:endParaRPr lang="ru-RU" sz="2000" b="0" i="0" u="none" strike="noStrike" kern="1200" baseline="0" dirty="0">
                        <a:solidFill>
                          <a:schemeClr val="tx1"/>
                        </a:solidFill>
                        <a:latin typeface="+mn-lt"/>
                        <a:ea typeface="+mn-ea"/>
                        <a:cs typeface="+mn-cs"/>
                      </a:endParaRPr>
                    </a:p>
                    <a:p>
                      <a:r>
                        <a:rPr lang="ru-RU" sz="2400" b="1" i="1" kern="1200" dirty="0">
                          <a:solidFill>
                            <a:srgbClr val="7030A0"/>
                          </a:solidFill>
                          <a:effectLst/>
                          <a:latin typeface="Times New Roman" panose="02020603050405020304" pitchFamily="18" charset="0"/>
                          <a:ea typeface="+mn-ea"/>
                          <a:cs typeface="Times New Roman" panose="02020603050405020304" pitchFamily="18" charset="0"/>
                        </a:rPr>
                        <a:t>Разбираются 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Что значит «быть готовым к школе»? Что должен уметь ребенок к школе?  Как подготовить ребенка к школе? Что делать, если ребенок неусидчив? Что делать, если ребенок не хочет идти в школу? Можно ли отдавать ребенка в школу с 6 лет?</a:t>
                      </a:r>
                      <a:endParaRPr lang="ru-RU" sz="2400" b="1" kern="1200" dirty="0">
                        <a:solidFill>
                          <a:srgbClr val="7030A0"/>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2680007044"/>
                  </a:ext>
                </a:extLst>
              </a:tr>
            </a:tbl>
          </a:graphicData>
        </a:graphic>
      </p:graphicFrame>
    </p:spTree>
    <p:extLst>
      <p:ext uri="{BB962C8B-B14F-4D97-AF65-F5344CB8AC3E}">
        <p14:creationId xmlns:p14="http://schemas.microsoft.com/office/powerpoint/2010/main" xmlns="" val="2534470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xmlns="" id="{0272B1F7-A366-4EA8-B3FB-88DD1E7F213C}"/>
              </a:ext>
            </a:extLst>
          </p:cNvPr>
          <p:cNvGraphicFramePr>
            <a:graphicFrameLocks noGrp="1"/>
          </p:cNvGraphicFramePr>
          <p:nvPr>
            <p:extLst>
              <p:ext uri="{D42A27DB-BD31-4B8C-83A1-F6EECF244321}">
                <p14:modId xmlns:p14="http://schemas.microsoft.com/office/powerpoint/2010/main" xmlns="" val="1031601052"/>
              </p:ext>
            </p:extLst>
          </p:nvPr>
        </p:nvGraphicFramePr>
        <p:xfrm>
          <a:off x="209006" y="169817"/>
          <a:ext cx="11795760" cy="6557554"/>
        </p:xfrm>
        <a:graphic>
          <a:graphicData uri="http://schemas.openxmlformats.org/drawingml/2006/table">
            <a:tbl>
              <a:tblPr/>
              <a:tblGrid>
                <a:gridCol w="11795760">
                  <a:extLst>
                    <a:ext uri="{9D8B030D-6E8A-4147-A177-3AD203B41FA5}">
                      <a16:colId xmlns:a16="http://schemas.microsoft.com/office/drawing/2014/main" xmlns="" val="580489306"/>
                    </a:ext>
                  </a:extLst>
                </a:gridCol>
              </a:tblGrid>
              <a:tr h="6557554">
                <a:tc>
                  <a:txBody>
                    <a:bodyPr/>
                    <a:lstStyle/>
                    <a:p>
                      <a:pPr marL="0" indent="0">
                        <a:buFont typeface="Arial" panose="020B0604020202020204" pitchFamily="34" charset="0"/>
                        <a:buNone/>
                      </a:pPr>
                      <a:r>
                        <a:rPr lang="ru-RU" sz="3200" b="1" u="sng" kern="1200" dirty="0">
                          <a:solidFill>
                            <a:schemeClr val="tx1"/>
                          </a:solidFill>
                          <a:effectLst/>
                          <a:latin typeface="Times New Roman" panose="02020603050405020304" pitchFamily="18" charset="0"/>
                          <a:ea typeface="+mn-ea"/>
                          <a:cs typeface="Times New Roman" panose="02020603050405020304" pitchFamily="18" charset="0"/>
                        </a:rPr>
                        <a:t>Раздел 4</a:t>
                      </a:r>
                      <a:r>
                        <a:rPr lang="ru-RU" sz="32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Поддержка и просвещение родителей (законных представителей) , воспитывающих ребенка с ограниченными возможностями здоровья, в том числе детей – инвалидов</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a:t>
                      </a:r>
                    </a:p>
                    <a:p>
                      <a:pPr marL="0" indent="0">
                        <a:buFont typeface="Arial" panose="020B0604020202020204" pitchFamily="34" charset="0"/>
                        <a:buNone/>
                      </a:pPr>
                      <a:endParaRPr lang="ru-RU" sz="1200"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2000" b="1" i="1" kern="1200" dirty="0">
                          <a:solidFill>
                            <a:schemeClr val="tx1"/>
                          </a:solidFill>
                          <a:effectLst/>
                          <a:latin typeface="Times New Roman" panose="02020603050405020304" pitchFamily="18" charset="0"/>
                          <a:ea typeface="+mn-ea"/>
                          <a:cs typeface="Times New Roman" panose="02020603050405020304" pitchFamily="18" charset="0"/>
                        </a:rPr>
                        <a:t>ПРЕДЛОЖЕНЫ:</a:t>
                      </a:r>
                      <a:endParaRPr lang="ru-RU" sz="2000" i="1"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3200" kern="1200" dirty="0">
                          <a:solidFill>
                            <a:schemeClr val="tx1"/>
                          </a:solidFill>
                          <a:effectLst/>
                          <a:latin typeface="Times New Roman" panose="02020603050405020304" pitchFamily="18" charset="0"/>
                          <a:ea typeface="+mn-ea"/>
                          <a:cs typeface="Times New Roman" panose="02020603050405020304" pitchFamily="18" charset="0"/>
                        </a:rPr>
                        <a:t>•</a:t>
                      </a:r>
                      <a:r>
                        <a:rPr lang="ru-RU" sz="2800" b="1" i="1" kern="1200" dirty="0">
                          <a:solidFill>
                            <a:srgbClr val="7030A0"/>
                          </a:solidFill>
                          <a:effectLst/>
                          <a:latin typeface="Times New Roman" panose="02020603050405020304" pitchFamily="18" charset="0"/>
                          <a:ea typeface="+mn-ea"/>
                          <a:cs typeface="Times New Roman" panose="02020603050405020304" pitchFamily="18" charset="0"/>
                        </a:rPr>
                        <a:t>Рекомендуемые формы и темы просвещения родителей</a:t>
                      </a:r>
                      <a:r>
                        <a:rPr lang="ru-RU" sz="2800" i="1" kern="1200" dirty="0">
                          <a:solidFill>
                            <a:schemeClr val="tx1"/>
                          </a:solidFill>
                          <a:effectLst/>
                          <a:latin typeface="Times New Roman" panose="02020603050405020304" pitchFamily="18" charset="0"/>
                          <a:ea typeface="+mn-ea"/>
                          <a:cs typeface="Times New Roman" panose="02020603050405020304" pitchFamily="18" charset="0"/>
                        </a:rPr>
                        <a:t>:</a:t>
                      </a:r>
                    </a:p>
                    <a:p>
                      <a:pPr marL="285750" indent="-285750">
                        <a:buFontTx/>
                        <a:buChar char="-"/>
                      </a:pPr>
                      <a:r>
                        <a:rPr lang="ru-RU" sz="2400" b="0" i="1" u="none" strike="noStrike" baseline="0" dirty="0">
                          <a:latin typeface="Times New Roman" panose="02020603050405020304" pitchFamily="18" charset="0"/>
                          <a:cs typeface="Times New Roman" panose="02020603050405020304" pitchFamily="18" charset="0"/>
                        </a:rPr>
                        <a:t>консультативные формы работы с родителями детей с ОВЗ</a:t>
                      </a:r>
                      <a:r>
                        <a:rPr lang="ru-RU" sz="2400" b="0" i="0" u="none" strike="noStrike" baseline="0" dirty="0">
                          <a:latin typeface="Times New Roman" panose="02020603050405020304" pitchFamily="18" charset="0"/>
                          <a:cs typeface="Times New Roman" panose="02020603050405020304" pitchFamily="18" charset="0"/>
                        </a:rPr>
                        <a:t>; </a:t>
                      </a:r>
                      <a:endPar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обучение родителей специальным приемам, необходимым для проведения занятий с ребенком в домашних условиях</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3200" kern="1200" dirty="0">
                          <a:solidFill>
                            <a:schemeClr val="tx1"/>
                          </a:solidFill>
                          <a:effectLst/>
                          <a:latin typeface="Times New Roman" panose="02020603050405020304" pitchFamily="18" charset="0"/>
                          <a:ea typeface="+mn-ea"/>
                          <a:cs typeface="Times New Roman" panose="02020603050405020304" pitchFamily="18" charset="0"/>
                        </a:rPr>
                        <a:t>•</a:t>
                      </a:r>
                      <a:r>
                        <a:rPr lang="ru-RU" sz="2800" b="1" i="1" kern="1200" dirty="0">
                          <a:solidFill>
                            <a:srgbClr val="7030A0"/>
                          </a:solidFill>
                          <a:effectLst/>
                          <a:latin typeface="Times New Roman" panose="02020603050405020304" pitchFamily="18" charset="0"/>
                          <a:ea typeface="+mn-ea"/>
                          <a:cs typeface="Times New Roman" panose="02020603050405020304" pitchFamily="18" charset="0"/>
                        </a:rPr>
                        <a:t>Специальные условия сопровождения ребенка с ОВЗ включающие разнообразные компоненты </a:t>
                      </a:r>
                      <a:r>
                        <a:rPr lang="ru-RU" sz="2800" i="1" kern="1200" dirty="0">
                          <a:solidFill>
                            <a:schemeClr val="tx1"/>
                          </a:solidFill>
                          <a:effectLst/>
                          <a:latin typeface="Times New Roman" panose="02020603050405020304" pitchFamily="18" charset="0"/>
                          <a:ea typeface="+mn-ea"/>
                          <a:cs typeface="Times New Roman" panose="02020603050405020304" pitchFamily="18" charset="0"/>
                        </a:rPr>
                        <a:t>(</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обозначены в п.3 ст.79 ФЗ от 29 декабря 2012 г. № 273-ФЗ «Об образовании в Российской Федерации»)</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    </a:t>
                      </a:r>
                      <a:r>
                        <a:rPr lang="ru-RU" sz="2800" b="1" i="1" u="none" strike="noStrike" kern="1200" baseline="0" dirty="0">
                          <a:solidFill>
                            <a:schemeClr val="tx1"/>
                          </a:solidFill>
                          <a:latin typeface="Times New Roman" panose="02020603050405020304" pitchFamily="18" charset="0"/>
                          <a:ea typeface="+mn-ea"/>
                          <a:cs typeface="Times New Roman" panose="02020603050405020304" pitchFamily="18" charset="0"/>
                        </a:rPr>
                        <a:t>Специальные образовательные программы</a:t>
                      </a:r>
                      <a:r>
                        <a:rPr lang="ru-RU" sz="2800" kern="1200" dirty="0">
                          <a:solidFill>
                            <a:schemeClr val="tx1"/>
                          </a:solidFill>
                          <a:effectLst/>
                          <a:latin typeface="Times New Roman" panose="02020603050405020304" pitchFamily="18" charset="0"/>
                          <a:ea typeface="+mn-ea"/>
                          <a:cs typeface="Times New Roman" panose="02020603050405020304" pitchFamily="18" charset="0"/>
                        </a:rPr>
                        <a:t>;</a:t>
                      </a:r>
                      <a:r>
                        <a:rPr lang="ru-RU" sz="28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 </a:t>
                      </a:r>
                    </a:p>
                    <a:p>
                      <a:pPr marL="457200" indent="-457200">
                        <a:buFontTx/>
                        <a:buChar char="-"/>
                      </a:pPr>
                      <a:r>
                        <a:rPr lang="ru-RU" sz="2800" b="1" i="1" u="none" strike="noStrike" kern="1200" baseline="0" dirty="0">
                          <a:solidFill>
                            <a:schemeClr val="tx1"/>
                          </a:solidFill>
                          <a:latin typeface="Times New Roman" panose="02020603050405020304" pitchFamily="18" charset="0"/>
                          <a:ea typeface="+mn-ea"/>
                          <a:cs typeface="Times New Roman" panose="02020603050405020304" pitchFamily="18" charset="0"/>
                        </a:rPr>
                        <a:t>Адаптация среды и бытовых условий; </a:t>
                      </a:r>
                    </a:p>
                    <a:p>
                      <a:pPr marL="457200" indent="-457200">
                        <a:buFontTx/>
                        <a:buChar char="-"/>
                      </a:pPr>
                      <a:r>
                        <a:rPr lang="ru-RU" sz="2800" b="1" i="1" u="none" strike="noStrike" kern="1200" baseline="0" dirty="0">
                          <a:solidFill>
                            <a:schemeClr val="tx1"/>
                          </a:solidFill>
                          <a:latin typeface="Times New Roman" panose="02020603050405020304" pitchFamily="18" charset="0"/>
                          <a:ea typeface="+mn-ea"/>
                          <a:cs typeface="Times New Roman" panose="02020603050405020304" pitchFamily="18" charset="0"/>
                        </a:rPr>
                        <a:t>Кадровые условия; Программы дополнительного образования. </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  </a:t>
                      </a:r>
                      <a:endParaRPr lang="ru-RU" sz="28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2680007044"/>
                  </a:ext>
                </a:extLst>
              </a:tr>
            </a:tbl>
          </a:graphicData>
        </a:graphic>
      </p:graphicFrame>
    </p:spTree>
    <p:extLst>
      <p:ext uri="{BB962C8B-B14F-4D97-AF65-F5344CB8AC3E}">
        <p14:creationId xmlns:p14="http://schemas.microsoft.com/office/powerpoint/2010/main" xmlns="" val="2080996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xmlns="" id="{0272B1F7-A366-4EA8-B3FB-88DD1E7F213C}"/>
              </a:ext>
            </a:extLst>
          </p:cNvPr>
          <p:cNvGraphicFramePr>
            <a:graphicFrameLocks noGrp="1"/>
          </p:cNvGraphicFramePr>
          <p:nvPr>
            <p:extLst>
              <p:ext uri="{D42A27DB-BD31-4B8C-83A1-F6EECF244321}">
                <p14:modId xmlns:p14="http://schemas.microsoft.com/office/powerpoint/2010/main" xmlns="" val="1812137748"/>
              </p:ext>
            </p:extLst>
          </p:nvPr>
        </p:nvGraphicFramePr>
        <p:xfrm>
          <a:off x="274320" y="169817"/>
          <a:ext cx="11678195" cy="6393180"/>
        </p:xfrm>
        <a:graphic>
          <a:graphicData uri="http://schemas.openxmlformats.org/drawingml/2006/table">
            <a:tbl>
              <a:tblPr/>
              <a:tblGrid>
                <a:gridCol w="11678195">
                  <a:extLst>
                    <a:ext uri="{9D8B030D-6E8A-4147-A177-3AD203B41FA5}">
                      <a16:colId xmlns:a16="http://schemas.microsoft.com/office/drawing/2014/main" xmlns="" val="580489306"/>
                    </a:ext>
                  </a:extLst>
                </a:gridCol>
              </a:tblGrid>
              <a:tr h="6393180">
                <a:tc>
                  <a:txBody>
                    <a:bodyPr/>
                    <a:lstStyle/>
                    <a:p>
                      <a:pPr marL="0" indent="0" algn="l">
                        <a:buFont typeface="Arial" panose="020B0604020202020204" pitchFamily="34" charset="0"/>
                        <a:buNone/>
                      </a:pP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Раздел 5</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 Права родителей (законных представителей) и    </a:t>
                      </a:r>
                    </a:p>
                    <a:p>
                      <a:pPr marL="0" indent="0" algn="l">
                        <a:buFont typeface="Arial" panose="020B0604020202020204" pitchFamily="34" charset="0"/>
                        <a:buNone/>
                      </a:pPr>
                      <a:r>
                        <a:rPr lang="ru-RU" sz="2800" b="1" kern="1200" dirty="0">
                          <a:solidFill>
                            <a:schemeClr val="tx1"/>
                          </a:solidFill>
                          <a:effectLst/>
                          <a:latin typeface="Times New Roman" panose="02020603050405020304" pitchFamily="18" charset="0"/>
                          <a:ea typeface="+mn-ea"/>
                          <a:cs typeface="Times New Roman" panose="02020603050405020304" pitchFamily="18" charset="0"/>
                        </a:rPr>
                        <a:t>      государственная поддержка семей с детьми дошкольного возраста:</a:t>
                      </a:r>
                    </a:p>
                    <a:p>
                      <a:endParaRPr lang="ru-RU" sz="5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ru-RU" sz="500" kern="1200" dirty="0">
                        <a:solidFill>
                          <a:schemeClr val="tx1"/>
                        </a:solidFill>
                        <a:effectLst/>
                        <a:latin typeface="Times New Roman" panose="02020603050405020304" pitchFamily="18" charset="0"/>
                        <a:ea typeface="+mn-ea"/>
                        <a:cs typeface="Times New Roman" panose="02020603050405020304" pitchFamily="18" charset="0"/>
                      </a:endParaRPr>
                    </a:p>
                    <a:p>
                      <a:pPr algn="l"/>
                      <a:r>
                        <a:rPr lang="ru-RU" sz="2000" b="1" kern="1200" dirty="0">
                          <a:solidFill>
                            <a:srgbClr val="7030A0"/>
                          </a:solidFill>
                          <a:effectLst/>
                          <a:latin typeface="Times New Roman" panose="02020603050405020304" pitchFamily="18" charset="0"/>
                          <a:ea typeface="+mn-ea"/>
                          <a:cs typeface="Times New Roman" panose="02020603050405020304" pitchFamily="18" charset="0"/>
                        </a:rPr>
                        <a:t>            5.1. ПРАВА И ОБЯЗАННОСТИ РОДИТЕЛЕЙ </a:t>
                      </a:r>
                      <a:r>
                        <a:rPr lang="ru-RU" sz="1800" b="1" i="1" kern="1200" dirty="0">
                          <a:solidFill>
                            <a:srgbClr val="7030A0"/>
                          </a:solidFill>
                          <a:effectLst/>
                          <a:latin typeface="Times New Roman" panose="02020603050405020304" pitchFamily="18" charset="0"/>
                          <a:ea typeface="+mn-ea"/>
                          <a:cs typeface="Times New Roman" panose="02020603050405020304" pitchFamily="18" charset="0"/>
                        </a:rPr>
                        <a:t>(ЗАКОННЫХ ПРЕДСТАВИТЕЛЕЙ) </a:t>
                      </a: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В СФЕРЕ   </a:t>
                      </a:r>
                    </a:p>
                    <a:p>
                      <a:pPr algn="l"/>
                      <a:r>
                        <a:rPr lang="ru-RU" sz="2000" b="1" kern="1200" dirty="0">
                          <a:solidFill>
                            <a:srgbClr val="7030A0"/>
                          </a:solidFill>
                          <a:effectLst/>
                          <a:latin typeface="Times New Roman" panose="02020603050405020304" pitchFamily="18" charset="0"/>
                          <a:ea typeface="+mn-ea"/>
                          <a:cs typeface="Times New Roman" panose="02020603050405020304" pitchFamily="18" charset="0"/>
                        </a:rPr>
                        <a:t>                  ОБРАЗОВАНИЯ; </a:t>
                      </a:r>
                    </a:p>
                    <a:p>
                      <a:r>
                        <a:rPr lang="ru-RU" sz="2000" b="1" kern="1200" dirty="0">
                          <a:solidFill>
                            <a:srgbClr val="7030A0"/>
                          </a:solidFill>
                          <a:effectLst/>
                          <a:latin typeface="Times New Roman" panose="02020603050405020304" pitchFamily="18" charset="0"/>
                          <a:ea typeface="+mn-ea"/>
                          <a:cs typeface="Times New Roman" panose="02020603050405020304" pitchFamily="18" charset="0"/>
                        </a:rPr>
                        <a:t>           5.2. ГОСУДАРСТВЕННАЯ ПОДДЕРЖКА СЕМЕЙ С ДЕТЬМИ РАННЕГО И   </a:t>
                      </a:r>
                    </a:p>
                    <a:p>
                      <a:r>
                        <a:rPr lang="ru-RU" sz="2000" b="1" kern="1200" dirty="0">
                          <a:solidFill>
                            <a:srgbClr val="7030A0"/>
                          </a:solidFill>
                          <a:effectLst/>
                          <a:latin typeface="Times New Roman" panose="02020603050405020304" pitchFamily="18" charset="0"/>
                          <a:ea typeface="+mn-ea"/>
                          <a:cs typeface="Times New Roman" panose="02020603050405020304" pitchFamily="18" charset="0"/>
                        </a:rPr>
                        <a:t>                 ДОШКОЛЬНОГО   ВОЗРАСТОВ</a:t>
                      </a:r>
                      <a:r>
                        <a:rPr lang="ru-RU" sz="2000" b="1" kern="1200" dirty="0">
                          <a:solidFill>
                            <a:schemeClr val="tx1"/>
                          </a:solidFill>
                          <a:effectLst/>
                          <a:latin typeface="Times New Roman" panose="02020603050405020304" pitchFamily="18" charset="0"/>
                          <a:ea typeface="+mn-ea"/>
                          <a:cs typeface="Times New Roman" panose="02020603050405020304" pitchFamily="18" charset="0"/>
                        </a:rPr>
                        <a:t>.</a:t>
                      </a:r>
                    </a:p>
                    <a:p>
                      <a:endParaRPr lang="ru-RU" sz="1400"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Раздел 6. </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Часто встречающиеся вопросы родителей (законных представителей)</a:t>
                      </a:r>
                      <a:r>
                        <a:rPr lang="ru-RU" sz="2800" b="0"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детей дошкольного возраста и типичные проблемные ситуации</a:t>
                      </a:r>
                      <a:r>
                        <a:rPr lang="ru-RU" sz="2800" b="0"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(«Вы спрашивали – мы отвечаем!»):</a:t>
                      </a:r>
                    </a:p>
                    <a:p>
                      <a:endParaRPr lang="ru-RU" sz="1400" b="1" kern="1200" dirty="0">
                        <a:solidFill>
                          <a:schemeClr val="tx1"/>
                        </a:solidFill>
                        <a:effectLst/>
                        <a:latin typeface="Times New Roman" panose="02020603050405020304" pitchFamily="18" charset="0"/>
                        <a:ea typeface="+mn-ea"/>
                        <a:cs typeface="Times New Roman" panose="02020603050405020304" pitchFamily="18" charset="0"/>
                      </a:endParaRPr>
                    </a:p>
                    <a:p>
                      <a:endParaRPr lang="ru-RU" sz="600"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6.1. ОТНОШЕНИЯ БРАТЬЕВ И СЕСТЕР В СЕМЬЕ; </a:t>
                      </a:r>
                      <a:endParaRPr lang="ru-RU" sz="1800" b="0" i="0" u="none" strike="noStrike" kern="1200" baseline="0" dirty="0">
                        <a:solidFill>
                          <a:schemeClr val="tx1"/>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Почему дети соперничают друг с другом? Как снизить конкуренцию между детьми в одной семье? Почему старший ребенок не уступает младшему? Как научить братьев и сестер дружить друг с другом?  Надо ли родителю регулировать все отношения между детьми в семье? </a:t>
                      </a:r>
                      <a:endParaRPr lang="ru-RU" sz="2800" b="1" kern="1200" dirty="0">
                        <a:solidFill>
                          <a:srgbClr val="7030A0"/>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2680007044"/>
                  </a:ext>
                </a:extLst>
              </a:tr>
            </a:tbl>
          </a:graphicData>
        </a:graphic>
      </p:graphicFrame>
    </p:spTree>
    <p:extLst>
      <p:ext uri="{BB962C8B-B14F-4D97-AF65-F5344CB8AC3E}">
        <p14:creationId xmlns:p14="http://schemas.microsoft.com/office/powerpoint/2010/main" xmlns="" val="1533848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xmlns="" id="{0272B1F7-A366-4EA8-B3FB-88DD1E7F213C}"/>
              </a:ext>
            </a:extLst>
          </p:cNvPr>
          <p:cNvGraphicFramePr>
            <a:graphicFrameLocks noGrp="1"/>
          </p:cNvGraphicFramePr>
          <p:nvPr>
            <p:extLst>
              <p:ext uri="{D42A27DB-BD31-4B8C-83A1-F6EECF244321}">
                <p14:modId xmlns:p14="http://schemas.microsoft.com/office/powerpoint/2010/main" xmlns="" val="1753429354"/>
              </p:ext>
            </p:extLst>
          </p:nvPr>
        </p:nvGraphicFramePr>
        <p:xfrm>
          <a:off x="169817" y="2"/>
          <a:ext cx="11874138" cy="6714308"/>
        </p:xfrm>
        <a:graphic>
          <a:graphicData uri="http://schemas.openxmlformats.org/drawingml/2006/table">
            <a:tbl>
              <a:tblPr/>
              <a:tblGrid>
                <a:gridCol w="11874138">
                  <a:extLst>
                    <a:ext uri="{9D8B030D-6E8A-4147-A177-3AD203B41FA5}">
                      <a16:colId xmlns:a16="http://schemas.microsoft.com/office/drawing/2014/main" xmlns="" val="580489306"/>
                    </a:ext>
                  </a:extLst>
                </a:gridCol>
              </a:tblGrid>
              <a:tr h="6714308">
                <a:tc>
                  <a:txBody>
                    <a:bodyPr/>
                    <a:lstStyle/>
                    <a:p>
                      <a:pPr algn="ct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6.3. ПООЩРЕНИЯ И НАКАЗАНИЯ В СЕМЬЕ</a:t>
                      </a:r>
                      <a:endParaRPr lang="ru-RU" sz="2000" b="1" i="0" u="none" strike="noStrike" kern="1200" baseline="0" dirty="0">
                        <a:solidFill>
                          <a:schemeClr val="tx1"/>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a:t>
                      </a:r>
                      <a:r>
                        <a:rPr lang="ru-RU" sz="2400" b="0" i="0" u="none" strike="noStrike" kern="1200" baseline="0" dirty="0">
                          <a:solidFill>
                            <a:srgbClr val="7030A0"/>
                          </a:solidFill>
                          <a:latin typeface="Times New Roman" panose="02020603050405020304" pitchFamily="18" charset="0"/>
                          <a:ea typeface="+mn-ea"/>
                          <a:cs typeface="Times New Roman" panose="02020603050405020304" pitchFamily="18" charset="0"/>
                        </a:rPr>
                        <a:t>: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Можно ли обойтись без наказаний в воспитании? За какие проступки можно и нужно наказывать? Почему ребенок не меняет свое поведение в ответ на наказание?  Какие поощрения являются эффективными?  За что и как часто нужно хвалить ребенка? Можно ли поощрять игрушками или любимыми сладостями? Если возникает необходимость наказать ребенка, как сделать это так, чтобы ребенок понял смысл проступка и наказания</a:t>
                      </a:r>
                      <a:r>
                        <a:rPr lang="ru-RU" sz="2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18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                                                                                                                                                                                      </a:t>
                      </a:r>
                    </a:p>
                    <a:p>
                      <a:r>
                        <a:rPr lang="ru-RU" sz="2000" b="0" i="0" u="none" strike="noStrike"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6.4. РАЗВОД В СЕМЬЕ</a:t>
                      </a:r>
                      <a:endParaRPr lang="ru-RU" sz="2000" b="0" i="0" u="none" strike="noStrike" kern="1200" baseline="0" dirty="0">
                        <a:solidFill>
                          <a:schemeClr val="tx1"/>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a:t>
                      </a:r>
                      <a:r>
                        <a:rPr lang="ru-RU" sz="2400" b="0" i="0" u="none" strike="noStrike" kern="1200" baseline="0" dirty="0">
                          <a:solidFill>
                            <a:srgbClr val="7030A0"/>
                          </a:solidFill>
                          <a:latin typeface="Times New Roman" panose="02020603050405020304" pitchFamily="18" charset="0"/>
                          <a:ea typeface="+mn-ea"/>
                          <a:cs typeface="Times New Roman" panose="02020603050405020304" pitchFamily="18" charset="0"/>
                        </a:rPr>
                        <a:t>: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Как объяснить детям, что развод не означает, что мы перестали их любить? Ребенок видит наши ссоры и отчуждение. Какой вред это может принести ребенку? После развода ребенок начал часто болеть. Почему так происходит? Я хочу запретить детям общаться с супругом /супругой. Правильно ли это?  Как уменьшить негативное влияние развода на жизнь детей</a:t>
                      </a:r>
                      <a:r>
                        <a:rPr lang="ru-RU" sz="2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endParaRPr lang="ru-RU" sz="20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400"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6.2. ДЕДУШКИ И БАБУШКИ В ЖИЗНИ РЕБЕНКА </a:t>
                      </a:r>
                      <a:endParaRPr lang="ru-RU" sz="2400" b="1" i="0" u="none" strike="noStrike" kern="1200" baseline="0" dirty="0">
                        <a:solidFill>
                          <a:srgbClr val="7030A0"/>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Не слишком ли бабушки и дедушки балуют внуков?   Можно ли позволять бабушкам и дедушкам вмешиваться в воспитание? В чем роль бабушек и дедушек в воспитании внуков? Не получится ли так, что наши дети будут больше любить бабушек и дедушек, чем нас?  </a:t>
                      </a:r>
                      <a:endParaRPr lang="ru-RU"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2680007044"/>
                  </a:ext>
                </a:extLst>
              </a:tr>
            </a:tbl>
          </a:graphicData>
        </a:graphic>
      </p:graphicFrame>
    </p:spTree>
    <p:extLst>
      <p:ext uri="{BB962C8B-B14F-4D97-AF65-F5344CB8AC3E}">
        <p14:creationId xmlns:p14="http://schemas.microsoft.com/office/powerpoint/2010/main" xmlns="" val="3736458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xmlns="" id="{0272B1F7-A366-4EA8-B3FB-88DD1E7F213C}"/>
              </a:ext>
            </a:extLst>
          </p:cNvPr>
          <p:cNvGraphicFramePr>
            <a:graphicFrameLocks noGrp="1"/>
          </p:cNvGraphicFramePr>
          <p:nvPr>
            <p:extLst>
              <p:ext uri="{D42A27DB-BD31-4B8C-83A1-F6EECF244321}">
                <p14:modId xmlns:p14="http://schemas.microsoft.com/office/powerpoint/2010/main" xmlns="" val="2510493192"/>
              </p:ext>
            </p:extLst>
          </p:nvPr>
        </p:nvGraphicFramePr>
        <p:xfrm>
          <a:off x="248194" y="169817"/>
          <a:ext cx="11756572" cy="6400800"/>
        </p:xfrm>
        <a:graphic>
          <a:graphicData uri="http://schemas.openxmlformats.org/drawingml/2006/table">
            <a:tbl>
              <a:tblPr/>
              <a:tblGrid>
                <a:gridCol w="11756572">
                  <a:extLst>
                    <a:ext uri="{9D8B030D-6E8A-4147-A177-3AD203B41FA5}">
                      <a16:colId xmlns:a16="http://schemas.microsoft.com/office/drawing/2014/main" xmlns="" val="580489306"/>
                    </a:ext>
                  </a:extLst>
                </a:gridCol>
              </a:tblGrid>
              <a:tr h="63931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 </a:t>
                      </a:r>
                      <a:r>
                        <a:rPr lang="ru-RU" sz="2000" b="0" i="0" u="none" strike="noStrike" kern="1200" baseline="0" dirty="0">
                          <a:solidFill>
                            <a:srgbClr val="7030A0"/>
                          </a:solidFill>
                          <a:latin typeface="Times New Roman" panose="02020603050405020304" pitchFamily="18" charset="0"/>
                          <a:ea typeface="+mn-ea"/>
                          <a:cs typeface="Times New Roman" panose="02020603050405020304" pitchFamily="18" charset="0"/>
                        </a:rPr>
                        <a:t> </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6.5. ТРЕВОЖНОСТЬ И СТРАХИ ДОШКОЛЬНИКА </a:t>
                      </a:r>
                      <a:endParaRPr lang="ru-RU" sz="2000" b="0" i="0" u="none" strike="noStrike" kern="1200" baseline="0" dirty="0">
                        <a:solidFill>
                          <a:schemeClr val="tx1"/>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Почему возникает тревожность у ребенка? Что является причиной страхов у ребенка? Какие страхи чаще встречаются в дошкольном возрасте? Как избавиться от тревожности у ребенка? Как бороться с детскими страхами? Какие признаки тревожности у ребенка? Опасны ли детские страхи? </a:t>
                      </a:r>
                    </a:p>
                    <a:p>
                      <a:endParaRPr lang="ru-RU" sz="1600"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6.6. БОЛЕЗНИ И СМЕРТЬ БЛИЗКИХ ЛЮДЕЙ</a:t>
                      </a:r>
                      <a:endParaRPr lang="ru-RU" sz="2000" b="0" i="0" u="none" strike="noStrike" kern="1200" baseline="0" dirty="0">
                        <a:solidFill>
                          <a:schemeClr val="tx1"/>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Как строить отношения с ребенком в семье, где есть тяжелобольной? </a:t>
                      </a: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Может ли болезнь члена семьи отрицательно повлиять на ребенка? Как разговаривать с ребенком о смерти? Надо ли брать детей на похороны? </a:t>
                      </a:r>
                    </a:p>
                    <a:p>
                      <a:endParaRPr lang="ru-RU" sz="1800"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6.7.ВОСПИТАНИЕ РЕБЕНКА В НЕПОЛНОЙ СЕМЬЕ</a:t>
                      </a:r>
                      <a:endParaRPr lang="ru-RU" sz="2000" b="0" i="0" u="none" strike="noStrike" kern="1200" baseline="0" dirty="0">
                        <a:solidFill>
                          <a:schemeClr val="tx1"/>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Как объяснить ребенку, почему у него нет папы / мамы?  Как хорошо воспитать мальчика / девочку без отца / матери? Мне кажется, что бабушка / дедушка пытаются заменить отсутствующего родителя. Как исправить такую ситуацию? </a:t>
                      </a: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У меня уходит много времени на работу и содержание семьи, отношения с ребенком стали портиться. Как объяснить ребенку, что мне приходится работать за двоих? </a:t>
                      </a:r>
                    </a:p>
                    <a:p>
                      <a:r>
                        <a:rPr lang="ru-RU" sz="2000" b="1" kern="1200" dirty="0">
                          <a:solidFill>
                            <a:srgbClr val="7030A0"/>
                          </a:solidFill>
                          <a:effectLst/>
                          <a:latin typeface="Times New Roman" panose="02020603050405020304" pitchFamily="18" charset="0"/>
                          <a:ea typeface="+mn-ea"/>
                          <a:cs typeface="Times New Roman" panose="02020603050405020304" pitchFamily="18" charset="0"/>
                        </a:rPr>
                        <a:t> </a:t>
                      </a:r>
                      <a:endParaRPr lang="ru-RU" sz="20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2680007044"/>
                  </a:ext>
                </a:extLst>
              </a:tr>
            </a:tbl>
          </a:graphicData>
        </a:graphic>
      </p:graphicFrame>
    </p:spTree>
    <p:extLst>
      <p:ext uri="{BB962C8B-B14F-4D97-AF65-F5344CB8AC3E}">
        <p14:creationId xmlns:p14="http://schemas.microsoft.com/office/powerpoint/2010/main" xmlns="" val="2234972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xmlns="" id="{0272B1F7-A366-4EA8-B3FB-88DD1E7F213C}"/>
              </a:ext>
            </a:extLst>
          </p:cNvPr>
          <p:cNvGraphicFramePr>
            <a:graphicFrameLocks noGrp="1"/>
          </p:cNvGraphicFramePr>
          <p:nvPr>
            <p:extLst>
              <p:ext uri="{D42A27DB-BD31-4B8C-83A1-F6EECF244321}">
                <p14:modId xmlns:p14="http://schemas.microsoft.com/office/powerpoint/2010/main" xmlns="" val="205392505"/>
              </p:ext>
            </p:extLst>
          </p:nvPr>
        </p:nvGraphicFramePr>
        <p:xfrm>
          <a:off x="195943" y="121920"/>
          <a:ext cx="11808824" cy="6605451"/>
        </p:xfrm>
        <a:graphic>
          <a:graphicData uri="http://schemas.openxmlformats.org/drawingml/2006/table">
            <a:tbl>
              <a:tblPr/>
              <a:tblGrid>
                <a:gridCol w="11808824">
                  <a:extLst>
                    <a:ext uri="{9D8B030D-6E8A-4147-A177-3AD203B41FA5}">
                      <a16:colId xmlns:a16="http://schemas.microsoft.com/office/drawing/2014/main" xmlns="" val="580489306"/>
                    </a:ext>
                  </a:extLst>
                </a:gridCol>
              </a:tblGrid>
              <a:tr h="6605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 </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6.8. ПОДДЕРЖКА РОДИТЕЛЬСКОГО АВТОРИТЕТА</a:t>
                      </a:r>
                      <a:endParaRPr lang="ru-RU" sz="2000" b="1" i="0" u="none" strike="noStrike" kern="1200" baseline="0" dirty="0">
                        <a:solidFill>
                          <a:srgbClr val="7030A0"/>
                        </a:solidFill>
                        <a:latin typeface="+mn-lt"/>
                        <a:ea typeface="+mn-ea"/>
                        <a:cs typeface="+mn-cs"/>
                      </a:endParaRPr>
                    </a:p>
                    <a:p>
                      <a:r>
                        <a:rPr lang="ru-RU" sz="28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Что делать, чтобы быть для своего ребенка авторитетным? Что важнее: чтобы ребенок боялся или уважал? На каких качествах может основываться авторитет?  Какое поведение родителей формирует их авторитет в глазах ребенка? Какие действия родителей могут подорвать их авторитет у ребенка? </a:t>
                      </a:r>
                      <a:endParaRPr lang="ru-RU" sz="2400" kern="1200" dirty="0">
                        <a:solidFill>
                          <a:schemeClr val="tx1"/>
                        </a:solidFill>
                        <a:effectLst/>
                        <a:latin typeface="Times New Roman" panose="02020603050405020304" pitchFamily="18" charset="0"/>
                        <a:ea typeface="+mn-ea"/>
                        <a:cs typeface="Times New Roman" panose="02020603050405020304" pitchFamily="18" charset="0"/>
                      </a:endParaRPr>
                    </a:p>
                    <a:p>
                      <a:pPr algn="ctr"/>
                      <a:endParaRPr lang="ru-RU" sz="1200" b="1"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6.9. ВЫБОР ПРАВИЛЬНЫХ ИГР И ИГРУШЕК </a:t>
                      </a:r>
                      <a:endParaRPr lang="ru-RU" sz="2400" b="1" i="0" u="none" strike="noStrike" kern="1200" baseline="0" dirty="0">
                        <a:solidFill>
                          <a:srgbClr val="7030A0"/>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Какие игрушки для ребенка наиболее полезны? На что ориентироваться при выборе игрушек? Нужны ли ребенку в первый год жизни игрушки? Нужно ли мне играть вместе с ребенком или я только помешаю? Что такое «</a:t>
                      </a:r>
                      <a:r>
                        <a:rPr lang="ru-RU" sz="2400" b="0" i="0" u="none" strike="noStrike" kern="1200" baseline="0" dirty="0" err="1">
                          <a:solidFill>
                            <a:schemeClr val="tx1"/>
                          </a:solidFill>
                          <a:latin typeface="Times New Roman" panose="02020603050405020304" pitchFamily="18" charset="0"/>
                          <a:ea typeface="+mn-ea"/>
                          <a:cs typeface="Times New Roman" panose="02020603050405020304" pitchFamily="18" charset="0"/>
                        </a:rPr>
                        <a:t>антиигрушка</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Одинаковые или разные игрушки нужны девочкам и мальчикам? И т.д.</a:t>
                      </a:r>
                      <a:endParaRPr lang="ru-RU" sz="2400" b="1" kern="1200" dirty="0">
                        <a:solidFill>
                          <a:schemeClr val="tx1"/>
                        </a:solidFill>
                        <a:effectLst/>
                        <a:latin typeface="Times New Roman" panose="02020603050405020304" pitchFamily="18" charset="0"/>
                        <a:ea typeface="+mn-ea"/>
                        <a:cs typeface="Times New Roman" panose="02020603050405020304" pitchFamily="18" charset="0"/>
                      </a:endParaRPr>
                    </a:p>
                    <a:p>
                      <a:pPr algn="ctr"/>
                      <a:endParaRPr lang="ru-RU" sz="1050" b="1"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6.10. УПРЯМСТВО И КАПРИЗЫ; </a:t>
                      </a:r>
                      <a:endParaRPr lang="ru-RU" sz="2000" b="1" i="0" u="none" strike="noStrike" kern="1200" baseline="0" dirty="0">
                        <a:solidFill>
                          <a:srgbClr val="7030A0"/>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В кого наш ребенок, почему у него так много упрямства, ведь в нашей семье все спокойные? Как нам реагировать на его упрямство? Нужно ли замечать капризы ребенка или лучше их игнорировать? Когда ребенок капризничает, его нужно ругать или высмеять его поведение? Можно ли избежать капризов и упрямства ребенка? Если ребенок капризничает в общественном месте, как следует себя вести? </a:t>
                      </a: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2680007044"/>
                  </a:ext>
                </a:extLst>
              </a:tr>
            </a:tbl>
          </a:graphicData>
        </a:graphic>
      </p:graphicFrame>
    </p:spTree>
    <p:extLst>
      <p:ext uri="{BB962C8B-B14F-4D97-AF65-F5344CB8AC3E}">
        <p14:creationId xmlns:p14="http://schemas.microsoft.com/office/powerpoint/2010/main" xmlns="" val="3801691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xmlns="" id="{0272B1F7-A366-4EA8-B3FB-88DD1E7F213C}"/>
              </a:ext>
            </a:extLst>
          </p:cNvPr>
          <p:cNvGraphicFramePr>
            <a:graphicFrameLocks noGrp="1"/>
          </p:cNvGraphicFramePr>
          <p:nvPr>
            <p:extLst>
              <p:ext uri="{D42A27DB-BD31-4B8C-83A1-F6EECF244321}">
                <p14:modId xmlns:p14="http://schemas.microsoft.com/office/powerpoint/2010/main" xmlns="" val="3984876468"/>
              </p:ext>
            </p:extLst>
          </p:nvPr>
        </p:nvGraphicFramePr>
        <p:xfrm>
          <a:off x="169817" y="169817"/>
          <a:ext cx="11834949" cy="6431280"/>
        </p:xfrm>
        <a:graphic>
          <a:graphicData uri="http://schemas.openxmlformats.org/drawingml/2006/table">
            <a:tbl>
              <a:tblPr/>
              <a:tblGrid>
                <a:gridCol w="11834949">
                  <a:extLst>
                    <a:ext uri="{9D8B030D-6E8A-4147-A177-3AD203B41FA5}">
                      <a16:colId xmlns:a16="http://schemas.microsoft.com/office/drawing/2014/main" xmlns="" val="580489306"/>
                    </a:ext>
                  </a:extLst>
                </a:gridCol>
              </a:tblGrid>
              <a:tr h="63931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 </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6.11. ВРЕДНЫЕ ПРИВЫЧКИ</a:t>
                      </a:r>
                      <a:endParaRPr lang="ru-RU" sz="2000" b="0" i="0" u="none" strike="noStrike" kern="1200" baseline="0" dirty="0">
                        <a:solidFill>
                          <a:srgbClr val="7030A0"/>
                        </a:solidFill>
                        <a:latin typeface="Times New Roman" panose="02020603050405020304" pitchFamily="18" charset="0"/>
                        <a:ea typeface="+mn-ea"/>
                        <a:cs typeface="Times New Roman" panose="02020603050405020304" pitchFamily="18" charset="0"/>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Почему появляются вредные привычки? Как избавиться от вредной привычки? Нормально ли то, что у детей появляются вредные привычки? Какие привычки являются вредными и почему? Если у ребенка есть вредные привычки – это значит, что мы неправильно его воспитываем?  </a:t>
                      </a:r>
                      <a:endParaRPr lang="ru-RU" sz="1800" b="0" i="0" u="none" strike="noStrike" kern="1200" baseline="0" dirty="0">
                        <a:solidFill>
                          <a:schemeClr val="tx1"/>
                        </a:solidFill>
                        <a:latin typeface="+mn-lt"/>
                        <a:ea typeface="+mn-ea"/>
                        <a:cs typeface="+mn-cs"/>
                      </a:endParaRPr>
                    </a:p>
                    <a:p>
                      <a:endParaRPr lang="ru-RU" sz="400" b="0" i="0" u="none" strike="noStrike" kern="1200" baseline="0" dirty="0">
                        <a:solidFill>
                          <a:schemeClr val="tx1"/>
                        </a:solidFill>
                        <a:latin typeface="+mn-lt"/>
                        <a:ea typeface="+mn-ea"/>
                        <a:cs typeface="+mn-cs"/>
                      </a:endParaRPr>
                    </a:p>
                    <a:p>
                      <a:pPr algn="ct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6.12. ПОРУЧЕНИЯ И ДОМАШНИЙ ТРУД  </a:t>
                      </a:r>
                      <a:endParaRPr lang="ru-RU" sz="2000" b="1" i="0" u="none" strike="noStrike" kern="1200" baseline="0" dirty="0">
                        <a:solidFill>
                          <a:srgbClr val="7030A0"/>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Какой смысл в выполнении ребенком домашних дел – проще и быстрее самому сделать? Способен ли ребенок трудиться дома?  Зачем заставлять ребенка что-то делать по дому, если потом придется переделывать? В каком возрасте можно давать ребенку постоянные поручения? Может ли ребенок выполнять домашние поручения наравне со взрослыми? </a:t>
                      </a:r>
                      <a:r>
                        <a:rPr lang="ru-RU" sz="2800" kern="1200" dirty="0">
                          <a:solidFill>
                            <a:schemeClr val="tx1"/>
                          </a:solidFill>
                          <a:effectLst/>
                          <a:latin typeface="Times New Roman" panose="02020603050405020304" pitchFamily="18" charset="0"/>
                          <a:ea typeface="+mn-ea"/>
                          <a:cs typeface="Times New Roman" panose="02020603050405020304" pitchFamily="18" charset="0"/>
                        </a:rPr>
                        <a:t> </a:t>
                      </a:r>
                    </a:p>
                    <a:p>
                      <a:pPr algn="ct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6.13. ПИТОМЦЫ В СЕМЬЕ, УХОД ЗА НИМИ </a:t>
                      </a:r>
                      <a:endParaRPr lang="ru-RU" sz="2400" b="1" i="0" u="none" strike="noStrike" kern="1200" baseline="0" dirty="0">
                        <a:solidFill>
                          <a:srgbClr val="7030A0"/>
                        </a:solidFill>
                        <a:latin typeface="Times New Roman" panose="02020603050405020304" pitchFamily="18" charset="0"/>
                        <a:ea typeface="+mn-ea"/>
                        <a:cs typeface="Times New Roman" panose="02020603050405020304" pitchFamily="18" charset="0"/>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Стоит ли заводить ребенку домашнего питомца? Поможет ли домашнее животное в решении проблем с поведением у ребенка? Соглашаться ли, если ребенок сам принес в дом бездомное животное? Что может дать семье домашний питомец? </a:t>
                      </a: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Кто должен ухаживать за домашним питомцем в семье? Какой уход может выполнять ребенок самостоятельно? </a:t>
                      </a:r>
                      <a:endParaRPr lang="ru-RU"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2680007044"/>
                  </a:ext>
                </a:extLst>
              </a:tr>
            </a:tbl>
          </a:graphicData>
        </a:graphic>
      </p:graphicFrame>
    </p:spTree>
    <p:extLst>
      <p:ext uri="{BB962C8B-B14F-4D97-AF65-F5344CB8AC3E}">
        <p14:creationId xmlns:p14="http://schemas.microsoft.com/office/powerpoint/2010/main" xmlns="" val="3134866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xmlns="" id="{0272B1F7-A366-4EA8-B3FB-88DD1E7F213C}"/>
              </a:ext>
            </a:extLst>
          </p:cNvPr>
          <p:cNvGraphicFramePr>
            <a:graphicFrameLocks noGrp="1"/>
          </p:cNvGraphicFramePr>
          <p:nvPr>
            <p:extLst>
              <p:ext uri="{D42A27DB-BD31-4B8C-83A1-F6EECF244321}">
                <p14:modId xmlns:p14="http://schemas.microsoft.com/office/powerpoint/2010/main" xmlns="" val="1277114735"/>
              </p:ext>
            </p:extLst>
          </p:nvPr>
        </p:nvGraphicFramePr>
        <p:xfrm>
          <a:off x="130630" y="68579"/>
          <a:ext cx="11926388" cy="6553200"/>
        </p:xfrm>
        <a:graphic>
          <a:graphicData uri="http://schemas.openxmlformats.org/drawingml/2006/table">
            <a:tbl>
              <a:tblPr/>
              <a:tblGrid>
                <a:gridCol w="11926388">
                  <a:extLst>
                    <a:ext uri="{9D8B030D-6E8A-4147-A177-3AD203B41FA5}">
                      <a16:colId xmlns:a16="http://schemas.microsoft.com/office/drawing/2014/main" xmlns="" val="580489306"/>
                    </a:ext>
                  </a:extLst>
                </a:gridCol>
              </a:tblGrid>
              <a:tr h="6491151">
                <a:tc>
                  <a:txBody>
                    <a:bodyPr/>
                    <a:lstStyle/>
                    <a:p>
                      <a:pPr algn="ct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 </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6.14. АГРЕССИВНОЕ ПОВЕДЕНИЕ, ПРИЧИНЕНИЕ ФИЗИЧЕСКОГО УЩЕРБА; </a:t>
                      </a:r>
                      <a:endParaRPr lang="ru-RU" sz="2000" b="1" i="0" u="none" strike="noStrike" kern="1200" baseline="0" dirty="0">
                        <a:solidFill>
                          <a:srgbClr val="7030A0"/>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Почему у детей проявляется агрессия? Как преодолеть агрессивное поведение ребенка?  Какие бывают виды агрессии? Какое поведение ребенка должно вызывать тревогу? Если ребенок агрессивен, то он не умеет общаться или мы его неправильно воспитали?</a:t>
                      </a:r>
                      <a:endParaRPr lang="ru-RU" sz="28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endParaRPr lang="ru-RU" sz="900"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6.15. ПИЩЕВОЕ ПОВЕДЕНИЕ И ПИЩЕВЫЕ ПРИВЫЧКИ </a:t>
                      </a:r>
                      <a:endParaRPr lang="ru-RU" sz="2000" b="1" i="0" u="none" strike="noStrike" kern="1200" baseline="0" dirty="0">
                        <a:solidFill>
                          <a:srgbClr val="7030A0"/>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Как объяснить ребенку, что много сладкого вредит здоровью?  Как убедить ребенка есть больше овощей и фруктов? Что делать, если ребенку не нравится пища в детском саду? Как не перекармливать ребенка? Наш ребенок согласен есть, только когда смотрит мультфильмы. Что нужно сделать, чтобы исправить ситуацию? Ребенок всюду видит рекламу нездоровой пищи </a:t>
                      </a:r>
                      <a:r>
                        <a:rPr lang="ru-RU" sz="2000" b="0" i="1" u="none" strike="noStrike" kern="1200" baseline="0" dirty="0">
                          <a:solidFill>
                            <a:schemeClr val="tx1"/>
                          </a:solidFill>
                          <a:latin typeface="Times New Roman" panose="02020603050405020304" pitchFamily="18" charset="0"/>
                          <a:ea typeface="+mn-ea"/>
                          <a:cs typeface="Times New Roman" panose="02020603050405020304" pitchFamily="18" charset="0"/>
                        </a:rPr>
                        <a:t>(гамбургеры, картофель фри, кетчуп и т.д.).</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Как уберечь его от такой пищи? </a:t>
                      </a:r>
                    </a:p>
                    <a:p>
                      <a:endParaRPr lang="ru-RU" sz="600" kern="1200" dirty="0">
                        <a:solidFill>
                          <a:schemeClr val="tx1"/>
                        </a:solidFill>
                        <a:effectLst/>
                        <a:latin typeface="Times New Roman" panose="02020603050405020304" pitchFamily="18" charset="0"/>
                        <a:ea typeface="+mn-ea"/>
                        <a:cs typeface="Times New Roman" panose="02020603050405020304" pitchFamily="18" charset="0"/>
                      </a:endParaRPr>
                    </a:p>
                    <a:p>
                      <a:pPr algn="ctr"/>
                      <a:endParaRPr lang="ru-RU" sz="100" b="1" kern="1200" dirty="0">
                        <a:solidFill>
                          <a:srgbClr val="7030A0"/>
                        </a:solidFill>
                        <a:effectLst/>
                        <a:latin typeface="Times New Roman" panose="02020603050405020304" pitchFamily="18" charset="0"/>
                        <a:ea typeface="+mn-ea"/>
                        <a:cs typeface="Times New Roman" panose="02020603050405020304" pitchFamily="18" charset="0"/>
                      </a:endParaRPr>
                    </a:p>
                    <a:p>
                      <a:pPr algn="ct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6.16. КОМПЬЮТЕР, ИНТЕРНЕТ И КИБЕРБЕЗОПАСНОСТЬ ДЕТЕЙ ДОШКОЛЬНОГО ВОЗРАСТА</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a:t>
                      </a: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Как правильно развивать, учить и воспитывать ребенка в условиях всеобщей компьютеризации, информатизации и цифровых технологий? Как уберечь детей от </a:t>
                      </a:r>
                      <a:r>
                        <a:rPr lang="ru-RU" sz="2400" b="0" i="0" u="none" strike="noStrike" kern="1200" baseline="0" dirty="0" err="1">
                          <a:solidFill>
                            <a:schemeClr val="tx1"/>
                          </a:solidFill>
                          <a:latin typeface="Times New Roman" panose="02020603050405020304" pitchFamily="18" charset="0"/>
                          <a:ea typeface="+mn-ea"/>
                          <a:cs typeface="Times New Roman" panose="02020603050405020304" pitchFamily="18" charset="0"/>
                        </a:rPr>
                        <a:t>киберопасностей</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современного цифрового общества?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2680007044"/>
                  </a:ext>
                </a:extLst>
              </a:tr>
            </a:tbl>
          </a:graphicData>
        </a:graphic>
      </p:graphicFrame>
    </p:spTree>
    <p:extLst>
      <p:ext uri="{BB962C8B-B14F-4D97-AF65-F5344CB8AC3E}">
        <p14:creationId xmlns:p14="http://schemas.microsoft.com/office/powerpoint/2010/main" xmlns="" val="836488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xmlns="" id="{0272B1F7-A366-4EA8-B3FB-88DD1E7F213C}"/>
              </a:ext>
            </a:extLst>
          </p:cNvPr>
          <p:cNvGraphicFramePr>
            <a:graphicFrameLocks noGrp="1"/>
          </p:cNvGraphicFramePr>
          <p:nvPr>
            <p:extLst>
              <p:ext uri="{D42A27DB-BD31-4B8C-83A1-F6EECF244321}">
                <p14:modId xmlns:p14="http://schemas.microsoft.com/office/powerpoint/2010/main" xmlns="" val="3131869659"/>
              </p:ext>
            </p:extLst>
          </p:nvPr>
        </p:nvGraphicFramePr>
        <p:xfrm>
          <a:off x="182879" y="169817"/>
          <a:ext cx="11834949" cy="6492240"/>
        </p:xfrm>
        <a:graphic>
          <a:graphicData uri="http://schemas.openxmlformats.org/drawingml/2006/table">
            <a:tbl>
              <a:tblPr/>
              <a:tblGrid>
                <a:gridCol w="11834949">
                  <a:extLst>
                    <a:ext uri="{9D8B030D-6E8A-4147-A177-3AD203B41FA5}">
                      <a16:colId xmlns:a16="http://schemas.microsoft.com/office/drawing/2014/main" xmlns="" val="580489306"/>
                    </a:ext>
                  </a:extLst>
                </a:gridCol>
              </a:tblGrid>
              <a:tr h="6492240">
                <a:tc>
                  <a:txBody>
                    <a:bodyPr/>
                    <a:lstStyle/>
                    <a:p>
                      <a:pPr algn="ctr"/>
                      <a:r>
                        <a:rPr lang="ru-RU"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6.17. СПОСОБНОСТИ И ТАЛАНТЫ </a:t>
                      </a:r>
                      <a:endParaRPr lang="ru-RU" sz="2000" b="1" i="0" u="none" strike="noStrike" kern="1200" baseline="0" dirty="0">
                        <a:solidFill>
                          <a:srgbClr val="7030A0"/>
                        </a:solidFill>
                        <a:latin typeface="Times New Roman" panose="02020603050405020304" pitchFamily="18" charset="0"/>
                        <a:ea typeface="+mn-ea"/>
                        <a:cs typeface="Times New Roman" panose="02020603050405020304" pitchFamily="18" charset="0"/>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Как распознать способности ребенка? Можно ли развить способности? </a:t>
                      </a: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У каждого ли ребенка есть способности?  Как понять, что наш ребенок талантлив? </a:t>
                      </a: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Во сколько лет уже можно говорить о таланте ребенка?  Нужно ли водить ребенка в кружки секции для развития его талантов? </a:t>
                      </a:r>
                    </a:p>
                    <a:p>
                      <a:endParaRPr lang="ru-RU" sz="1400" b="1"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6.18. ФОРМИРОВАНИЕ ПЕРВОНАЧАЛЬНЫХ ПРЕДСТАВЛЕНИЙ                                                                О ФИНАНСОВОЙ ГРАМОТНОСТИ </a:t>
                      </a:r>
                      <a:endParaRPr lang="ru-RU" sz="2000" b="0" i="0" u="none" strike="noStrike" kern="1200" baseline="0" dirty="0">
                        <a:solidFill>
                          <a:srgbClr val="7030A0"/>
                        </a:solidFill>
                        <a:latin typeface="+mn-lt"/>
                        <a:ea typeface="+mn-ea"/>
                        <a:cs typeface="+mn-cs"/>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Рекомендуемые формы и темы просвещения родителей: </a:t>
                      </a:r>
                      <a:endParaRPr lang="ru-RU" sz="2400" b="0" i="0" u="none" strike="noStrike" kern="1200" baseline="0" dirty="0">
                        <a:solidFill>
                          <a:srgbClr val="7030A0"/>
                        </a:solidFill>
                        <a:latin typeface="Times New Roman" panose="02020603050405020304" pitchFamily="18" charset="0"/>
                        <a:ea typeface="+mn-ea"/>
                        <a:cs typeface="Times New Roman" panose="02020603050405020304" pitchFamily="18" charset="0"/>
                      </a:endParaRP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дискуссия: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«Что нужно знать детям о финансах?»; </a:t>
                      </a: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мастер-класс: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«Как познакомить ребенка с деньгами и семейным бюджетом»; </a:t>
                      </a: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конкурс лучших семейных практик по финансовому воспитанию; </a:t>
                      </a: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заседание семейного клуба: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«Мир финансов и дети». </a:t>
                      </a:r>
                    </a:p>
                    <a:p>
                      <a:endParaRPr lang="ru-RU" sz="1600" b="1"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6.19. ДОПОЛНИТЕЛЬНОЕ ОБРАЗОВАНИЕ ДЕТЕЙ </a:t>
                      </a:r>
                      <a:endParaRPr lang="ru-RU" sz="2400" b="1" i="0" u="none" strike="noStrike" kern="1200" baseline="0" dirty="0">
                        <a:solidFill>
                          <a:srgbClr val="7030A0"/>
                        </a:solidFill>
                        <a:latin typeface="Times New Roman" panose="02020603050405020304" pitchFamily="18" charset="0"/>
                        <a:ea typeface="+mn-ea"/>
                        <a:cs typeface="Times New Roman" panose="02020603050405020304" pitchFamily="18" charset="0"/>
                      </a:endParaRPr>
                    </a:p>
                    <a:p>
                      <a:r>
                        <a:rPr lang="ru-RU" sz="24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Вопросы: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Где помогут раскрыть таланты наших детей? Нужно ли нашим детям посещать дополнительные кружки и секции или детского сада будет достаточно? </a:t>
                      </a:r>
                    </a:p>
                    <a:p>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Как выбрать подходящую для ребенка дополнительную образовательную программу? </a:t>
                      </a:r>
                      <a:endParaRPr lang="ru-RU" sz="3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2680007044"/>
                  </a:ext>
                </a:extLst>
              </a:tr>
            </a:tbl>
          </a:graphicData>
        </a:graphic>
      </p:graphicFrame>
    </p:spTree>
    <p:extLst>
      <p:ext uri="{BB962C8B-B14F-4D97-AF65-F5344CB8AC3E}">
        <p14:creationId xmlns:p14="http://schemas.microsoft.com/office/powerpoint/2010/main" xmlns="" val="2981612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xmlns="" id="{0272B1F7-A366-4EA8-B3FB-88DD1E7F213C}"/>
              </a:ext>
            </a:extLst>
          </p:cNvPr>
          <p:cNvGraphicFramePr>
            <a:graphicFrameLocks noGrp="1"/>
          </p:cNvGraphicFramePr>
          <p:nvPr>
            <p:extLst>
              <p:ext uri="{D42A27DB-BD31-4B8C-83A1-F6EECF244321}">
                <p14:modId xmlns:p14="http://schemas.microsoft.com/office/powerpoint/2010/main" xmlns="" val="769981154"/>
              </p:ext>
            </p:extLst>
          </p:nvPr>
        </p:nvGraphicFramePr>
        <p:xfrm>
          <a:off x="130628" y="97536"/>
          <a:ext cx="11939451" cy="6690360"/>
        </p:xfrm>
        <a:graphic>
          <a:graphicData uri="http://schemas.openxmlformats.org/drawingml/2006/table">
            <a:tbl>
              <a:tblPr/>
              <a:tblGrid>
                <a:gridCol w="11939451">
                  <a:extLst>
                    <a:ext uri="{9D8B030D-6E8A-4147-A177-3AD203B41FA5}">
                      <a16:colId xmlns:a16="http://schemas.microsoft.com/office/drawing/2014/main" xmlns="" val="580489306"/>
                    </a:ext>
                  </a:extLst>
                </a:gridCol>
              </a:tblGrid>
              <a:tr h="6642898">
                <a:tc>
                  <a:txBody>
                    <a:bodyPr/>
                    <a:lstStyle/>
                    <a:p>
                      <a:pPr algn="ctr"/>
                      <a:r>
                        <a:rPr lang="ru-RU" sz="2000" b="1"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000" b="1" i="0" u="none" strike="noStrike" kern="1200" baseline="0" dirty="0">
                          <a:solidFill>
                            <a:srgbClr val="FF0000"/>
                          </a:solidFill>
                          <a:latin typeface="Times New Roman" panose="02020603050405020304" pitchFamily="18" charset="0"/>
                          <a:ea typeface="+mn-ea"/>
                          <a:cs typeface="Times New Roman" panose="02020603050405020304" pitchFamily="18" charset="0"/>
                        </a:rPr>
                        <a:t>НОРМАТИВНАЯ БАЗА</a:t>
                      </a:r>
                    </a:p>
                    <a:p>
                      <a:pPr algn="ctr"/>
                      <a:r>
                        <a:rPr lang="ru-RU" sz="2000" b="1" i="0" u="none" strike="noStrike" kern="1200" baseline="0" dirty="0">
                          <a:solidFill>
                            <a:srgbClr val="FF0000"/>
                          </a:solidFill>
                          <a:latin typeface="Times New Roman" panose="02020603050405020304" pitchFamily="18" charset="0"/>
                          <a:ea typeface="+mn-ea"/>
                          <a:cs typeface="Times New Roman" panose="02020603050405020304" pitchFamily="18" charset="0"/>
                        </a:rPr>
                        <a:t>ДЛЯ РАЗРАБОТКИ ПРОГРАММЫ ПРОСВЕЩЕНИЯ РОДИТЕЛЕЙ</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500" kern="1200" dirty="0">
                          <a:solidFill>
                            <a:schemeClr val="tx1"/>
                          </a:solidFill>
                          <a:effectLst/>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800" b="1" kern="1200" dirty="0">
                          <a:solidFill>
                            <a:schemeClr val="tx1"/>
                          </a:solidFill>
                          <a:effectLst/>
                          <a:latin typeface="Times New Roman" panose="02020603050405020304" pitchFamily="18" charset="0"/>
                          <a:ea typeface="+mn-ea"/>
                          <a:cs typeface="Times New Roman" panose="02020603050405020304" pitchFamily="18" charset="0"/>
                        </a:rPr>
                        <a:t>1. ФЗ от </a:t>
                      </a: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05.04.2021</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 № 85</a:t>
                      </a:r>
                      <a:r>
                        <a:rPr lang="ru-RU" sz="2800"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внесены изменения в ФЗ от 29.12.2012 № 273-ФЗ «Об образовании в Российской Федерации», </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закреплено понятие просветительской деятельности:</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 </a:t>
                      </a:r>
                      <a:r>
                        <a:rPr lang="ru-RU" sz="2400" kern="1200" dirty="0">
                          <a:solidFill>
                            <a:srgbClr val="7030A0"/>
                          </a:solidFill>
                          <a:effectLst/>
                          <a:latin typeface="Times New Roman" panose="02020603050405020304" pitchFamily="18" charset="0"/>
                          <a:ea typeface="+mn-ea"/>
                          <a:cs typeface="Times New Roman" panose="02020603050405020304" pitchFamily="18" charset="0"/>
                        </a:rPr>
                        <a:t>«</a:t>
                      </a:r>
                      <a:r>
                        <a:rPr lang="ru-RU" sz="2800" i="1" kern="1200" dirty="0">
                          <a:solidFill>
                            <a:srgbClr val="7030A0"/>
                          </a:solidFill>
                          <a:effectLst/>
                          <a:latin typeface="Times New Roman" panose="02020603050405020304" pitchFamily="18" charset="0"/>
                          <a:ea typeface="+mn-ea"/>
                          <a:cs typeface="Times New Roman" panose="02020603050405020304" pitchFamily="18" charset="0"/>
                        </a:rPr>
                        <a:t>Деятельность вне рамок образовательных программ, направленная на </a:t>
                      </a:r>
                      <a:r>
                        <a:rPr lang="ru-RU" sz="2800" b="1" i="1" kern="1200" dirty="0">
                          <a:solidFill>
                            <a:srgbClr val="7030A0"/>
                          </a:solidFill>
                          <a:effectLst/>
                          <a:latin typeface="Times New Roman" panose="02020603050405020304" pitchFamily="18" charset="0"/>
                          <a:ea typeface="+mn-ea"/>
                          <a:cs typeface="Times New Roman" panose="02020603050405020304" pitchFamily="18" charset="0"/>
                        </a:rPr>
                        <a:t>распространение знаний, умений, навыков, ценностных установок, опыта и компетенции </a:t>
                      </a:r>
                      <a:r>
                        <a:rPr lang="ru-RU" sz="2800" i="1" kern="1200" dirty="0">
                          <a:solidFill>
                            <a:srgbClr val="7030A0"/>
                          </a:solidFill>
                          <a:effectLst/>
                          <a:latin typeface="Times New Roman" panose="02020603050405020304" pitchFamily="18" charset="0"/>
                          <a:ea typeface="+mn-ea"/>
                          <a:cs typeface="Times New Roman" panose="02020603050405020304" pitchFamily="18" charset="0"/>
                        </a:rPr>
                        <a:t>в целях интеллектуального, духовно-нравственного, творческого, физического и (или) профессионального развития человека, </a:t>
                      </a:r>
                      <a:r>
                        <a:rPr lang="ru-RU" sz="2800" b="1" i="1" kern="1200" dirty="0">
                          <a:solidFill>
                            <a:srgbClr val="7030A0"/>
                          </a:solidFill>
                          <a:effectLst/>
                          <a:latin typeface="Times New Roman" panose="02020603050405020304" pitchFamily="18" charset="0"/>
                          <a:ea typeface="+mn-ea"/>
                          <a:cs typeface="Times New Roman" panose="02020603050405020304" pitchFamily="18" charset="0"/>
                        </a:rPr>
                        <a:t>удовлетворения его образовательных потребностей и интересов</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Часть 2 статьи 44 </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Федерального закона «Об образовании в РФ»: </a:t>
                      </a:r>
                      <a:r>
                        <a:rPr lang="ru-RU" sz="2800" i="1" u="sng" kern="1200" dirty="0">
                          <a:solidFill>
                            <a:srgbClr val="7030A0"/>
                          </a:solidFill>
                          <a:effectLst/>
                          <a:latin typeface="Times New Roman" panose="02020603050405020304" pitchFamily="18" charset="0"/>
                          <a:ea typeface="+mn-ea"/>
                          <a:cs typeface="Times New Roman" panose="02020603050405020304" pitchFamily="18" charset="0"/>
                        </a:rPr>
                        <a:t>образовательные организации оказывают помощь родителям </a:t>
                      </a:r>
                      <a:r>
                        <a:rPr lang="ru-RU" sz="2400" i="1" kern="1200" dirty="0">
                          <a:solidFill>
                            <a:schemeClr val="tx1"/>
                          </a:solidFill>
                          <a:effectLst/>
                          <a:latin typeface="Times New Roman" panose="02020603050405020304" pitchFamily="18" charset="0"/>
                          <a:ea typeface="+mn-ea"/>
                          <a:cs typeface="Times New Roman" panose="02020603050405020304" pitchFamily="18" charset="0"/>
                        </a:rPr>
                        <a:t>(законным представителям) </a:t>
                      </a:r>
                      <a:r>
                        <a:rPr lang="ru-RU" sz="2800" i="1" kern="1200" dirty="0">
                          <a:solidFill>
                            <a:schemeClr val="tx1"/>
                          </a:solidFill>
                          <a:effectLst/>
                          <a:latin typeface="Times New Roman" panose="02020603050405020304" pitchFamily="18" charset="0"/>
                          <a:ea typeface="+mn-ea"/>
                          <a:cs typeface="Times New Roman" panose="02020603050405020304" pitchFamily="18" charset="0"/>
                        </a:rPr>
                        <a:t>несовершеннолетних обучающихся в </a:t>
                      </a:r>
                      <a:r>
                        <a:rPr lang="ru-RU" sz="2800" i="0" kern="1200" dirty="0">
                          <a:solidFill>
                            <a:schemeClr val="tx1"/>
                          </a:solidFill>
                          <a:effectLst/>
                          <a:latin typeface="Times New Roman" panose="02020603050405020304" pitchFamily="18" charset="0"/>
                          <a:ea typeface="+mn-ea"/>
                          <a:cs typeface="Times New Roman" panose="02020603050405020304" pitchFamily="18" charset="0"/>
                        </a:rPr>
                        <a:t>воспитании</a:t>
                      </a:r>
                      <a:r>
                        <a:rPr lang="ru-RU" sz="2800" i="1" kern="1200" dirty="0">
                          <a:solidFill>
                            <a:schemeClr val="tx1"/>
                          </a:solidFill>
                          <a:effectLst/>
                          <a:latin typeface="Times New Roman" panose="02020603050405020304" pitchFamily="18" charset="0"/>
                          <a:ea typeface="+mn-ea"/>
                          <a:cs typeface="Times New Roman" panose="02020603050405020304" pitchFamily="18" charset="0"/>
                        </a:rPr>
                        <a:t> детей, </a:t>
                      </a:r>
                      <a:r>
                        <a:rPr lang="ru-RU" sz="2800" i="1" u="sng" kern="1200" dirty="0">
                          <a:solidFill>
                            <a:schemeClr val="tx1"/>
                          </a:solidFill>
                          <a:effectLst/>
                          <a:latin typeface="Times New Roman" panose="02020603050405020304" pitchFamily="18" charset="0"/>
                          <a:ea typeface="+mn-ea"/>
                          <a:cs typeface="Times New Roman" panose="02020603050405020304" pitchFamily="18" charset="0"/>
                        </a:rPr>
                        <a:t>охране и укреплении их физического и психического здоровья</a:t>
                      </a:r>
                      <a:r>
                        <a:rPr lang="ru-RU" sz="2800" i="1"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i="1" u="sng" kern="1200" dirty="0">
                          <a:solidFill>
                            <a:schemeClr val="tx1"/>
                          </a:solidFill>
                          <a:effectLst/>
                          <a:latin typeface="Times New Roman" panose="02020603050405020304" pitchFamily="18" charset="0"/>
                          <a:ea typeface="+mn-ea"/>
                          <a:cs typeface="Times New Roman" panose="02020603050405020304" pitchFamily="18" charset="0"/>
                        </a:rPr>
                        <a:t>развития </a:t>
                      </a:r>
                      <a:r>
                        <a:rPr lang="ru-RU" sz="2800" i="1" u="sng" kern="1200" dirty="0" err="1">
                          <a:solidFill>
                            <a:schemeClr val="tx1"/>
                          </a:solidFill>
                          <a:effectLst/>
                          <a:latin typeface="Times New Roman" panose="02020603050405020304" pitchFamily="18" charset="0"/>
                          <a:ea typeface="+mn-ea"/>
                          <a:cs typeface="Times New Roman" panose="02020603050405020304" pitchFamily="18" charset="0"/>
                        </a:rPr>
                        <a:t>индивидуальнных</a:t>
                      </a:r>
                      <a:r>
                        <a:rPr lang="ru-RU" sz="2800" i="1" u="sng" kern="1200" dirty="0">
                          <a:solidFill>
                            <a:schemeClr val="tx1"/>
                          </a:solidFill>
                          <a:effectLst/>
                          <a:latin typeface="Times New Roman" panose="02020603050405020304" pitchFamily="18" charset="0"/>
                          <a:ea typeface="+mn-ea"/>
                          <a:cs typeface="Times New Roman" panose="02020603050405020304" pitchFamily="18" charset="0"/>
                        </a:rPr>
                        <a:t> способностей и необходимой коррекции нарушений их развития». </a:t>
                      </a: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 </a:t>
                      </a:r>
                      <a:endParaRPr lang="ru-RU" sz="2800" u="sng"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a16="http://schemas.microsoft.com/office/drawing/2014/main" xmlns="" val="2680007044"/>
                  </a:ext>
                </a:extLst>
              </a:tr>
            </a:tbl>
          </a:graphicData>
        </a:graphic>
      </p:graphicFrame>
      <p:pic>
        <p:nvPicPr>
          <p:cNvPr id="2" name="Рисунок 1">
            <a:extLst>
              <a:ext uri="{FF2B5EF4-FFF2-40B4-BE49-F238E27FC236}">
                <a16:creationId xmlns:a16="http://schemas.microsoft.com/office/drawing/2014/main" xmlns="" id="{ECBB9FF4-13FA-48D3-88A1-2D14C58C5C28}"/>
              </a:ext>
            </a:extLst>
          </p:cNvPr>
          <p:cNvPicPr>
            <a:picLocks noChangeAspect="1"/>
          </p:cNvPicPr>
          <p:nvPr/>
        </p:nvPicPr>
        <p:blipFill>
          <a:blip r:embed="rId2" cstate="print"/>
          <a:stretch>
            <a:fillRect/>
          </a:stretch>
        </p:blipFill>
        <p:spPr>
          <a:xfrm>
            <a:off x="11362944" y="0"/>
            <a:ext cx="829056" cy="1288225"/>
          </a:xfrm>
          <a:prstGeom prst="rect">
            <a:avLst/>
          </a:prstGeom>
        </p:spPr>
      </p:pic>
    </p:spTree>
    <p:extLst>
      <p:ext uri="{BB962C8B-B14F-4D97-AF65-F5344CB8AC3E}">
        <p14:creationId xmlns:p14="http://schemas.microsoft.com/office/powerpoint/2010/main" xmlns="" val="1358394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xmlns="" id="{0272B1F7-A366-4EA8-B3FB-88DD1E7F213C}"/>
              </a:ext>
            </a:extLst>
          </p:cNvPr>
          <p:cNvGraphicFramePr>
            <a:graphicFrameLocks noGrp="1"/>
          </p:cNvGraphicFramePr>
          <p:nvPr>
            <p:extLst>
              <p:ext uri="{D42A27DB-BD31-4B8C-83A1-F6EECF244321}">
                <p14:modId xmlns:p14="http://schemas.microsoft.com/office/powerpoint/2010/main" xmlns="" val="3305111416"/>
              </p:ext>
            </p:extLst>
          </p:nvPr>
        </p:nvGraphicFramePr>
        <p:xfrm>
          <a:off x="117566" y="0"/>
          <a:ext cx="11978639" cy="6753497"/>
        </p:xfrm>
        <a:graphic>
          <a:graphicData uri="http://schemas.openxmlformats.org/drawingml/2006/table">
            <a:tbl>
              <a:tblPr/>
              <a:tblGrid>
                <a:gridCol w="11978639">
                  <a:extLst>
                    <a:ext uri="{9D8B030D-6E8A-4147-A177-3AD203B41FA5}">
                      <a16:colId xmlns:a16="http://schemas.microsoft.com/office/drawing/2014/main" xmlns="" val="580489306"/>
                    </a:ext>
                  </a:extLst>
                </a:gridCol>
              </a:tblGrid>
              <a:tr h="6753497">
                <a:tc>
                  <a:txBody>
                    <a:bodyPr/>
                    <a:lstStyle/>
                    <a:p>
                      <a:pPr algn="l"/>
                      <a:r>
                        <a:rPr lang="ru-RU" sz="2800"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Раздел 7</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 Пространство родительских инициатив                                            </a:t>
                      </a:r>
                      <a:r>
                        <a:rPr lang="ru-RU" sz="2800" b="0" i="1" kern="1200" dirty="0">
                          <a:solidFill>
                            <a:schemeClr val="tx1"/>
                          </a:solidFill>
                          <a:effectLst/>
                          <a:latin typeface="Times New Roman" panose="02020603050405020304" pitchFamily="18" charset="0"/>
                          <a:ea typeface="+mn-ea"/>
                          <a:cs typeface="Times New Roman" panose="02020603050405020304" pitchFamily="18" charset="0"/>
                        </a:rPr>
                        <a:t>(</a:t>
                      </a:r>
                      <a:r>
                        <a:rPr lang="ru-RU" sz="2800" i="1" kern="1200" dirty="0">
                          <a:solidFill>
                            <a:schemeClr val="tx1"/>
                          </a:solidFill>
                          <a:effectLst/>
                          <a:latin typeface="Times New Roman" panose="02020603050405020304" pitchFamily="18" charset="0"/>
                          <a:ea typeface="+mn-ea"/>
                          <a:cs typeface="Times New Roman" panose="02020603050405020304" pitchFamily="18" charset="0"/>
                        </a:rPr>
                        <a:t>описание форм и способов, инициирующих родительскую активность).</a:t>
                      </a:r>
                      <a:endParaRPr lang="ru-RU" sz="28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800" b="1" i="1" u="none" strike="noStrike" kern="1200" baseline="0" dirty="0">
                          <a:solidFill>
                            <a:srgbClr val="7030A0"/>
                          </a:solidFill>
                          <a:latin typeface="Times New Roman" panose="02020603050405020304" pitchFamily="18" charset="0"/>
                          <a:ea typeface="+mn-ea"/>
                          <a:cs typeface="Times New Roman" panose="02020603050405020304" pitchFamily="18" charset="0"/>
                        </a:rPr>
                        <a:t>Способы и формы проявления родительской инициативы:</a:t>
                      </a:r>
                    </a:p>
                    <a:p>
                      <a:pPr marL="285750" indent="-285750">
                        <a:buFontTx/>
                        <a:buChar char="-"/>
                      </a:pPr>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Семейные или родительские клубы: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Клуб молодой семьи,</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Клуб выходного дня. </a:t>
                      </a:r>
                      <a:endPar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«Дни родительской инициативы»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участие в жизнедеятельности ДОО. </a:t>
                      </a:r>
                    </a:p>
                    <a:p>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Организация театральной студии </a:t>
                      </a:r>
                      <a:r>
                        <a:rPr lang="ru-RU" sz="2400" b="0" i="1"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создание театральных постановок для детей.</a:t>
                      </a:r>
                    </a:p>
                    <a:p>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Организация семейного волонтерского движения</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-участие в озеленении участков ДОО и близлежащих территорий; социальных и благотворительных акциях. </a:t>
                      </a:r>
                    </a:p>
                    <a:p>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«Семейный забег»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создание условий для пропаганды здорового образа жизни. </a:t>
                      </a:r>
                    </a:p>
                    <a:p>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Социокультурный проект «Азбука в России»</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-для детей разных национальностей. </a:t>
                      </a:r>
                    </a:p>
                    <a:p>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Интеллектуальные турниры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–мероприятия на интеллектуальных турнирах, вечерах… - </a:t>
                      </a:r>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«Выходной всей семьей».</a:t>
                      </a:r>
                      <a:endParaRPr lang="ru-RU" sz="2400" b="0" i="0" u="none" strike="noStrike" kern="1200" baseline="0" dirty="0">
                        <a:solidFill>
                          <a:schemeClr val="tx1"/>
                        </a:solidFill>
                        <a:latin typeface="+mn-lt"/>
                        <a:ea typeface="+mn-ea"/>
                        <a:cs typeface="+mn-cs"/>
                      </a:endParaRPr>
                    </a:p>
                    <a:p>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«Мамина (папина) пятиминутка»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родители «рассказывают»   детям или о своей профессии, или о своих увлечениях спортом, или о своих любимых книгах детства и др. </a:t>
                      </a:r>
                      <a:endParaRPr lang="ru-RU" sz="2400" b="0" i="0" u="none" strike="noStrike" kern="1200" baseline="0" dirty="0">
                        <a:solidFill>
                          <a:schemeClr val="tx1"/>
                        </a:solidFill>
                        <a:latin typeface="+mn-lt"/>
                        <a:ea typeface="+mn-ea"/>
                        <a:cs typeface="+mn-cs"/>
                      </a:endParaRPr>
                    </a:p>
                    <a:p>
                      <a:r>
                        <a:rPr lang="ru-RU" sz="2400" b="1" i="1" u="none" strike="noStrike" kern="1200" baseline="0" dirty="0">
                          <a:solidFill>
                            <a:schemeClr val="tx1"/>
                          </a:solidFill>
                          <a:latin typeface="Times New Roman" panose="02020603050405020304" pitchFamily="18" charset="0"/>
                          <a:ea typeface="+mn-ea"/>
                          <a:cs typeface="Times New Roman" panose="02020603050405020304" pitchFamily="18" charset="0"/>
                        </a:rPr>
                        <a:t>- Социально-педагогические проекты </a:t>
                      </a:r>
                      <a:r>
                        <a:rPr lang="ru-RU" sz="24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организация коррекционной работы с детьми на   раннем этапе.</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500" b="1" kern="1200" dirty="0">
                          <a:solidFill>
                            <a:schemeClr val="tx1"/>
                          </a:solidFill>
                          <a:effectLst/>
                          <a:latin typeface="Times New Roman" panose="02020603050405020304" pitchFamily="18" charset="0"/>
                          <a:ea typeface="+mn-ea"/>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400" b="1" u="sng" kern="1200" dirty="0">
                          <a:solidFill>
                            <a:schemeClr val="tx1"/>
                          </a:solidFill>
                          <a:effectLst/>
                          <a:latin typeface="Times New Roman" panose="02020603050405020304" pitchFamily="18" charset="0"/>
                          <a:ea typeface="+mn-ea"/>
                          <a:cs typeface="Times New Roman" panose="02020603050405020304" pitchFamily="18" charset="0"/>
                        </a:rPr>
                        <a:t>Раздел 8. </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включает списки рекомендованной литературы для родителей и педагогов.</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2680007044"/>
                  </a:ext>
                </a:extLst>
              </a:tr>
            </a:tbl>
          </a:graphicData>
        </a:graphic>
      </p:graphicFrame>
    </p:spTree>
    <p:extLst>
      <p:ext uri="{BB962C8B-B14F-4D97-AF65-F5344CB8AC3E}">
        <p14:creationId xmlns:p14="http://schemas.microsoft.com/office/powerpoint/2010/main" xmlns="" val="1569834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xmlns="" id="{0272B1F7-A366-4EA8-B3FB-88DD1E7F213C}"/>
              </a:ext>
            </a:extLst>
          </p:cNvPr>
          <p:cNvGraphicFramePr>
            <a:graphicFrameLocks noGrp="1"/>
          </p:cNvGraphicFramePr>
          <p:nvPr>
            <p:extLst>
              <p:ext uri="{D42A27DB-BD31-4B8C-83A1-F6EECF244321}">
                <p14:modId xmlns:p14="http://schemas.microsoft.com/office/powerpoint/2010/main" xmlns="" val="2676808377"/>
              </p:ext>
            </p:extLst>
          </p:nvPr>
        </p:nvGraphicFramePr>
        <p:xfrm>
          <a:off x="783771" y="365760"/>
          <a:ext cx="11038116" cy="6021977"/>
        </p:xfrm>
        <a:graphic>
          <a:graphicData uri="http://schemas.openxmlformats.org/drawingml/2006/table">
            <a:tbl>
              <a:tblPr/>
              <a:tblGrid>
                <a:gridCol w="11038116">
                  <a:extLst>
                    <a:ext uri="{9D8B030D-6E8A-4147-A177-3AD203B41FA5}">
                      <a16:colId xmlns:a16="http://schemas.microsoft.com/office/drawing/2014/main" xmlns="" val="580489306"/>
                    </a:ext>
                  </a:extLst>
                </a:gridCol>
              </a:tblGrid>
              <a:tr h="6021977">
                <a:tc>
                  <a:txBody>
                    <a:bodyPr/>
                    <a:lstStyle/>
                    <a:p>
                      <a:pPr algn="l"/>
                      <a:r>
                        <a:rPr lang="ru-RU" sz="2800"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 </a:t>
                      </a:r>
                    </a:p>
                    <a:p>
                      <a:pPr algn="l"/>
                      <a:endParaRPr lang="ru-RU" sz="2800" b="1" u="sng"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ru-RU" sz="4000" b="1" u="none" kern="1200" dirty="0">
                          <a:solidFill>
                            <a:schemeClr val="tx1"/>
                          </a:solidFill>
                          <a:effectLst/>
                          <a:latin typeface="Times New Roman" panose="02020603050405020304" pitchFamily="18" charset="0"/>
                          <a:ea typeface="+mn-ea"/>
                          <a:cs typeface="Times New Roman" panose="02020603050405020304" pitchFamily="18" charset="0"/>
                        </a:rPr>
                        <a:t>                            </a:t>
                      </a:r>
                      <a:r>
                        <a:rPr lang="ru-RU" sz="4000" b="1" u="none" kern="1200" dirty="0">
                          <a:solidFill>
                            <a:srgbClr val="C00000"/>
                          </a:solidFill>
                          <a:effectLst/>
                          <a:latin typeface="Times New Roman" panose="02020603050405020304" pitchFamily="18" charset="0"/>
                          <a:ea typeface="+mn-ea"/>
                          <a:cs typeface="Times New Roman" panose="02020603050405020304" pitchFamily="18" charset="0"/>
                        </a:rPr>
                        <a:t>ВСЕМ </a:t>
                      </a:r>
                    </a:p>
                    <a:p>
                      <a:pPr algn="ctr"/>
                      <a:r>
                        <a:rPr lang="ru-RU" sz="4000" b="1" u="none" kern="1200" dirty="0">
                          <a:solidFill>
                            <a:srgbClr val="C00000"/>
                          </a:solidFill>
                          <a:effectLst/>
                          <a:latin typeface="Times New Roman" panose="02020603050405020304" pitchFamily="18" charset="0"/>
                          <a:ea typeface="+mn-ea"/>
                          <a:cs typeface="Times New Roman" panose="02020603050405020304" pitchFamily="18" charset="0"/>
                        </a:rPr>
                        <a:t>                             ТВОРЧЕСКИХ УСПЕХОВ    </a:t>
                      </a:r>
                    </a:p>
                    <a:p>
                      <a:pPr algn="ctr"/>
                      <a:r>
                        <a:rPr lang="ru-RU" sz="4000" b="1" u="none" kern="1200" dirty="0">
                          <a:solidFill>
                            <a:srgbClr val="C00000"/>
                          </a:solidFill>
                          <a:effectLst/>
                          <a:latin typeface="Times New Roman" panose="02020603050405020304" pitchFamily="18" charset="0"/>
                          <a:ea typeface="+mn-ea"/>
                          <a:cs typeface="Times New Roman" panose="02020603050405020304" pitchFamily="18" charset="0"/>
                        </a:rPr>
                        <a:t>                              В РЕАЛИЗАЦИИ </a:t>
                      </a:r>
                    </a:p>
                    <a:p>
                      <a:pPr algn="ctr"/>
                      <a:r>
                        <a:rPr lang="ru-RU" sz="4000" b="1" u="none" kern="1200" dirty="0">
                          <a:solidFill>
                            <a:schemeClr val="tx1"/>
                          </a:solidFill>
                          <a:effectLst/>
                          <a:latin typeface="Times New Roman" panose="02020603050405020304" pitchFamily="18" charset="0"/>
                          <a:ea typeface="+mn-ea"/>
                          <a:cs typeface="Times New Roman" panose="02020603050405020304" pitchFamily="18" charset="0"/>
                        </a:rPr>
                        <a:t>                              </a:t>
                      </a:r>
                      <a:r>
                        <a:rPr lang="ru-RU" sz="4800" b="1" u="none" kern="1200" dirty="0">
                          <a:solidFill>
                            <a:srgbClr val="7030A0"/>
                          </a:solidFill>
                          <a:effectLst/>
                          <a:latin typeface="Times New Roman" panose="02020603050405020304" pitchFamily="18" charset="0"/>
                          <a:ea typeface="+mn-ea"/>
                          <a:cs typeface="Times New Roman" panose="02020603050405020304" pitchFamily="18" charset="0"/>
                        </a:rPr>
                        <a:t>ПРОГРАММЫ</a:t>
                      </a:r>
                      <a:r>
                        <a:rPr lang="ru-RU" sz="4000" b="1" u="none" kern="1200" dirty="0">
                          <a:solidFill>
                            <a:srgbClr val="7030A0"/>
                          </a:solidFill>
                          <a:effectLst/>
                          <a:latin typeface="Times New Roman" panose="02020603050405020304" pitchFamily="18" charset="0"/>
                          <a:ea typeface="+mn-ea"/>
                          <a:cs typeface="Times New Roman" panose="02020603050405020304" pitchFamily="18" charset="0"/>
                        </a:rPr>
                        <a:t> </a:t>
                      </a:r>
                    </a:p>
                    <a:p>
                      <a:pPr algn="ctr"/>
                      <a:r>
                        <a:rPr lang="ru-RU" sz="4000" b="1" u="none" kern="1200" dirty="0">
                          <a:solidFill>
                            <a:srgbClr val="7030A0"/>
                          </a:solidFill>
                          <a:effectLst/>
                          <a:latin typeface="Times New Roman" panose="02020603050405020304" pitchFamily="18" charset="0"/>
                          <a:ea typeface="+mn-ea"/>
                          <a:cs typeface="Times New Roman" panose="02020603050405020304" pitchFamily="18" charset="0"/>
                        </a:rPr>
                        <a:t>                               </a:t>
                      </a:r>
                      <a:r>
                        <a:rPr lang="ru-RU" sz="4400" b="1" u="none" kern="1200" dirty="0">
                          <a:solidFill>
                            <a:srgbClr val="7030A0"/>
                          </a:solidFill>
                          <a:effectLst/>
                          <a:latin typeface="Times New Roman" panose="02020603050405020304" pitchFamily="18" charset="0"/>
                          <a:ea typeface="+mn-ea"/>
                          <a:cs typeface="Times New Roman" panose="02020603050405020304" pitchFamily="18" charset="0"/>
                        </a:rPr>
                        <a:t>ПРОСВЕЩЕНИЯ</a:t>
                      </a:r>
                      <a:r>
                        <a:rPr lang="ru-RU" sz="4000" b="1" u="none" kern="1200" dirty="0">
                          <a:solidFill>
                            <a:srgbClr val="7030A0"/>
                          </a:solidFill>
                          <a:effectLst/>
                          <a:latin typeface="Times New Roman" panose="02020603050405020304" pitchFamily="18" charset="0"/>
                          <a:ea typeface="+mn-ea"/>
                          <a:cs typeface="Times New Roman" panose="02020603050405020304" pitchFamily="18" charset="0"/>
                        </a:rPr>
                        <a:t>              </a:t>
                      </a:r>
                    </a:p>
                    <a:p>
                      <a:pPr algn="ctr"/>
                      <a:r>
                        <a:rPr lang="ru-RU" sz="4000" b="1" u="none" kern="1200" dirty="0">
                          <a:solidFill>
                            <a:srgbClr val="7030A0"/>
                          </a:solidFill>
                          <a:effectLst/>
                          <a:latin typeface="Times New Roman" panose="02020603050405020304" pitchFamily="18" charset="0"/>
                          <a:ea typeface="+mn-ea"/>
                          <a:cs typeface="Times New Roman" panose="02020603050405020304" pitchFamily="18" charset="0"/>
                        </a:rPr>
                        <a:t>                            </a:t>
                      </a:r>
                      <a:r>
                        <a:rPr lang="ru-RU" sz="4400" b="1" u="none" kern="1200" dirty="0">
                          <a:solidFill>
                            <a:srgbClr val="7030A0"/>
                          </a:solidFill>
                          <a:effectLst/>
                          <a:latin typeface="Times New Roman" panose="02020603050405020304" pitchFamily="18" charset="0"/>
                          <a:ea typeface="+mn-ea"/>
                          <a:cs typeface="Times New Roman" panose="02020603050405020304" pitchFamily="18" charset="0"/>
                        </a:rPr>
                        <a:t>РОДИТЕЛЕЙ!</a:t>
                      </a:r>
                      <a:endParaRPr lang="ru-RU" sz="3600" u="none" kern="1200" dirty="0">
                        <a:solidFill>
                          <a:srgbClr val="7030A0"/>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2680007044"/>
                  </a:ext>
                </a:extLst>
              </a:tr>
            </a:tbl>
          </a:graphicData>
        </a:graphic>
      </p:graphicFrame>
      <p:pic>
        <p:nvPicPr>
          <p:cNvPr id="2" name="Рисунок 1">
            <a:extLst>
              <a:ext uri="{FF2B5EF4-FFF2-40B4-BE49-F238E27FC236}">
                <a16:creationId xmlns:a16="http://schemas.microsoft.com/office/drawing/2014/main" xmlns="" id="{45FDD8DD-D50C-44DB-A695-81930A5A84FA}"/>
              </a:ext>
            </a:extLst>
          </p:cNvPr>
          <p:cNvPicPr>
            <a:picLocks noChangeAspect="1"/>
          </p:cNvPicPr>
          <p:nvPr/>
        </p:nvPicPr>
        <p:blipFill>
          <a:blip r:embed="rId3" cstate="print"/>
          <a:stretch>
            <a:fillRect/>
          </a:stretch>
        </p:blipFill>
        <p:spPr>
          <a:xfrm>
            <a:off x="701866" y="470263"/>
            <a:ext cx="3960855" cy="5917474"/>
          </a:xfrm>
          <a:prstGeom prst="rect">
            <a:avLst/>
          </a:prstGeom>
        </p:spPr>
      </p:pic>
    </p:spTree>
    <p:extLst>
      <p:ext uri="{BB962C8B-B14F-4D97-AF65-F5344CB8AC3E}">
        <p14:creationId xmlns:p14="http://schemas.microsoft.com/office/powerpoint/2010/main" xmlns="" val="1865724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xmlns="" id="{0272B1F7-A366-4EA8-B3FB-88DD1E7F213C}"/>
              </a:ext>
            </a:extLst>
          </p:cNvPr>
          <p:cNvGraphicFramePr>
            <a:graphicFrameLocks noGrp="1"/>
          </p:cNvGraphicFramePr>
          <p:nvPr>
            <p:extLst>
              <p:ext uri="{D42A27DB-BD31-4B8C-83A1-F6EECF244321}">
                <p14:modId xmlns:p14="http://schemas.microsoft.com/office/powerpoint/2010/main" xmlns="" val="795542139"/>
              </p:ext>
            </p:extLst>
          </p:nvPr>
        </p:nvGraphicFramePr>
        <p:xfrm>
          <a:off x="0" y="-109728"/>
          <a:ext cx="12192000" cy="6967728"/>
        </p:xfrm>
        <a:graphic>
          <a:graphicData uri="http://schemas.openxmlformats.org/drawingml/2006/table">
            <a:tbl>
              <a:tblPr/>
              <a:tblGrid>
                <a:gridCol w="12192000">
                  <a:extLst>
                    <a:ext uri="{9D8B030D-6E8A-4147-A177-3AD203B41FA5}">
                      <a16:colId xmlns:a16="http://schemas.microsoft.com/office/drawing/2014/main" xmlns="" val="580489306"/>
                    </a:ext>
                  </a:extLst>
                </a:gridCol>
              </a:tblGrid>
              <a:tr h="6967728">
                <a:tc>
                  <a:txBody>
                    <a:bodyPr/>
                    <a:lstStyle/>
                    <a:p>
                      <a:pPr algn="ctr"/>
                      <a:r>
                        <a:rPr lang="ru-RU" sz="2000" b="1"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000" b="1" i="0" u="none" strike="noStrike" kern="1200" baseline="0" dirty="0">
                          <a:solidFill>
                            <a:srgbClr val="FF0000"/>
                          </a:solidFill>
                          <a:latin typeface="Times New Roman" panose="02020603050405020304" pitchFamily="18" charset="0"/>
                          <a:ea typeface="+mn-ea"/>
                          <a:cs typeface="Times New Roman" panose="02020603050405020304" pitchFamily="18" charset="0"/>
                        </a:rPr>
                        <a:t>НОРМАТИВНАЯ БАЗА</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500" kern="1200" dirty="0">
                          <a:solidFill>
                            <a:schemeClr val="tx1"/>
                          </a:solidFill>
                          <a:effectLst/>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800" b="1" i="1" kern="1200" dirty="0">
                          <a:solidFill>
                            <a:schemeClr val="tx1"/>
                          </a:solidFill>
                          <a:effectLst/>
                          <a:latin typeface="Times New Roman" panose="02020603050405020304" pitchFamily="18" charset="0"/>
                          <a:ea typeface="+mn-ea"/>
                          <a:cs typeface="Times New Roman" panose="02020603050405020304" pitchFamily="18" charset="0"/>
                        </a:rPr>
                        <a:t>2. п.3 </a:t>
                      </a:r>
                      <a:r>
                        <a:rPr lang="ru-RU" sz="2800" i="1" kern="1200" dirty="0">
                          <a:solidFill>
                            <a:schemeClr val="tx1"/>
                          </a:solidFill>
                          <a:effectLst/>
                          <a:latin typeface="Times New Roman" panose="02020603050405020304" pitchFamily="18" charset="0"/>
                          <a:ea typeface="+mn-ea"/>
                          <a:cs typeface="Times New Roman" panose="02020603050405020304" pitchFamily="18" charset="0"/>
                        </a:rPr>
                        <a:t>перечня поручений Президента РФ </a:t>
                      </a:r>
                      <a:r>
                        <a:rPr lang="ru-RU" sz="2800" i="1" u="sng" kern="1200" dirty="0">
                          <a:solidFill>
                            <a:schemeClr val="tx1"/>
                          </a:solidFill>
                          <a:effectLst/>
                          <a:latin typeface="Times New Roman" panose="02020603050405020304" pitchFamily="18" charset="0"/>
                          <a:ea typeface="+mn-ea"/>
                          <a:cs typeface="Times New Roman" panose="02020603050405020304" pitchFamily="18" charset="0"/>
                        </a:rPr>
                        <a:t>от </a:t>
                      </a:r>
                      <a:r>
                        <a:rPr lang="ru-RU" sz="2800" b="1" i="1" u="sng" kern="1200" dirty="0">
                          <a:solidFill>
                            <a:schemeClr val="tx1"/>
                          </a:solidFill>
                          <a:effectLst/>
                          <a:latin typeface="Times New Roman" panose="02020603050405020304" pitchFamily="18" charset="0"/>
                          <a:ea typeface="+mn-ea"/>
                          <a:cs typeface="Times New Roman" panose="02020603050405020304" pitchFamily="18" charset="0"/>
                        </a:rPr>
                        <a:t>14 июня 2022 г</a:t>
                      </a:r>
                      <a:r>
                        <a:rPr lang="ru-RU" sz="2800" i="1" u="sng"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i="1" kern="1200" dirty="0">
                          <a:solidFill>
                            <a:schemeClr val="tx1"/>
                          </a:solidFill>
                          <a:effectLst/>
                          <a:latin typeface="Times New Roman" panose="02020603050405020304" pitchFamily="18" charset="0"/>
                          <a:ea typeface="+mn-ea"/>
                          <a:cs typeface="Times New Roman" panose="02020603050405020304" pitchFamily="18" charset="0"/>
                        </a:rPr>
                        <a:t>№ Пр-1049 ГС </a:t>
                      </a:r>
                      <a:r>
                        <a:rPr lang="ru-RU" sz="2400" i="1" kern="1200" dirty="0">
                          <a:solidFill>
                            <a:schemeClr val="tx1"/>
                          </a:solidFill>
                          <a:effectLst/>
                          <a:latin typeface="Times New Roman" panose="02020603050405020304" pitchFamily="18" charset="0"/>
                          <a:ea typeface="+mn-ea"/>
                          <a:cs typeface="Times New Roman" panose="02020603050405020304" pitchFamily="18" charset="0"/>
                        </a:rPr>
                        <a:t>(по итогам заседания Президиума Государственного Совета РФ от 25.05.2022 г.) -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400" b="1" i="1" u="none"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«Просвещение родителей задача государственной важности» </a:t>
                      </a:r>
                      <a:r>
                        <a:rPr lang="ru-RU" sz="2800" kern="1200" dirty="0">
                          <a:solidFill>
                            <a:schemeClr val="tx1"/>
                          </a:solidFill>
                          <a:effectLst/>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700"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2800" b="1" kern="1200" dirty="0">
                          <a:solidFill>
                            <a:schemeClr val="tx1"/>
                          </a:solidFill>
                          <a:effectLst/>
                          <a:latin typeface="Times New Roman" panose="02020603050405020304" pitchFamily="18" charset="0"/>
                          <a:ea typeface="+mn-ea"/>
                          <a:cs typeface="Times New Roman" panose="02020603050405020304" pitchFamily="18" charset="0"/>
                        </a:rPr>
                        <a:t>3.</a:t>
                      </a:r>
                      <a:r>
                        <a:rPr lang="ru-RU" sz="2800"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ФОП ДО </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(Приказ </a:t>
                      </a:r>
                      <a:r>
                        <a:rPr lang="ru-RU" sz="2400" kern="1200" dirty="0" err="1">
                          <a:solidFill>
                            <a:schemeClr val="tx1"/>
                          </a:solidFill>
                          <a:effectLst/>
                          <a:latin typeface="Times New Roman" panose="02020603050405020304" pitchFamily="18" charset="0"/>
                          <a:ea typeface="+mn-ea"/>
                          <a:cs typeface="Times New Roman" panose="02020603050405020304" pitchFamily="18" charset="0"/>
                        </a:rPr>
                        <a:t>Минпросвещения</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РФ от </a:t>
                      </a:r>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25 ноября 2022 </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г. </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№1028 </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«Об утверждении федеральной образовательной программы дошкольного образования»). </a:t>
                      </a:r>
                      <a:endParaRPr lang="ru-RU" sz="2800" b="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2400" b="1" kern="1200" dirty="0">
                          <a:solidFill>
                            <a:schemeClr val="tx1"/>
                          </a:solidFill>
                          <a:effectLst/>
                          <a:latin typeface="Times New Roman" panose="02020603050405020304" pitchFamily="18" charset="0"/>
                          <a:ea typeface="+mn-ea"/>
                          <a:cs typeface="Times New Roman" panose="02020603050405020304" pitchFamily="18" charset="0"/>
                        </a:rPr>
                        <a:t>    П. 26</a:t>
                      </a:r>
                      <a:r>
                        <a:rPr lang="ru-RU" sz="2400" b="0"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Особенности взаимодействия пед. коллектива с семьями обучающихся</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000" b="1" kern="1200" dirty="0">
                          <a:solidFill>
                            <a:schemeClr val="tx1"/>
                          </a:solidFill>
                          <a:effectLst/>
                          <a:latin typeface="Times New Roman" panose="02020603050405020304" pitchFamily="18" charset="0"/>
                          <a:ea typeface="+mn-ea"/>
                          <a:cs typeface="Times New Roman" panose="02020603050405020304" pitchFamily="18" charset="0"/>
                        </a:rPr>
                        <a:t>     П. 26.1. </a:t>
                      </a:r>
                      <a:r>
                        <a:rPr lang="ru-RU" sz="2000" b="1" i="1" u="sng" kern="1200" dirty="0">
                          <a:solidFill>
                            <a:srgbClr val="7030A0"/>
                          </a:solidFill>
                          <a:effectLst/>
                          <a:latin typeface="Times New Roman" panose="02020603050405020304" pitchFamily="18" charset="0"/>
                          <a:ea typeface="+mn-ea"/>
                          <a:cs typeface="Times New Roman" panose="02020603050405020304" pitchFamily="18" charset="0"/>
                        </a:rPr>
                        <a:t>Определены  главные цели </a:t>
                      </a:r>
                      <a:r>
                        <a:rPr lang="ru-RU" sz="2000" b="1" i="1" kern="1200" dirty="0">
                          <a:solidFill>
                            <a:schemeClr val="tx1"/>
                          </a:solidFill>
                          <a:effectLst/>
                          <a:latin typeface="Times New Roman" panose="02020603050405020304" pitchFamily="18" charset="0"/>
                          <a:ea typeface="+mn-ea"/>
                          <a:cs typeface="Times New Roman" panose="02020603050405020304" pitchFamily="18" charset="0"/>
                        </a:rPr>
                        <a:t>взаимодействия пед. коллектива ДОО с семьями обучающихся:</a:t>
                      </a:r>
                    </a:p>
                    <a:p>
                      <a:r>
                        <a:rPr lang="ru-RU" sz="2400" kern="1200" dirty="0">
                          <a:solidFill>
                            <a:srgbClr val="7030A0"/>
                          </a:solidFill>
                          <a:effectLst/>
                          <a:latin typeface="Times New Roman" panose="02020603050405020304" pitchFamily="18" charset="0"/>
                          <a:ea typeface="+mn-ea"/>
                          <a:cs typeface="Times New Roman" panose="02020603050405020304" pitchFamily="18" charset="0"/>
                        </a:rPr>
                        <a:t>- </a:t>
                      </a:r>
                      <a:r>
                        <a:rPr lang="ru-RU" sz="2400" i="1" kern="1200" dirty="0">
                          <a:solidFill>
                            <a:schemeClr val="tx1"/>
                          </a:solidFill>
                          <a:effectLst/>
                          <a:latin typeface="Times New Roman" panose="02020603050405020304" pitchFamily="18" charset="0"/>
                          <a:ea typeface="+mn-ea"/>
                          <a:cs typeface="Times New Roman" panose="02020603050405020304" pitchFamily="18" charset="0"/>
                        </a:rPr>
                        <a:t>обеспечение психолого-пед. поддержки семьи и повышение компетентности родителей;  </a:t>
                      </a:r>
                    </a:p>
                    <a:p>
                      <a:r>
                        <a:rPr lang="ru-RU" sz="2400" i="1" kern="1200" dirty="0">
                          <a:solidFill>
                            <a:schemeClr val="tx1"/>
                          </a:solidFill>
                          <a:effectLst/>
                          <a:latin typeface="Times New Roman" panose="02020603050405020304" pitchFamily="18" charset="0"/>
                          <a:ea typeface="+mn-ea"/>
                          <a:cs typeface="Times New Roman" panose="02020603050405020304" pitchFamily="18" charset="0"/>
                        </a:rPr>
                        <a:t>- обеспечение единства подходов к воспитанию и обучению детей в условиях ДОО и семьи; </a:t>
                      </a:r>
                    </a:p>
                    <a:p>
                      <a:r>
                        <a:rPr lang="ru-RU" sz="2400" i="1" kern="1200" dirty="0">
                          <a:solidFill>
                            <a:schemeClr val="tx1"/>
                          </a:solidFill>
                          <a:effectLst/>
                          <a:latin typeface="Times New Roman" panose="02020603050405020304" pitchFamily="18" charset="0"/>
                          <a:ea typeface="+mn-ea"/>
                          <a:cs typeface="Times New Roman" panose="02020603050405020304" pitchFamily="18" charset="0"/>
                        </a:rPr>
                        <a:t>- повышение воспитательного потенциала семьи.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000" b="1" i="1" u="sng" kern="1200" dirty="0">
                          <a:solidFill>
                            <a:schemeClr val="tx1"/>
                          </a:solidFill>
                          <a:effectLst/>
                          <a:latin typeface="Times New Roman" panose="02020603050405020304" pitchFamily="18" charset="0"/>
                          <a:ea typeface="+mn-ea"/>
                          <a:cs typeface="Times New Roman" panose="02020603050405020304" pitchFamily="18" charset="0"/>
                        </a:rPr>
                        <a:t>   П. 26.3. Определены основные задачи:</a:t>
                      </a:r>
                      <a:r>
                        <a:rPr lang="ru-RU" sz="2000" b="1" i="1" u="none" kern="1200" dirty="0">
                          <a:solidFill>
                            <a:schemeClr val="tx1"/>
                          </a:solidFill>
                          <a:effectLst/>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000" b="1" i="1" u="none"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информирование</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родителей; </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просвещение</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родителей; </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способствование развитию ответственного  родительства; взаимодействие</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в форме сотрудничества и</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400" kern="1200" dirty="0">
                          <a:solidFill>
                            <a:schemeClr val="tx1"/>
                          </a:solidFill>
                          <a:effectLst/>
                          <a:latin typeface="Times New Roman" panose="02020603050405020304" pitchFamily="18" charset="0"/>
                          <a:ea typeface="+mn-ea"/>
                          <a:cs typeface="Times New Roman" panose="02020603050405020304" pitchFamily="18" charset="0"/>
                        </a:rPr>
                        <a:t> установления партнёрских отношений с родителями; </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вовлечение </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родителей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400" kern="1200" dirty="0">
                          <a:solidFill>
                            <a:schemeClr val="tx1"/>
                          </a:solidFill>
                          <a:effectLst/>
                          <a:latin typeface="Times New Roman" panose="02020603050405020304" pitchFamily="18" charset="0"/>
                          <a:ea typeface="+mn-ea"/>
                          <a:cs typeface="Times New Roman" panose="02020603050405020304" pitchFamily="18" charset="0"/>
                        </a:rPr>
                        <a:t>(законных представителей) в образовательный процесс.</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800" b="1" kern="1200" dirty="0">
                          <a:solidFill>
                            <a:schemeClr val="tx1"/>
                          </a:solidFill>
                          <a:effectLst/>
                          <a:latin typeface="Times New Roman" panose="02020603050405020304" pitchFamily="18" charset="0"/>
                          <a:ea typeface="+mn-ea"/>
                          <a:cs typeface="Times New Roman" panose="02020603050405020304" pitchFamily="18" charset="0"/>
                        </a:rPr>
                        <a:t>4</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Указ Президента РФ от </a:t>
                      </a:r>
                      <a:r>
                        <a:rPr lang="ru-RU" sz="2400" b="1" u="sng" kern="1200" dirty="0">
                          <a:solidFill>
                            <a:schemeClr val="tx1"/>
                          </a:solidFill>
                          <a:effectLst/>
                          <a:latin typeface="Times New Roman" panose="02020603050405020304" pitchFamily="18" charset="0"/>
                          <a:ea typeface="+mn-ea"/>
                          <a:cs typeface="Times New Roman" panose="02020603050405020304" pitchFamily="18" charset="0"/>
                        </a:rPr>
                        <a:t>22.11.2023</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 875 «О проведении в РФ Года семьи».</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a16="http://schemas.microsoft.com/office/drawing/2014/main" xmlns="" val="2680007044"/>
                  </a:ext>
                </a:extLst>
              </a:tr>
            </a:tbl>
          </a:graphicData>
        </a:graphic>
      </p:graphicFrame>
      <p:pic>
        <p:nvPicPr>
          <p:cNvPr id="2" name="Рисунок 1">
            <a:extLst>
              <a:ext uri="{FF2B5EF4-FFF2-40B4-BE49-F238E27FC236}">
                <a16:creationId xmlns:a16="http://schemas.microsoft.com/office/drawing/2014/main" xmlns="" id="{ECBB9FF4-13FA-48D3-88A1-2D14C58C5C28}"/>
              </a:ext>
            </a:extLst>
          </p:cNvPr>
          <p:cNvPicPr>
            <a:picLocks noChangeAspect="1"/>
          </p:cNvPicPr>
          <p:nvPr/>
        </p:nvPicPr>
        <p:blipFill>
          <a:blip r:embed="rId2" cstate="print"/>
          <a:stretch>
            <a:fillRect/>
          </a:stretch>
        </p:blipFill>
        <p:spPr>
          <a:xfrm>
            <a:off x="10868297" y="4939689"/>
            <a:ext cx="1238359" cy="1924219"/>
          </a:xfrm>
          <a:prstGeom prst="rect">
            <a:avLst/>
          </a:prstGeom>
        </p:spPr>
      </p:pic>
    </p:spTree>
    <p:extLst>
      <p:ext uri="{BB962C8B-B14F-4D97-AF65-F5344CB8AC3E}">
        <p14:creationId xmlns:p14="http://schemas.microsoft.com/office/powerpoint/2010/main" xmlns="" val="1629065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xmlns="" id="{0272B1F7-A366-4EA8-B3FB-88DD1E7F213C}"/>
              </a:ext>
            </a:extLst>
          </p:cNvPr>
          <p:cNvGraphicFramePr>
            <a:graphicFrameLocks noGrp="1"/>
          </p:cNvGraphicFramePr>
          <p:nvPr>
            <p:extLst>
              <p:ext uri="{D42A27DB-BD31-4B8C-83A1-F6EECF244321}">
                <p14:modId xmlns:p14="http://schemas.microsoft.com/office/powerpoint/2010/main" xmlns="" val="1245299185"/>
              </p:ext>
            </p:extLst>
          </p:nvPr>
        </p:nvGraphicFramePr>
        <p:xfrm>
          <a:off x="103632" y="85360"/>
          <a:ext cx="11984736" cy="6687280"/>
        </p:xfrm>
        <a:graphic>
          <a:graphicData uri="http://schemas.openxmlformats.org/drawingml/2006/table">
            <a:tbl>
              <a:tblPr/>
              <a:tblGrid>
                <a:gridCol w="11984736">
                  <a:extLst>
                    <a:ext uri="{9D8B030D-6E8A-4147-A177-3AD203B41FA5}">
                      <a16:colId xmlns:a16="http://schemas.microsoft.com/office/drawing/2014/main" xmlns="" val="580489306"/>
                    </a:ext>
                  </a:extLst>
                </a:gridCol>
              </a:tblGrid>
              <a:tr h="6687280">
                <a:tc>
                  <a:txBody>
                    <a:bodyPr/>
                    <a:lstStyle/>
                    <a:p>
                      <a:pPr algn="ctr">
                        <a:lnSpc>
                          <a:spcPct val="100000"/>
                        </a:lnSpc>
                      </a:pPr>
                      <a:r>
                        <a:rPr lang="ru-RU" sz="2400" b="1"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400" b="1" i="0" u="none" strike="noStrike" kern="1200" baseline="0" dirty="0">
                          <a:solidFill>
                            <a:srgbClr val="FF0000"/>
                          </a:solidFill>
                          <a:latin typeface="Times New Roman" panose="02020603050405020304" pitchFamily="18" charset="0"/>
                          <a:ea typeface="+mn-ea"/>
                          <a:cs typeface="Times New Roman" panose="02020603050405020304" pitchFamily="18" charset="0"/>
                        </a:rPr>
                        <a:t>НОРМАТИВНАЯ БАЗА</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500" kern="1200" dirty="0">
                          <a:solidFill>
                            <a:schemeClr val="tx1"/>
                          </a:solidFill>
                          <a:effectLst/>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2800" i="1" kern="1200" dirty="0">
                          <a:solidFill>
                            <a:schemeClr val="tx1"/>
                          </a:solidFill>
                          <a:effectLst/>
                          <a:latin typeface="Times New Roman" panose="02020603050405020304" pitchFamily="18" charset="0"/>
                          <a:ea typeface="+mn-ea"/>
                          <a:cs typeface="Times New Roman" panose="02020603050405020304" pitchFamily="18" charset="0"/>
                        </a:rPr>
                        <a:t> </a:t>
                      </a:r>
                      <a:r>
                        <a:rPr lang="ru-RU" sz="2000" b="1" kern="1200" dirty="0">
                          <a:solidFill>
                            <a:srgbClr val="7030A0"/>
                          </a:solidFill>
                          <a:effectLst/>
                          <a:latin typeface="Times New Roman" panose="02020603050405020304" pitchFamily="18" charset="0"/>
                          <a:ea typeface="+mn-ea"/>
                          <a:cs typeface="Times New Roman" panose="02020603050405020304" pitchFamily="18" charset="0"/>
                        </a:rPr>
                        <a:t>ФОП ДО: </a:t>
                      </a:r>
                      <a:r>
                        <a:rPr lang="ru-RU" sz="2400" b="1" u="sng" kern="1200" dirty="0">
                          <a:solidFill>
                            <a:srgbClr val="7030A0"/>
                          </a:solidFill>
                          <a:effectLst/>
                          <a:latin typeface="Times New Roman" panose="02020603050405020304" pitchFamily="18" charset="0"/>
                          <a:ea typeface="+mn-ea"/>
                          <a:cs typeface="Times New Roman" panose="02020603050405020304" pitchFamily="18" charset="0"/>
                        </a:rPr>
                        <a:t>П. 26.5 и п. 26.8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400" b="1" kern="1200" dirty="0">
                          <a:solidFill>
                            <a:srgbClr val="7030A0"/>
                          </a:solidFill>
                          <a:effectLst/>
                          <a:latin typeface="Times New Roman" panose="02020603050405020304" pitchFamily="18" charset="0"/>
                          <a:ea typeface="+mn-ea"/>
                          <a:cs typeface="Times New Roman" panose="02020603050405020304" pitchFamily="18" charset="0"/>
                        </a:rPr>
                        <a:t>Направления деятельности </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педагогического коллектива </a:t>
                      </a:r>
                      <a:r>
                        <a:rPr lang="ru-RU" sz="2000" b="1" kern="1200" dirty="0">
                          <a:solidFill>
                            <a:schemeClr val="tx1"/>
                          </a:solidFill>
                          <a:effectLst/>
                          <a:latin typeface="Times New Roman" panose="02020603050405020304" pitchFamily="18" charset="0"/>
                          <a:ea typeface="+mn-ea"/>
                          <a:cs typeface="Times New Roman" panose="02020603050405020304" pitchFamily="18" charset="0"/>
                        </a:rPr>
                        <a:t>ДОО </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по построению взаимодействия с родителями (законными представителями) обучающихся и рекомендуемые формы, методы, приемы </a:t>
                      </a:r>
                      <a:endParaRPr lang="ru-RU" sz="2800" b="1"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32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a16="http://schemas.microsoft.com/office/drawing/2014/main" xmlns="" val="2680007044"/>
                  </a:ext>
                </a:extLst>
              </a:tr>
            </a:tbl>
          </a:graphicData>
        </a:graphic>
      </p:graphicFrame>
      <p:pic>
        <p:nvPicPr>
          <p:cNvPr id="2" name="Рисунок 1">
            <a:extLst>
              <a:ext uri="{FF2B5EF4-FFF2-40B4-BE49-F238E27FC236}">
                <a16:creationId xmlns:a16="http://schemas.microsoft.com/office/drawing/2014/main" xmlns="" id="{ECBB9FF4-13FA-48D3-88A1-2D14C58C5C28}"/>
              </a:ext>
            </a:extLst>
          </p:cNvPr>
          <p:cNvPicPr>
            <a:picLocks noChangeAspect="1"/>
          </p:cNvPicPr>
          <p:nvPr/>
        </p:nvPicPr>
        <p:blipFill>
          <a:blip r:embed="rId3" cstate="print"/>
          <a:stretch>
            <a:fillRect/>
          </a:stretch>
        </p:blipFill>
        <p:spPr>
          <a:xfrm>
            <a:off x="11390811" y="85360"/>
            <a:ext cx="715843" cy="1112310"/>
          </a:xfrm>
          <a:prstGeom prst="rect">
            <a:avLst/>
          </a:prstGeom>
        </p:spPr>
      </p:pic>
      <p:graphicFrame>
        <p:nvGraphicFramePr>
          <p:cNvPr id="3" name="Таблица 3">
            <a:extLst>
              <a:ext uri="{FF2B5EF4-FFF2-40B4-BE49-F238E27FC236}">
                <a16:creationId xmlns:a16="http://schemas.microsoft.com/office/drawing/2014/main" xmlns="" id="{CBA66873-9F6E-4C04-9E95-861647DA0705}"/>
              </a:ext>
            </a:extLst>
          </p:cNvPr>
          <p:cNvGraphicFramePr>
            <a:graphicFrameLocks noGrp="1"/>
          </p:cNvGraphicFramePr>
          <p:nvPr>
            <p:extLst>
              <p:ext uri="{D42A27DB-BD31-4B8C-83A1-F6EECF244321}">
                <p14:modId xmlns:p14="http://schemas.microsoft.com/office/powerpoint/2010/main" xmlns="" val="3662452288"/>
              </p:ext>
            </p:extLst>
          </p:nvPr>
        </p:nvGraphicFramePr>
        <p:xfrm>
          <a:off x="85346" y="1833625"/>
          <a:ext cx="12003021" cy="5047714"/>
        </p:xfrm>
        <a:graphic>
          <a:graphicData uri="http://schemas.openxmlformats.org/drawingml/2006/table">
            <a:tbl>
              <a:tblPr firstRow="1" bandRow="1">
                <a:tableStyleId>{5C22544A-7EE6-4342-B048-85BDC9FD1C3A}</a:tableStyleId>
              </a:tblPr>
              <a:tblGrid>
                <a:gridCol w="2392151">
                  <a:extLst>
                    <a:ext uri="{9D8B030D-6E8A-4147-A177-3AD203B41FA5}">
                      <a16:colId xmlns:a16="http://schemas.microsoft.com/office/drawing/2014/main" xmlns="" val="2053220468"/>
                    </a:ext>
                  </a:extLst>
                </a:gridCol>
                <a:gridCol w="5904030">
                  <a:extLst>
                    <a:ext uri="{9D8B030D-6E8A-4147-A177-3AD203B41FA5}">
                      <a16:colId xmlns:a16="http://schemas.microsoft.com/office/drawing/2014/main" xmlns="" val="3873787883"/>
                    </a:ext>
                  </a:extLst>
                </a:gridCol>
                <a:gridCol w="3706840">
                  <a:extLst>
                    <a:ext uri="{9D8B030D-6E8A-4147-A177-3AD203B41FA5}">
                      <a16:colId xmlns:a16="http://schemas.microsoft.com/office/drawing/2014/main" xmlns="" val="1640367184"/>
                    </a:ext>
                  </a:extLst>
                </a:gridCol>
              </a:tblGrid>
              <a:tr h="742858">
                <a:tc>
                  <a:txBody>
                    <a:bodyPr/>
                    <a:lstStyle/>
                    <a:p>
                      <a:pPr algn="ctr"/>
                      <a:r>
                        <a:rPr lang="ru-RU" sz="2000" b="1" kern="1200" dirty="0">
                          <a:solidFill>
                            <a:schemeClr val="tx1"/>
                          </a:solidFill>
                          <a:effectLst/>
                          <a:latin typeface="Times New Roman" panose="02020603050405020304" pitchFamily="18" charset="0"/>
                          <a:ea typeface="+mn-ea"/>
                          <a:cs typeface="Times New Roman" panose="02020603050405020304" pitchFamily="18" charset="0"/>
                        </a:rPr>
                        <a:t>Направления </a:t>
                      </a:r>
                    </a:p>
                    <a:p>
                      <a:pPr algn="ctr"/>
                      <a:r>
                        <a:rPr lang="ru-RU" sz="2000" b="1" kern="1200" dirty="0">
                          <a:solidFill>
                            <a:schemeClr val="tx1"/>
                          </a:solidFill>
                          <a:effectLst/>
                          <a:latin typeface="Times New Roman" panose="02020603050405020304" pitchFamily="18" charset="0"/>
                          <a:ea typeface="+mn-ea"/>
                          <a:cs typeface="Times New Roman" panose="02020603050405020304" pitchFamily="18" charset="0"/>
                        </a:rPr>
                        <a:t>деятельности </a:t>
                      </a:r>
                      <a:endParaRPr lang="ru-RU"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a:solidFill>
                            <a:schemeClr val="tx1"/>
                          </a:solidFill>
                          <a:effectLst/>
                          <a:latin typeface="Times New Roman" panose="02020603050405020304" pitchFamily="18" charset="0"/>
                          <a:ea typeface="+mn-ea"/>
                          <a:cs typeface="Times New Roman" panose="02020603050405020304" pitchFamily="18" charset="0"/>
                        </a:rPr>
                        <a:t>Содержание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a:solidFill>
                            <a:schemeClr val="tx1"/>
                          </a:solidFill>
                          <a:effectLst/>
                          <a:latin typeface="Times New Roman" panose="02020603050405020304" pitchFamily="18" charset="0"/>
                          <a:ea typeface="+mn-ea"/>
                          <a:cs typeface="Times New Roman" panose="02020603050405020304" pitchFamily="18" charset="0"/>
                        </a:rPr>
                        <a:t>деятельности </a:t>
                      </a:r>
                    </a:p>
                  </a:txBody>
                  <a:tcPr/>
                </a:tc>
                <a:tc>
                  <a:txBody>
                    <a:bodyPr/>
                    <a:lstStyle/>
                    <a:p>
                      <a:pPr algn="ctr"/>
                      <a:r>
                        <a:rPr lang="ru-RU" sz="2000" b="1" kern="1200" dirty="0">
                          <a:solidFill>
                            <a:schemeClr val="tx1"/>
                          </a:solidFill>
                          <a:effectLst/>
                          <a:latin typeface="Times New Roman" panose="02020603050405020304" pitchFamily="18" charset="0"/>
                          <a:ea typeface="+mn-ea"/>
                          <a:cs typeface="Times New Roman" panose="02020603050405020304" pitchFamily="18" charset="0"/>
                        </a:rPr>
                        <a:t>Формы, </a:t>
                      </a:r>
                    </a:p>
                    <a:p>
                      <a:pPr algn="ctr"/>
                      <a:r>
                        <a:rPr lang="ru-RU" sz="2000" b="1" kern="1200" dirty="0">
                          <a:solidFill>
                            <a:schemeClr val="tx1"/>
                          </a:solidFill>
                          <a:effectLst/>
                          <a:latin typeface="Times New Roman" panose="02020603050405020304" pitchFamily="18" charset="0"/>
                          <a:ea typeface="+mn-ea"/>
                          <a:cs typeface="Times New Roman" panose="02020603050405020304" pitchFamily="18" charset="0"/>
                        </a:rPr>
                        <a:t>методы, приемы </a:t>
                      </a:r>
                      <a:endParaRPr lang="ru-RU"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866404622"/>
                  </a:ext>
                </a:extLst>
              </a:tr>
              <a:tr h="3541759">
                <a:tc>
                  <a:txBody>
                    <a:bodyPr/>
                    <a:lstStyle/>
                    <a:p>
                      <a:pPr algn="ctr"/>
                      <a:r>
                        <a:rPr lang="ru-RU" sz="2400" b="1" kern="1200" dirty="0">
                          <a:solidFill>
                            <a:schemeClr val="dk1"/>
                          </a:solidFill>
                          <a:effectLst/>
                          <a:latin typeface="Times New Roman" panose="02020603050405020304" pitchFamily="18" charset="0"/>
                          <a:ea typeface="+mn-ea"/>
                          <a:cs typeface="Times New Roman" panose="02020603050405020304" pitchFamily="18" charset="0"/>
                        </a:rPr>
                        <a:t>1. </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Диагностико- аналитическое направление </a:t>
                      </a:r>
                      <a:endParaRPr lang="ru-RU" sz="2400" dirty="0">
                        <a:latin typeface="Times New Roman" panose="02020603050405020304" pitchFamily="18" charset="0"/>
                        <a:cs typeface="Times New Roman" panose="02020603050405020304" pitchFamily="18" charset="0"/>
                      </a:endParaRPr>
                    </a:p>
                  </a:txBody>
                  <a:tcPr/>
                </a:tc>
                <a:tc>
                  <a:txBody>
                    <a:bodyPr/>
                    <a:lstStyle/>
                    <a:p>
                      <a:pPr marL="342900" indent="-342900">
                        <a:buFontTx/>
                        <a:buChar char="-"/>
                      </a:pPr>
                      <a:r>
                        <a:rPr lang="ru-RU" sz="2400" b="1" kern="1200" dirty="0">
                          <a:solidFill>
                            <a:schemeClr val="dk1"/>
                          </a:solidFill>
                          <a:effectLst/>
                          <a:latin typeface="Times New Roman" panose="02020603050405020304" pitchFamily="18" charset="0"/>
                          <a:ea typeface="+mn-ea"/>
                          <a:cs typeface="Times New Roman" panose="02020603050405020304" pitchFamily="18" charset="0"/>
                        </a:rPr>
                        <a:t>получение и анализ данных о</a:t>
                      </a:r>
                    </a:p>
                    <a:p>
                      <a:pPr marL="0" indent="0">
                        <a:buFontTx/>
                        <a:buNone/>
                      </a:pPr>
                      <a:r>
                        <a:rPr lang="ru-RU" sz="2400" b="1" kern="1200" dirty="0">
                          <a:solidFill>
                            <a:schemeClr val="dk1"/>
                          </a:solidFill>
                          <a:effectLst/>
                          <a:latin typeface="Times New Roman" panose="02020603050405020304" pitchFamily="18" charset="0"/>
                          <a:ea typeface="+mn-ea"/>
                          <a:cs typeface="Times New Roman" panose="02020603050405020304" pitchFamily="18" charset="0"/>
                        </a:rPr>
                        <a:t>семье </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каждого обучающегося, её запросах в отношении охраны здоровья и развития ребёнка; об уровне </a:t>
                      </a:r>
                      <a:r>
                        <a:rPr lang="ru-RU" sz="2400" kern="1200" dirty="0" err="1">
                          <a:solidFill>
                            <a:schemeClr val="dk1"/>
                          </a:solidFill>
                          <a:effectLst/>
                          <a:latin typeface="Times New Roman" panose="02020603050405020304" pitchFamily="18" charset="0"/>
                          <a:ea typeface="+mn-ea"/>
                          <a:cs typeface="Times New Roman" panose="02020603050405020304" pitchFamily="18" charset="0"/>
                        </a:rPr>
                        <a:t>психолого</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 - педагогической компетентности родителей (законных представителей); </a:t>
                      </a:r>
                    </a:p>
                    <a:p>
                      <a:pPr marL="0" indent="0">
                        <a:buFontTx/>
                        <a:buNone/>
                      </a:pPr>
                      <a:endParaRPr lang="ru-RU" sz="700" kern="1200" dirty="0">
                        <a:solidFill>
                          <a:schemeClr val="dk1"/>
                        </a:solidFill>
                        <a:effectLst/>
                        <a:latin typeface="Times New Roman" panose="02020603050405020304" pitchFamily="18" charset="0"/>
                        <a:ea typeface="+mn-ea"/>
                        <a:cs typeface="Times New Roman" panose="02020603050405020304" pitchFamily="18" charset="0"/>
                      </a:endParaRPr>
                    </a:p>
                    <a:p>
                      <a:pPr marL="342900" indent="-342900">
                        <a:buFontTx/>
                        <a:buChar char="-"/>
                      </a:pPr>
                      <a:r>
                        <a:rPr lang="ru-RU" sz="2400" b="1" kern="1200" dirty="0">
                          <a:solidFill>
                            <a:schemeClr val="dk1"/>
                          </a:solidFill>
                          <a:effectLst/>
                          <a:latin typeface="Times New Roman" panose="02020603050405020304" pitchFamily="18" charset="0"/>
                          <a:ea typeface="+mn-ea"/>
                          <a:cs typeface="Times New Roman" panose="02020603050405020304" pitchFamily="18" charset="0"/>
                        </a:rPr>
                        <a:t>планирование работы с семьей </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с</a:t>
                      </a:r>
                    </a:p>
                    <a:p>
                      <a:pPr marL="0" indent="0">
                        <a:buFontTx/>
                        <a:buNone/>
                      </a:pPr>
                      <a:r>
                        <a:rPr lang="ru-RU" sz="2400" kern="1200" dirty="0">
                          <a:solidFill>
                            <a:schemeClr val="dk1"/>
                          </a:solidFill>
                          <a:effectLst/>
                          <a:latin typeface="Times New Roman" panose="02020603050405020304" pitchFamily="18" charset="0"/>
                          <a:ea typeface="+mn-ea"/>
                          <a:cs typeface="Times New Roman" panose="02020603050405020304" pitchFamily="18" charset="0"/>
                        </a:rPr>
                        <a:t>учётом результатов проведенного анализа; </a:t>
                      </a:r>
                    </a:p>
                    <a:p>
                      <a:pPr marL="0" indent="0">
                        <a:buFontTx/>
                        <a:buNone/>
                      </a:pPr>
                      <a:endParaRPr lang="ru-RU" sz="1050" kern="1200" dirty="0">
                        <a:solidFill>
                          <a:schemeClr val="dk1"/>
                        </a:solidFill>
                        <a:effectLst/>
                        <a:latin typeface="Times New Roman" panose="02020603050405020304" pitchFamily="18" charset="0"/>
                        <a:ea typeface="+mn-ea"/>
                        <a:cs typeface="Times New Roman" panose="02020603050405020304" pitchFamily="18" charset="0"/>
                      </a:endParaRPr>
                    </a:p>
                    <a:p>
                      <a:r>
                        <a:rPr lang="ru-RU" sz="240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1" kern="1200" dirty="0">
                          <a:solidFill>
                            <a:schemeClr val="dk1"/>
                          </a:solidFill>
                          <a:effectLst/>
                          <a:latin typeface="Times New Roman" panose="02020603050405020304" pitchFamily="18" charset="0"/>
                          <a:ea typeface="+mn-ea"/>
                          <a:cs typeface="Times New Roman" panose="02020603050405020304" pitchFamily="18" charset="0"/>
                        </a:rPr>
                        <a:t>согласование воспитательных задач </a:t>
                      </a:r>
                      <a:endParaRPr lang="ru-RU" sz="2400" dirty="0">
                        <a:latin typeface="Times New Roman" panose="02020603050405020304" pitchFamily="18" charset="0"/>
                        <a:cs typeface="Times New Roman" panose="02020603050405020304" pitchFamily="18" charset="0"/>
                      </a:endParaRPr>
                    </a:p>
                  </a:txBody>
                  <a:tcPr/>
                </a:tc>
                <a:tc>
                  <a:txBody>
                    <a:bodyPr/>
                    <a:lstStyle/>
                    <a:p>
                      <a:pPr>
                        <a:lnSpc>
                          <a:spcPct val="107000"/>
                        </a:lnSpc>
                      </a:pPr>
                      <a:r>
                        <a:rPr lang="ru-RU"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опросы; </a:t>
                      </a:r>
                    </a:p>
                    <a:p>
                      <a:pPr>
                        <a:lnSpc>
                          <a:spcPct val="107000"/>
                        </a:lnSpc>
                      </a:pP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социологические срезы; </a:t>
                      </a:r>
                    </a:p>
                    <a:p>
                      <a:pPr>
                        <a:lnSpc>
                          <a:spcPct val="107000"/>
                        </a:lnSpc>
                      </a:pP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индивидуальные блокноты;</a:t>
                      </a:r>
                    </a:p>
                    <a:p>
                      <a:pPr>
                        <a:lnSpc>
                          <a:spcPct val="107000"/>
                        </a:lnSpc>
                      </a:pP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«почтовый ящик»;</a:t>
                      </a:r>
                    </a:p>
                    <a:p>
                      <a:pPr>
                        <a:lnSpc>
                          <a:spcPct val="107000"/>
                        </a:lnSpc>
                      </a:pP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педагогические беседы;</a:t>
                      </a:r>
                    </a:p>
                    <a:p>
                      <a:pPr>
                        <a:lnSpc>
                          <a:spcPct val="107000"/>
                        </a:lnSpc>
                      </a:pP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дни </a:t>
                      </a:r>
                      <a:r>
                        <a:rPr lang="ru-RU" sz="20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(недели) </a:t>
                      </a: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открытых дверей; </a:t>
                      </a:r>
                    </a:p>
                    <a:p>
                      <a:pPr>
                        <a:lnSpc>
                          <a:spcPct val="107000"/>
                        </a:lnSpc>
                      </a:pPr>
                      <a:r>
                        <a:rPr lang="ru-RU"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открытые просмотры занятий и других видов деятельности детей   и т.д. </a:t>
                      </a:r>
                    </a:p>
                  </a:txBody>
                  <a:tcPr marL="68580" marR="68580" marT="0" marB="0"/>
                </a:tc>
                <a:extLst>
                  <a:ext uri="{0D108BD9-81ED-4DB2-BD59-A6C34878D82A}">
                    <a16:rowId xmlns:a16="http://schemas.microsoft.com/office/drawing/2014/main" xmlns="" val="1706448019"/>
                  </a:ext>
                </a:extLst>
              </a:tr>
            </a:tbl>
          </a:graphicData>
        </a:graphic>
      </p:graphicFrame>
    </p:spTree>
    <p:extLst>
      <p:ext uri="{BB962C8B-B14F-4D97-AF65-F5344CB8AC3E}">
        <p14:creationId xmlns:p14="http://schemas.microsoft.com/office/powerpoint/2010/main" xmlns="" val="218267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xmlns="" id="{0272B1F7-A366-4EA8-B3FB-88DD1E7F213C}"/>
              </a:ext>
            </a:extLst>
          </p:cNvPr>
          <p:cNvGraphicFramePr>
            <a:graphicFrameLocks noGrp="1"/>
          </p:cNvGraphicFramePr>
          <p:nvPr>
            <p:extLst>
              <p:ext uri="{D42A27DB-BD31-4B8C-83A1-F6EECF244321}">
                <p14:modId xmlns:p14="http://schemas.microsoft.com/office/powerpoint/2010/main" xmlns="" val="3517935997"/>
              </p:ext>
            </p:extLst>
          </p:nvPr>
        </p:nvGraphicFramePr>
        <p:xfrm>
          <a:off x="0" y="-109728"/>
          <a:ext cx="12192000" cy="6967728"/>
        </p:xfrm>
        <a:graphic>
          <a:graphicData uri="http://schemas.openxmlformats.org/drawingml/2006/table">
            <a:tbl>
              <a:tblPr/>
              <a:tblGrid>
                <a:gridCol w="12192000">
                  <a:extLst>
                    <a:ext uri="{9D8B030D-6E8A-4147-A177-3AD203B41FA5}">
                      <a16:colId xmlns:a16="http://schemas.microsoft.com/office/drawing/2014/main" xmlns="" val="580489306"/>
                    </a:ext>
                  </a:extLst>
                </a:gridCol>
              </a:tblGrid>
              <a:tr h="6967728">
                <a:tc>
                  <a:txBody>
                    <a:bodyPr/>
                    <a:lstStyle/>
                    <a:p>
                      <a:pPr algn="l">
                        <a:lnSpc>
                          <a:spcPct val="100000"/>
                        </a:lnSpc>
                      </a:pPr>
                      <a:r>
                        <a:rPr lang="ru-RU" sz="2000" b="1"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000" b="1" i="0" u="none" strike="noStrike" kern="1200" baseline="0" dirty="0">
                          <a:solidFill>
                            <a:srgbClr val="FF0000"/>
                          </a:solidFill>
                          <a:latin typeface="Times New Roman" panose="02020603050405020304" pitchFamily="18" charset="0"/>
                          <a:ea typeface="+mn-ea"/>
                          <a:cs typeface="Times New Roman" panose="02020603050405020304" pitchFamily="18" charset="0"/>
                        </a:rPr>
                        <a:t> </a:t>
                      </a:r>
                      <a:r>
                        <a:rPr lang="ru-RU" sz="2000" b="1" kern="1200" dirty="0">
                          <a:solidFill>
                            <a:schemeClr val="tx1"/>
                          </a:solidFill>
                          <a:effectLst/>
                          <a:latin typeface="Times New Roman" panose="02020603050405020304" pitchFamily="18" charset="0"/>
                          <a:ea typeface="+mn-ea"/>
                          <a:cs typeface="Times New Roman" panose="02020603050405020304" pitchFamily="18" charset="0"/>
                        </a:rPr>
                        <a:t>ФОП ДО: </a:t>
                      </a:r>
                      <a:r>
                        <a:rPr lang="ru-RU" sz="2400" b="1" u="sng" kern="1200" dirty="0">
                          <a:solidFill>
                            <a:schemeClr val="tx1"/>
                          </a:solidFill>
                          <a:effectLst/>
                          <a:latin typeface="Times New Roman" panose="02020603050405020304" pitchFamily="18" charset="0"/>
                          <a:ea typeface="+mn-ea"/>
                          <a:cs typeface="Times New Roman" panose="02020603050405020304" pitchFamily="18" charset="0"/>
                        </a:rPr>
                        <a:t>П. 26.5 и п. 26.8  </a:t>
                      </a:r>
                      <a:endParaRPr lang="ru-RU" sz="2400" b="1"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a16="http://schemas.microsoft.com/office/drawing/2014/main" xmlns="" val="2680007044"/>
                  </a:ext>
                </a:extLst>
              </a:tr>
            </a:tbl>
          </a:graphicData>
        </a:graphic>
      </p:graphicFrame>
      <p:pic>
        <p:nvPicPr>
          <p:cNvPr id="2" name="Рисунок 1">
            <a:extLst>
              <a:ext uri="{FF2B5EF4-FFF2-40B4-BE49-F238E27FC236}">
                <a16:creationId xmlns:a16="http://schemas.microsoft.com/office/drawing/2014/main" xmlns="" id="{ECBB9FF4-13FA-48D3-88A1-2D14C58C5C28}"/>
              </a:ext>
            </a:extLst>
          </p:cNvPr>
          <p:cNvPicPr>
            <a:picLocks noChangeAspect="1"/>
          </p:cNvPicPr>
          <p:nvPr/>
        </p:nvPicPr>
        <p:blipFill>
          <a:blip r:embed="rId2" cstate="print"/>
          <a:stretch>
            <a:fillRect/>
          </a:stretch>
        </p:blipFill>
        <p:spPr>
          <a:xfrm>
            <a:off x="11204448" y="5462016"/>
            <a:ext cx="902208" cy="1401892"/>
          </a:xfrm>
          <a:prstGeom prst="rect">
            <a:avLst/>
          </a:prstGeom>
        </p:spPr>
      </p:pic>
      <p:graphicFrame>
        <p:nvGraphicFramePr>
          <p:cNvPr id="3" name="Таблица 3">
            <a:extLst>
              <a:ext uri="{FF2B5EF4-FFF2-40B4-BE49-F238E27FC236}">
                <a16:creationId xmlns:a16="http://schemas.microsoft.com/office/drawing/2014/main" xmlns="" id="{CBA66873-9F6E-4C04-9E95-861647DA0705}"/>
              </a:ext>
            </a:extLst>
          </p:cNvPr>
          <p:cNvGraphicFramePr>
            <a:graphicFrameLocks noGrp="1"/>
          </p:cNvGraphicFramePr>
          <p:nvPr>
            <p:extLst>
              <p:ext uri="{D42A27DB-BD31-4B8C-83A1-F6EECF244321}">
                <p14:modId xmlns:p14="http://schemas.microsoft.com/office/powerpoint/2010/main" xmlns="" val="1646902721"/>
              </p:ext>
            </p:extLst>
          </p:nvPr>
        </p:nvGraphicFramePr>
        <p:xfrm>
          <a:off x="0" y="375826"/>
          <a:ext cx="12192000" cy="6482174"/>
        </p:xfrm>
        <a:graphic>
          <a:graphicData uri="http://schemas.openxmlformats.org/drawingml/2006/table">
            <a:tbl>
              <a:tblPr firstRow="1" bandRow="1">
                <a:tableStyleId>{5C22544A-7EE6-4342-B048-85BDC9FD1C3A}</a:tableStyleId>
              </a:tblPr>
              <a:tblGrid>
                <a:gridCol w="1804416">
                  <a:extLst>
                    <a:ext uri="{9D8B030D-6E8A-4147-A177-3AD203B41FA5}">
                      <a16:colId xmlns:a16="http://schemas.microsoft.com/office/drawing/2014/main" xmlns="" val="2053220468"/>
                    </a:ext>
                  </a:extLst>
                </a:gridCol>
                <a:gridCol w="4657344">
                  <a:extLst>
                    <a:ext uri="{9D8B030D-6E8A-4147-A177-3AD203B41FA5}">
                      <a16:colId xmlns:a16="http://schemas.microsoft.com/office/drawing/2014/main" xmlns="" val="3873787883"/>
                    </a:ext>
                  </a:extLst>
                </a:gridCol>
                <a:gridCol w="5730240">
                  <a:extLst>
                    <a:ext uri="{9D8B030D-6E8A-4147-A177-3AD203B41FA5}">
                      <a16:colId xmlns:a16="http://schemas.microsoft.com/office/drawing/2014/main" xmlns="" val="1640367184"/>
                    </a:ext>
                  </a:extLst>
                </a:gridCol>
              </a:tblGrid>
              <a:tr h="401252">
                <a:tc>
                  <a:txBody>
                    <a:bodyPr/>
                    <a:lstStyle/>
                    <a:p>
                      <a:pPr algn="ctr"/>
                      <a:r>
                        <a:rPr lang="ru-RU" sz="2000" b="1" kern="1200" dirty="0">
                          <a:solidFill>
                            <a:schemeClr val="tx1"/>
                          </a:solidFill>
                          <a:effectLst/>
                          <a:latin typeface="Times New Roman" panose="02020603050405020304" pitchFamily="18" charset="0"/>
                          <a:ea typeface="+mn-ea"/>
                          <a:cs typeface="Times New Roman" panose="02020603050405020304" pitchFamily="18" charset="0"/>
                        </a:rPr>
                        <a:t>Направления  </a:t>
                      </a:r>
                      <a:endParaRPr lang="ru-RU"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a:solidFill>
                            <a:schemeClr val="tx1"/>
                          </a:solidFill>
                          <a:effectLst/>
                          <a:latin typeface="Times New Roman" panose="02020603050405020304" pitchFamily="18" charset="0"/>
                          <a:ea typeface="+mn-ea"/>
                          <a:cs typeface="Times New Roman" panose="02020603050405020304" pitchFamily="18" charset="0"/>
                        </a:rPr>
                        <a:t>Содержание деятельности </a:t>
                      </a:r>
                    </a:p>
                  </a:txBody>
                  <a:tcPr/>
                </a:tc>
                <a:tc>
                  <a:txBody>
                    <a:bodyPr/>
                    <a:lstStyle/>
                    <a:p>
                      <a:pPr algn="ctr"/>
                      <a:r>
                        <a:rPr lang="ru-RU" sz="2000" b="1" kern="1200" dirty="0">
                          <a:solidFill>
                            <a:schemeClr val="tx1"/>
                          </a:solidFill>
                          <a:effectLst/>
                          <a:latin typeface="Times New Roman" panose="02020603050405020304" pitchFamily="18" charset="0"/>
                          <a:ea typeface="+mn-ea"/>
                          <a:cs typeface="Times New Roman" panose="02020603050405020304" pitchFamily="18" charset="0"/>
                        </a:rPr>
                        <a:t>Формы, методы, приемы </a:t>
                      </a:r>
                      <a:endParaRPr lang="ru-RU"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866404622"/>
                  </a:ext>
                </a:extLst>
              </a:tr>
              <a:tr h="6080922">
                <a:tc>
                  <a:txBody>
                    <a:bodyPr/>
                    <a:lstStyle/>
                    <a:p>
                      <a:pPr algn="l"/>
                      <a:endParaRPr lang="ru-RU" sz="2400" kern="1200" dirty="0">
                        <a:solidFill>
                          <a:schemeClr val="dk1"/>
                        </a:solidFill>
                        <a:effectLst/>
                        <a:latin typeface="Times New Roman" panose="02020603050405020304" pitchFamily="18" charset="0"/>
                        <a:ea typeface="+mn-ea"/>
                        <a:cs typeface="Times New Roman" panose="02020603050405020304" pitchFamily="18" charset="0"/>
                      </a:endParaRPr>
                    </a:p>
                    <a:p>
                      <a:pPr algn="l"/>
                      <a:endParaRPr lang="ru-RU" sz="2400" kern="1200" dirty="0">
                        <a:solidFill>
                          <a:schemeClr val="dk1"/>
                        </a:solidFill>
                        <a:effectLst/>
                        <a:latin typeface="Times New Roman" panose="02020603050405020304" pitchFamily="18" charset="0"/>
                        <a:ea typeface="+mn-ea"/>
                        <a:cs typeface="Times New Roman" panose="02020603050405020304" pitchFamily="18" charset="0"/>
                      </a:endParaRPr>
                    </a:p>
                    <a:p>
                      <a:pPr algn="l"/>
                      <a:endParaRPr lang="ru-RU" sz="2400" kern="1200" dirty="0">
                        <a:solidFill>
                          <a:schemeClr val="dk1"/>
                        </a:solidFill>
                        <a:effectLst/>
                        <a:latin typeface="Times New Roman" panose="02020603050405020304" pitchFamily="18" charset="0"/>
                        <a:ea typeface="+mn-ea"/>
                        <a:cs typeface="Times New Roman" panose="02020603050405020304" pitchFamily="18" charset="0"/>
                      </a:endParaRPr>
                    </a:p>
                    <a:p>
                      <a:pPr algn="l"/>
                      <a:endParaRPr lang="ru-RU" sz="2400" kern="1200" dirty="0">
                        <a:solidFill>
                          <a:schemeClr val="dk1"/>
                        </a:solidFill>
                        <a:effectLst/>
                        <a:latin typeface="Times New Roman" panose="02020603050405020304" pitchFamily="18" charset="0"/>
                        <a:ea typeface="+mn-ea"/>
                        <a:cs typeface="Times New Roman" panose="02020603050405020304" pitchFamily="18" charset="0"/>
                      </a:endParaRPr>
                    </a:p>
                    <a:p>
                      <a:pPr algn="ctr"/>
                      <a:r>
                        <a:rPr lang="ru-RU" sz="2400" kern="1200" dirty="0">
                          <a:solidFill>
                            <a:schemeClr val="dk1"/>
                          </a:solidFill>
                          <a:effectLst/>
                          <a:latin typeface="Times New Roman" panose="02020603050405020304" pitchFamily="18" charset="0"/>
                          <a:ea typeface="+mn-ea"/>
                          <a:cs typeface="Times New Roman" panose="02020603050405020304" pitchFamily="18" charset="0"/>
                        </a:rPr>
                        <a:t>2.</a:t>
                      </a:r>
                    </a:p>
                    <a:p>
                      <a:pPr algn="ctr"/>
                      <a:r>
                        <a:rPr lang="ru-RU" sz="2400" kern="1200" dirty="0">
                          <a:solidFill>
                            <a:schemeClr val="dk1"/>
                          </a:solidFill>
                          <a:effectLst/>
                          <a:latin typeface="Times New Roman" panose="02020603050405020304" pitchFamily="18" charset="0"/>
                          <a:ea typeface="+mn-ea"/>
                          <a:cs typeface="Times New Roman" panose="02020603050405020304" pitchFamily="18" charset="0"/>
                        </a:rPr>
                        <a:t>Просвети-</a:t>
                      </a:r>
                      <a:r>
                        <a:rPr lang="ru-RU" sz="2400" kern="1200" dirty="0" err="1">
                          <a:solidFill>
                            <a:schemeClr val="dk1"/>
                          </a:solidFill>
                          <a:effectLst/>
                          <a:latin typeface="Times New Roman" panose="02020603050405020304" pitchFamily="18" charset="0"/>
                          <a:ea typeface="+mn-ea"/>
                          <a:cs typeface="Times New Roman" panose="02020603050405020304" pitchFamily="18" charset="0"/>
                        </a:rPr>
                        <a:t>тельское</a:t>
                      </a:r>
                      <a:endParaRPr lang="ru-RU" sz="2400" dirty="0">
                        <a:latin typeface="Times New Roman" panose="02020603050405020304" pitchFamily="18" charset="0"/>
                        <a:cs typeface="Times New Roman" panose="02020603050405020304" pitchFamily="18" charset="0"/>
                      </a:endParaRPr>
                    </a:p>
                  </a:txBody>
                  <a:tcPr/>
                </a:tc>
                <a:tc>
                  <a:txBody>
                    <a:bodyPr/>
                    <a:lstStyle/>
                    <a:p>
                      <a:r>
                        <a:rPr lang="ru-RU"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ru-RU" sz="1100" b="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b="1" kern="1200" dirty="0">
                          <a:solidFill>
                            <a:schemeClr val="dk1"/>
                          </a:solidFill>
                          <a:effectLst/>
                          <a:latin typeface="Times New Roman" panose="02020603050405020304" pitchFamily="18" charset="0"/>
                          <a:ea typeface="+mn-ea"/>
                          <a:cs typeface="Times New Roman" panose="02020603050405020304" pitchFamily="18" charset="0"/>
                        </a:rPr>
                        <a:t>особенности </a:t>
                      </a:r>
                      <a:r>
                        <a:rPr lang="ru-RU" sz="2400" b="0" kern="1200" dirty="0">
                          <a:solidFill>
                            <a:schemeClr val="dk1"/>
                          </a:solidFill>
                          <a:effectLst/>
                          <a:latin typeface="Times New Roman" panose="02020603050405020304" pitchFamily="18" charset="0"/>
                          <a:ea typeface="+mn-ea"/>
                          <a:cs typeface="Times New Roman" panose="02020603050405020304" pitchFamily="18" charset="0"/>
                        </a:rPr>
                        <a:t>физического и психического развития </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детей; </a:t>
                      </a:r>
                      <a:endParaRPr lang="ru-RU" sz="600" kern="1200" dirty="0">
                        <a:solidFill>
                          <a:schemeClr val="dk1"/>
                        </a:solidFill>
                        <a:effectLst/>
                        <a:latin typeface="Times New Roman" panose="02020603050405020304" pitchFamily="18" charset="0"/>
                        <a:ea typeface="+mn-ea"/>
                        <a:cs typeface="Times New Roman" panose="02020603050405020304" pitchFamily="18" charset="0"/>
                      </a:endParaRPr>
                    </a:p>
                    <a:p>
                      <a:pPr marL="342900" indent="-342900">
                        <a:buFontTx/>
                        <a:buChar char="-"/>
                      </a:pPr>
                      <a:r>
                        <a:rPr lang="ru-RU" sz="2400" b="1" kern="1200" dirty="0">
                          <a:solidFill>
                            <a:schemeClr val="dk1"/>
                          </a:solidFill>
                          <a:effectLst/>
                          <a:latin typeface="Times New Roman" panose="02020603050405020304" pitchFamily="18" charset="0"/>
                          <a:ea typeface="+mn-ea"/>
                          <a:cs typeface="Times New Roman" panose="02020603050405020304" pitchFamily="18" charset="0"/>
                        </a:rPr>
                        <a:t>выбор эффективных методов </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обучения и воспитания детей определенного возраста; </a:t>
                      </a:r>
                    </a:p>
                    <a:p>
                      <a:pPr marL="0" indent="0">
                        <a:buFontTx/>
                        <a:buNone/>
                      </a:pPr>
                      <a:endParaRPr lang="ru-RU" sz="100" kern="1200" dirty="0">
                        <a:solidFill>
                          <a:schemeClr val="dk1"/>
                        </a:solidFill>
                        <a:effectLst/>
                        <a:latin typeface="Times New Roman" panose="02020603050405020304" pitchFamily="18" charset="0"/>
                        <a:ea typeface="+mn-ea"/>
                        <a:cs typeface="Times New Roman" panose="02020603050405020304" pitchFamily="18" charset="0"/>
                      </a:endParaRPr>
                    </a:p>
                    <a:p>
                      <a:pPr marL="342900" indent="-342900">
                        <a:buFontTx/>
                        <a:buChar char="-"/>
                      </a:pPr>
                      <a:r>
                        <a:rPr lang="ru-RU" sz="2400" b="1" kern="1200" dirty="0">
                          <a:solidFill>
                            <a:schemeClr val="dk1"/>
                          </a:solidFill>
                          <a:effectLst/>
                          <a:latin typeface="Times New Roman" panose="02020603050405020304" pitchFamily="18" charset="0"/>
                          <a:ea typeface="+mn-ea"/>
                          <a:cs typeface="Times New Roman" panose="02020603050405020304" pitchFamily="18" charset="0"/>
                        </a:rPr>
                        <a:t>ознакомление с актуальной информацией о государственной политике в области ДО, </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включая информирование о мерах господдержки семьям с детьми; </a:t>
                      </a:r>
                    </a:p>
                    <a:p>
                      <a:pPr marL="0" indent="0">
                        <a:buFontTx/>
                        <a:buNone/>
                      </a:pPr>
                      <a:endParaRPr lang="ru-RU" sz="200" kern="1200" dirty="0">
                        <a:solidFill>
                          <a:schemeClr val="dk1"/>
                        </a:solidFill>
                        <a:effectLst/>
                        <a:latin typeface="Times New Roman" panose="02020603050405020304" pitchFamily="18" charset="0"/>
                        <a:ea typeface="+mn-ea"/>
                        <a:cs typeface="Times New Roman" panose="02020603050405020304" pitchFamily="18" charset="0"/>
                      </a:endParaRPr>
                    </a:p>
                    <a:p>
                      <a:pPr marL="342900" indent="-342900">
                        <a:buFontTx/>
                        <a:buChar char="-"/>
                      </a:pPr>
                      <a:r>
                        <a:rPr lang="ru-RU" sz="2400" b="1" kern="1200" dirty="0">
                          <a:solidFill>
                            <a:schemeClr val="dk1"/>
                          </a:solidFill>
                          <a:effectLst/>
                          <a:latin typeface="Times New Roman" panose="02020603050405020304" pitchFamily="18" charset="0"/>
                          <a:ea typeface="+mn-ea"/>
                          <a:cs typeface="Times New Roman" panose="02020603050405020304" pitchFamily="18" charset="0"/>
                        </a:rPr>
                        <a:t>особенности реализуемой в ДОО  ООП</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 </a:t>
                      </a:r>
                    </a:p>
                    <a:p>
                      <a:pPr marL="0" indent="0">
                        <a:buFontTx/>
                        <a:buNone/>
                      </a:pPr>
                      <a:endParaRPr lang="ru-RU" sz="100" kern="1200" dirty="0">
                        <a:solidFill>
                          <a:schemeClr val="dk1"/>
                        </a:solidFill>
                        <a:effectLst/>
                        <a:latin typeface="Times New Roman" panose="02020603050405020304" pitchFamily="18" charset="0"/>
                        <a:ea typeface="+mn-ea"/>
                        <a:cs typeface="Times New Roman" panose="02020603050405020304" pitchFamily="18" charset="0"/>
                      </a:endParaRPr>
                    </a:p>
                    <a:p>
                      <a:pPr marL="342900" indent="-342900">
                        <a:buFontTx/>
                        <a:buChar char="-"/>
                      </a:pPr>
                      <a:r>
                        <a:rPr lang="ru-RU" sz="2400" b="1" kern="1200" dirty="0">
                          <a:solidFill>
                            <a:schemeClr val="dk1"/>
                          </a:solidFill>
                          <a:effectLst/>
                          <a:latin typeface="Times New Roman" panose="02020603050405020304" pitchFamily="18" charset="0"/>
                          <a:ea typeface="+mn-ea"/>
                          <a:cs typeface="Times New Roman" panose="02020603050405020304" pitchFamily="18" charset="0"/>
                        </a:rPr>
                        <a:t>условия пребывания ребёнка </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в группе; </a:t>
                      </a:r>
                    </a:p>
                  </a:txBody>
                  <a:tcPr/>
                </a:tc>
                <a:tc>
                  <a:txBody>
                    <a:bodyPr/>
                    <a:lstStyle/>
                    <a:p>
                      <a:r>
                        <a:rPr lang="ru-RU" sz="2400" kern="1200" dirty="0">
                          <a:solidFill>
                            <a:schemeClr val="dk1"/>
                          </a:solidFill>
                          <a:effectLst/>
                          <a:latin typeface="Times New Roman" panose="02020603050405020304" pitchFamily="18" charset="0"/>
                          <a:ea typeface="+mn-ea"/>
                          <a:cs typeface="Times New Roman" panose="02020603050405020304" pitchFamily="18" charset="0"/>
                        </a:rPr>
                        <a:t>- </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родительские собрания;  конференции; круглые столы; семинары-практикумы; </a:t>
                      </a:r>
                    </a:p>
                    <a:p>
                      <a:r>
                        <a:rPr lang="ru-RU" sz="2400" kern="1200" dirty="0">
                          <a:solidFill>
                            <a:schemeClr val="tx1"/>
                          </a:solidFill>
                          <a:effectLst/>
                          <a:latin typeface="Times New Roman" panose="02020603050405020304" pitchFamily="18" charset="0"/>
                          <a:ea typeface="+mn-ea"/>
                          <a:cs typeface="Times New Roman" panose="02020603050405020304" pitchFamily="18" charset="0"/>
                        </a:rPr>
                        <a:t>- тренинги и ролевые игры; педагогические гостиные;  родит. клубы; </a:t>
                      </a:r>
                    </a:p>
                    <a:p>
                      <a:r>
                        <a:rPr lang="ru-RU" sz="2400" kern="1200" dirty="0">
                          <a:solidFill>
                            <a:schemeClr val="tx1"/>
                          </a:solidFill>
                          <a:effectLst/>
                          <a:latin typeface="Times New Roman" panose="02020603050405020304" pitchFamily="18" charset="0"/>
                          <a:ea typeface="+mn-ea"/>
                          <a:cs typeface="Times New Roman" panose="02020603050405020304" pitchFamily="18" charset="0"/>
                        </a:rPr>
                        <a:t>- информационные стенды, ширмы, папки-передвижки; </a:t>
                      </a:r>
                    </a:p>
                    <a:p>
                      <a:r>
                        <a:rPr lang="ru-RU" sz="2400" kern="1200" dirty="0">
                          <a:solidFill>
                            <a:schemeClr val="tx1"/>
                          </a:solidFill>
                          <a:effectLst/>
                          <a:latin typeface="Times New Roman" panose="02020603050405020304" pitchFamily="18" charset="0"/>
                          <a:ea typeface="+mn-ea"/>
                          <a:cs typeface="Times New Roman" panose="02020603050405020304" pitchFamily="18" charset="0"/>
                        </a:rPr>
                        <a:t>- журналы и газеты, издав. в ДОО;  </a:t>
                      </a:r>
                    </a:p>
                    <a:p>
                      <a:r>
                        <a:rPr lang="ru-RU" sz="2400" kern="1200" dirty="0">
                          <a:solidFill>
                            <a:schemeClr val="tx1"/>
                          </a:solidFill>
                          <a:effectLst/>
                          <a:latin typeface="Times New Roman" panose="02020603050405020304" pitchFamily="18" charset="0"/>
                          <a:ea typeface="+mn-ea"/>
                          <a:cs typeface="Times New Roman" panose="02020603050405020304" pitchFamily="18" charset="0"/>
                        </a:rPr>
                        <a:t>- пед. библиотеки для родителей, сайт  ДОУ и соц. группы в сети Интернет,   </a:t>
                      </a:r>
                      <a:r>
                        <a:rPr lang="ru-RU" sz="2400" kern="1200" dirty="0" err="1">
                          <a:solidFill>
                            <a:schemeClr val="tx1"/>
                          </a:solidFill>
                          <a:effectLst/>
                          <a:latin typeface="Times New Roman" panose="02020603050405020304" pitchFamily="18" charset="0"/>
                          <a:ea typeface="+mn-ea"/>
                          <a:cs typeface="Times New Roman" panose="02020603050405020304" pitchFamily="18" charset="0"/>
                        </a:rPr>
                        <a:t>медиарепортажи</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и интервью;</a:t>
                      </a:r>
                    </a:p>
                    <a:p>
                      <a:r>
                        <a:rPr lang="ru-RU" sz="2400" kern="1200" dirty="0">
                          <a:solidFill>
                            <a:schemeClr val="tx1"/>
                          </a:solidFill>
                          <a:effectLst/>
                          <a:latin typeface="Times New Roman" panose="02020603050405020304" pitchFamily="18" charset="0"/>
                          <a:ea typeface="+mn-ea"/>
                          <a:cs typeface="Times New Roman" panose="02020603050405020304" pitchFamily="18" charset="0"/>
                        </a:rPr>
                        <a:t>- фотографии, выставки детских и совместных работ с родителями;</a:t>
                      </a:r>
                    </a:p>
                    <a:p>
                      <a:r>
                        <a:rPr lang="ru-RU" sz="2400"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i="1" kern="1200" dirty="0">
                          <a:solidFill>
                            <a:schemeClr val="tx1"/>
                          </a:solidFill>
                          <a:effectLst/>
                          <a:latin typeface="Times New Roman" panose="02020603050405020304" pitchFamily="18" charset="0"/>
                          <a:ea typeface="+mn-ea"/>
                          <a:cs typeface="Times New Roman" panose="02020603050405020304" pitchFamily="18" charset="0"/>
                        </a:rPr>
                        <a:t>досуговые формы</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совместные праздники и вечера, семейные спортивные и </a:t>
                      </a:r>
                      <a:r>
                        <a:rPr lang="ru-RU" sz="2400" kern="1200" dirty="0" err="1">
                          <a:solidFill>
                            <a:schemeClr val="tx1"/>
                          </a:solidFill>
                          <a:effectLst/>
                          <a:latin typeface="Times New Roman" panose="02020603050405020304" pitchFamily="18" charset="0"/>
                          <a:ea typeface="+mn-ea"/>
                          <a:cs typeface="Times New Roman" panose="02020603050405020304" pitchFamily="18" charset="0"/>
                        </a:rPr>
                        <a:t>темат</a:t>
                      </a:r>
                      <a:r>
                        <a:rPr lang="ru-RU" sz="2400" kern="1200" dirty="0">
                          <a:solidFill>
                            <a:schemeClr val="tx1"/>
                          </a:solidFill>
                          <a:effectLst/>
                          <a:latin typeface="Times New Roman" panose="02020603050405020304" pitchFamily="18" charset="0"/>
                          <a:ea typeface="+mn-ea"/>
                          <a:cs typeface="Times New Roman" panose="02020603050405020304" pitchFamily="18" charset="0"/>
                        </a:rPr>
                        <a:t>. мероприятия, досуги</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 знакомство с семейными традициями и </a:t>
                      </a:r>
                      <a:r>
                        <a:rPr lang="ru-RU" sz="2000" kern="1200" dirty="0">
                          <a:solidFill>
                            <a:schemeClr val="dk1"/>
                          </a:solidFill>
                          <a:effectLst/>
                          <a:latin typeface="Times New Roman" panose="02020603050405020304" pitchFamily="18" charset="0"/>
                          <a:ea typeface="+mn-ea"/>
                          <a:cs typeface="Times New Roman" panose="02020603050405020304" pitchFamily="18" charset="0"/>
                        </a:rPr>
                        <a:t>др. </a:t>
                      </a:r>
                      <a:endParaRPr lang="ru-RU"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730239289"/>
                  </a:ext>
                </a:extLst>
              </a:tr>
            </a:tbl>
          </a:graphicData>
        </a:graphic>
      </p:graphicFrame>
    </p:spTree>
    <p:extLst>
      <p:ext uri="{BB962C8B-B14F-4D97-AF65-F5344CB8AC3E}">
        <p14:creationId xmlns:p14="http://schemas.microsoft.com/office/powerpoint/2010/main" xmlns="" val="121304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xmlns="" id="{0272B1F7-A366-4EA8-B3FB-88DD1E7F213C}"/>
              </a:ext>
            </a:extLst>
          </p:cNvPr>
          <p:cNvGraphicFramePr>
            <a:graphicFrameLocks noGrp="1"/>
          </p:cNvGraphicFramePr>
          <p:nvPr>
            <p:extLst>
              <p:ext uri="{D42A27DB-BD31-4B8C-83A1-F6EECF244321}">
                <p14:modId xmlns:p14="http://schemas.microsoft.com/office/powerpoint/2010/main" xmlns="" val="2017211918"/>
              </p:ext>
            </p:extLst>
          </p:nvPr>
        </p:nvGraphicFramePr>
        <p:xfrm>
          <a:off x="0" y="-109728"/>
          <a:ext cx="12192000" cy="6967728"/>
        </p:xfrm>
        <a:graphic>
          <a:graphicData uri="http://schemas.openxmlformats.org/drawingml/2006/table">
            <a:tbl>
              <a:tblPr/>
              <a:tblGrid>
                <a:gridCol w="12192000">
                  <a:extLst>
                    <a:ext uri="{9D8B030D-6E8A-4147-A177-3AD203B41FA5}">
                      <a16:colId xmlns:a16="http://schemas.microsoft.com/office/drawing/2014/main" xmlns="" val="580489306"/>
                    </a:ext>
                  </a:extLst>
                </a:gridCol>
              </a:tblGrid>
              <a:tr h="6967728">
                <a:tc>
                  <a:txBody>
                    <a:bodyPr/>
                    <a:lstStyle/>
                    <a:p>
                      <a:pPr algn="l">
                        <a:lnSpc>
                          <a:spcPct val="100000"/>
                        </a:lnSpc>
                      </a:pPr>
                      <a:r>
                        <a:rPr lang="ru-RU" sz="2000" b="1"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000" b="1" i="0" u="none" strike="noStrike" kern="1200" baseline="0" dirty="0">
                          <a:solidFill>
                            <a:srgbClr val="FF0000"/>
                          </a:solidFill>
                          <a:latin typeface="Times New Roman" panose="02020603050405020304" pitchFamily="18" charset="0"/>
                          <a:ea typeface="+mn-ea"/>
                          <a:cs typeface="Times New Roman" panose="02020603050405020304" pitchFamily="18" charset="0"/>
                        </a:rPr>
                        <a:t> </a:t>
                      </a:r>
                      <a:r>
                        <a:rPr lang="ru-RU" sz="2000" b="1" kern="1200" dirty="0">
                          <a:solidFill>
                            <a:schemeClr val="tx1"/>
                          </a:solidFill>
                          <a:effectLst/>
                          <a:latin typeface="Times New Roman" panose="02020603050405020304" pitchFamily="18" charset="0"/>
                          <a:ea typeface="+mn-ea"/>
                          <a:cs typeface="Times New Roman" panose="02020603050405020304" pitchFamily="18" charset="0"/>
                        </a:rPr>
                        <a:t>ФОП ДО: </a:t>
                      </a:r>
                      <a:r>
                        <a:rPr lang="ru-RU" sz="2400" b="1" u="sng" kern="1200" dirty="0">
                          <a:solidFill>
                            <a:schemeClr val="tx1"/>
                          </a:solidFill>
                          <a:effectLst/>
                          <a:latin typeface="Times New Roman" panose="02020603050405020304" pitchFamily="18" charset="0"/>
                          <a:ea typeface="+mn-ea"/>
                          <a:cs typeface="Times New Roman" panose="02020603050405020304" pitchFamily="18" charset="0"/>
                        </a:rPr>
                        <a:t>П. 26.5 и п. 26.8 </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a16="http://schemas.microsoft.com/office/drawing/2014/main" xmlns="" val="2680007044"/>
                  </a:ext>
                </a:extLst>
              </a:tr>
            </a:tbl>
          </a:graphicData>
        </a:graphic>
      </p:graphicFrame>
      <p:pic>
        <p:nvPicPr>
          <p:cNvPr id="2" name="Рисунок 1">
            <a:extLst>
              <a:ext uri="{FF2B5EF4-FFF2-40B4-BE49-F238E27FC236}">
                <a16:creationId xmlns:a16="http://schemas.microsoft.com/office/drawing/2014/main" xmlns="" id="{ECBB9FF4-13FA-48D3-88A1-2D14C58C5C28}"/>
              </a:ext>
            </a:extLst>
          </p:cNvPr>
          <p:cNvPicPr>
            <a:picLocks noChangeAspect="1"/>
          </p:cNvPicPr>
          <p:nvPr/>
        </p:nvPicPr>
        <p:blipFill>
          <a:blip r:embed="rId2" cstate="print"/>
          <a:stretch>
            <a:fillRect/>
          </a:stretch>
        </p:blipFill>
        <p:spPr>
          <a:xfrm>
            <a:off x="11204448" y="5462016"/>
            <a:ext cx="902208" cy="1401892"/>
          </a:xfrm>
          <a:prstGeom prst="rect">
            <a:avLst/>
          </a:prstGeom>
        </p:spPr>
      </p:pic>
      <p:graphicFrame>
        <p:nvGraphicFramePr>
          <p:cNvPr id="3" name="Таблица 3">
            <a:extLst>
              <a:ext uri="{FF2B5EF4-FFF2-40B4-BE49-F238E27FC236}">
                <a16:creationId xmlns:a16="http://schemas.microsoft.com/office/drawing/2014/main" xmlns="" id="{CBA66873-9F6E-4C04-9E95-861647DA0705}"/>
              </a:ext>
            </a:extLst>
          </p:cNvPr>
          <p:cNvGraphicFramePr>
            <a:graphicFrameLocks noGrp="1"/>
          </p:cNvGraphicFramePr>
          <p:nvPr>
            <p:extLst>
              <p:ext uri="{D42A27DB-BD31-4B8C-83A1-F6EECF244321}">
                <p14:modId xmlns:p14="http://schemas.microsoft.com/office/powerpoint/2010/main" xmlns="" val="295991026"/>
              </p:ext>
            </p:extLst>
          </p:nvPr>
        </p:nvGraphicFramePr>
        <p:xfrm>
          <a:off x="0" y="411480"/>
          <a:ext cx="12192000" cy="6416040"/>
        </p:xfrm>
        <a:graphic>
          <a:graphicData uri="http://schemas.openxmlformats.org/drawingml/2006/table">
            <a:tbl>
              <a:tblPr firstRow="1" bandRow="1">
                <a:tableStyleId>{5C22544A-7EE6-4342-B048-85BDC9FD1C3A}</a:tableStyleId>
              </a:tblPr>
              <a:tblGrid>
                <a:gridCol w="3187337">
                  <a:extLst>
                    <a:ext uri="{9D8B030D-6E8A-4147-A177-3AD203B41FA5}">
                      <a16:colId xmlns:a16="http://schemas.microsoft.com/office/drawing/2014/main" xmlns="" val="2053220468"/>
                    </a:ext>
                  </a:extLst>
                </a:gridCol>
                <a:gridCol w="6283234">
                  <a:extLst>
                    <a:ext uri="{9D8B030D-6E8A-4147-A177-3AD203B41FA5}">
                      <a16:colId xmlns:a16="http://schemas.microsoft.com/office/drawing/2014/main" xmlns="" val="3873787883"/>
                    </a:ext>
                  </a:extLst>
                </a:gridCol>
                <a:gridCol w="2721429">
                  <a:extLst>
                    <a:ext uri="{9D8B030D-6E8A-4147-A177-3AD203B41FA5}">
                      <a16:colId xmlns:a16="http://schemas.microsoft.com/office/drawing/2014/main" xmlns="" val="1640367184"/>
                    </a:ext>
                  </a:extLst>
                </a:gridCol>
              </a:tblGrid>
              <a:tr h="0">
                <a:tc>
                  <a:txBody>
                    <a:bodyPr/>
                    <a:lstStyle/>
                    <a:p>
                      <a:pPr algn="ctr"/>
                      <a:r>
                        <a:rPr lang="ru-RU" sz="2000" b="1" kern="1200" dirty="0">
                          <a:solidFill>
                            <a:schemeClr val="tx1"/>
                          </a:solidFill>
                          <a:effectLst/>
                          <a:latin typeface="Times New Roman" panose="02020603050405020304" pitchFamily="18" charset="0"/>
                          <a:ea typeface="+mn-ea"/>
                          <a:cs typeface="Times New Roman" panose="02020603050405020304" pitchFamily="18" charset="0"/>
                        </a:rPr>
                        <a:t>Направления </a:t>
                      </a:r>
                    </a:p>
                    <a:p>
                      <a:pPr algn="ctr"/>
                      <a:r>
                        <a:rPr lang="ru-RU" sz="2000" b="1" kern="1200" dirty="0">
                          <a:solidFill>
                            <a:schemeClr val="tx1"/>
                          </a:solidFill>
                          <a:effectLst/>
                          <a:latin typeface="Times New Roman" panose="02020603050405020304" pitchFamily="18" charset="0"/>
                          <a:ea typeface="+mn-ea"/>
                          <a:cs typeface="Times New Roman" panose="02020603050405020304" pitchFamily="18" charset="0"/>
                        </a:rPr>
                        <a:t>деятельности </a:t>
                      </a:r>
                      <a:endParaRPr lang="ru-RU"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a:solidFill>
                            <a:schemeClr val="tx1"/>
                          </a:solidFill>
                          <a:effectLst/>
                          <a:latin typeface="Times New Roman" panose="02020603050405020304" pitchFamily="18" charset="0"/>
                          <a:ea typeface="+mn-ea"/>
                          <a:cs typeface="Times New Roman" panose="02020603050405020304" pitchFamily="18" charset="0"/>
                        </a:rPr>
                        <a:t>Содержание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b="1" kern="1200" dirty="0">
                          <a:solidFill>
                            <a:schemeClr val="tx1"/>
                          </a:solidFill>
                          <a:effectLst/>
                          <a:latin typeface="Times New Roman" panose="02020603050405020304" pitchFamily="18" charset="0"/>
                          <a:ea typeface="+mn-ea"/>
                          <a:cs typeface="Times New Roman" panose="02020603050405020304" pitchFamily="18" charset="0"/>
                        </a:rPr>
                        <a:t>деятельности </a:t>
                      </a:r>
                    </a:p>
                  </a:txBody>
                  <a:tcPr/>
                </a:tc>
                <a:tc>
                  <a:txBody>
                    <a:bodyPr/>
                    <a:lstStyle/>
                    <a:p>
                      <a:pPr algn="ctr"/>
                      <a:r>
                        <a:rPr lang="ru-RU" sz="2000" b="1" kern="1200" dirty="0">
                          <a:solidFill>
                            <a:schemeClr val="tx1"/>
                          </a:solidFill>
                          <a:effectLst/>
                          <a:latin typeface="Times New Roman" panose="02020603050405020304" pitchFamily="18" charset="0"/>
                          <a:ea typeface="+mn-ea"/>
                          <a:cs typeface="Times New Roman" panose="02020603050405020304" pitchFamily="18" charset="0"/>
                        </a:rPr>
                        <a:t>Формы, </a:t>
                      </a:r>
                    </a:p>
                    <a:p>
                      <a:pPr algn="ctr"/>
                      <a:r>
                        <a:rPr lang="ru-RU" sz="2000" b="1" kern="1200" dirty="0">
                          <a:solidFill>
                            <a:schemeClr val="tx1"/>
                          </a:solidFill>
                          <a:effectLst/>
                          <a:latin typeface="Times New Roman" panose="02020603050405020304" pitchFamily="18" charset="0"/>
                          <a:ea typeface="+mn-ea"/>
                          <a:cs typeface="Times New Roman" panose="02020603050405020304" pitchFamily="18" charset="0"/>
                        </a:rPr>
                        <a:t>методы, приемы </a:t>
                      </a:r>
                      <a:endParaRPr lang="ru-RU" sz="2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866404622"/>
                  </a:ext>
                </a:extLst>
              </a:tr>
              <a:tr h="370840">
                <a:tc>
                  <a:txBody>
                    <a:bodyPr/>
                    <a:lstStyle/>
                    <a:p>
                      <a:pPr algn="ctr"/>
                      <a:endParaRPr lang="ru-RU" sz="2400" dirty="0">
                        <a:latin typeface="Times New Roman" panose="02020603050405020304" pitchFamily="18" charset="0"/>
                        <a:cs typeface="Times New Roman" panose="02020603050405020304" pitchFamily="18" charset="0"/>
                      </a:endParaRPr>
                    </a:p>
                    <a:p>
                      <a:pPr algn="ctr"/>
                      <a:endParaRPr lang="ru-RU" sz="2400" dirty="0">
                        <a:latin typeface="Times New Roman" panose="02020603050405020304" pitchFamily="18" charset="0"/>
                        <a:cs typeface="Times New Roman" panose="02020603050405020304" pitchFamily="18" charset="0"/>
                      </a:endParaRPr>
                    </a:p>
                    <a:p>
                      <a:pPr algn="ctr"/>
                      <a:endParaRPr lang="ru-RU" sz="2400" dirty="0">
                        <a:latin typeface="Times New Roman" panose="02020603050405020304" pitchFamily="18" charset="0"/>
                        <a:cs typeface="Times New Roman" panose="02020603050405020304" pitchFamily="18" charset="0"/>
                      </a:endParaRPr>
                    </a:p>
                    <a:p>
                      <a:pPr algn="ctr"/>
                      <a:endParaRPr lang="ru-RU" sz="2400" dirty="0">
                        <a:latin typeface="Times New Roman" panose="02020603050405020304" pitchFamily="18" charset="0"/>
                        <a:cs typeface="Times New Roman" panose="02020603050405020304" pitchFamily="18" charset="0"/>
                      </a:endParaRPr>
                    </a:p>
                    <a:p>
                      <a:pPr algn="ctr"/>
                      <a:endParaRPr lang="ru-RU" sz="2400" dirty="0">
                        <a:latin typeface="Times New Roman" panose="02020603050405020304" pitchFamily="18" charset="0"/>
                        <a:cs typeface="Times New Roman" panose="02020603050405020304" pitchFamily="18" charset="0"/>
                      </a:endParaRPr>
                    </a:p>
                    <a:p>
                      <a:pPr algn="ctr"/>
                      <a:r>
                        <a:rPr lang="ru-RU" sz="2400" dirty="0">
                          <a:latin typeface="Times New Roman" panose="02020603050405020304" pitchFamily="18" charset="0"/>
                          <a:cs typeface="Times New Roman" panose="02020603050405020304" pitchFamily="18" charset="0"/>
                        </a:rPr>
                        <a:t>3. </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Консультационное направление </a:t>
                      </a:r>
                      <a:endParaRPr lang="ru-RU" sz="2400" dirty="0">
                        <a:latin typeface="Times New Roman" panose="02020603050405020304" pitchFamily="18" charset="0"/>
                        <a:cs typeface="Times New Roman" panose="02020603050405020304" pitchFamily="18" charset="0"/>
                      </a:endParaRPr>
                    </a:p>
                  </a:txBody>
                  <a:tcPr/>
                </a:tc>
                <a:tc>
                  <a:txBody>
                    <a:bodyPr/>
                    <a:lstStyle/>
                    <a:p>
                      <a:r>
                        <a:rPr lang="ru-RU" sz="2400" b="1" kern="1200" dirty="0">
                          <a:solidFill>
                            <a:schemeClr val="dk1"/>
                          </a:solidFill>
                          <a:effectLst/>
                          <a:latin typeface="Times New Roman" panose="02020603050405020304" pitchFamily="18" charset="0"/>
                          <a:ea typeface="+mn-ea"/>
                          <a:cs typeface="Times New Roman" panose="02020603050405020304" pitchFamily="18" charset="0"/>
                        </a:rPr>
                        <a:t> по вопросам:</a:t>
                      </a:r>
                    </a:p>
                    <a:p>
                      <a:pPr marL="342900" indent="-342900">
                        <a:buFontTx/>
                        <a:buChar char="-"/>
                      </a:pPr>
                      <a:r>
                        <a:rPr lang="ru-RU" sz="2400" b="1" kern="1200" dirty="0">
                          <a:solidFill>
                            <a:schemeClr val="dk1"/>
                          </a:solidFill>
                          <a:effectLst/>
                          <a:latin typeface="Times New Roman" panose="02020603050405020304" pitchFamily="18" charset="0"/>
                          <a:ea typeface="+mn-ea"/>
                          <a:cs typeface="Times New Roman" panose="02020603050405020304" pitchFamily="18" charset="0"/>
                        </a:rPr>
                        <a:t>взаимодействия</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 родителей с ребёнком, преодоления возникающих проблем воспитания и обучения детей, в том числе с освоением ООП в условиях семьи; </a:t>
                      </a:r>
                    </a:p>
                    <a:p>
                      <a:pPr marL="0" indent="0">
                        <a:buFontTx/>
                        <a:buNone/>
                      </a:pPr>
                      <a:endParaRPr lang="ru-RU" sz="300" kern="1200" dirty="0">
                        <a:solidFill>
                          <a:schemeClr val="dk1"/>
                        </a:solidFill>
                        <a:effectLst/>
                        <a:latin typeface="Times New Roman" panose="02020603050405020304" pitchFamily="18" charset="0"/>
                        <a:ea typeface="+mn-ea"/>
                        <a:cs typeface="Times New Roman" panose="02020603050405020304" pitchFamily="18" charset="0"/>
                      </a:endParaRPr>
                    </a:p>
                    <a:p>
                      <a:pPr marL="342900" indent="-342900">
                        <a:buFontTx/>
                        <a:buChar char="-"/>
                      </a:pPr>
                      <a:r>
                        <a:rPr lang="ru-RU" sz="2400" kern="1200" dirty="0">
                          <a:solidFill>
                            <a:schemeClr val="dk1"/>
                          </a:solidFill>
                          <a:effectLst/>
                          <a:latin typeface="Times New Roman" panose="02020603050405020304" pitchFamily="18" charset="0"/>
                          <a:ea typeface="+mn-ea"/>
                          <a:cs typeface="Times New Roman" panose="02020603050405020304" pitchFamily="18" charset="0"/>
                        </a:rPr>
                        <a:t>особенностей </a:t>
                      </a:r>
                      <a:r>
                        <a:rPr lang="ru-RU" sz="2400" b="1" kern="1200" dirty="0">
                          <a:solidFill>
                            <a:schemeClr val="dk1"/>
                          </a:solidFill>
                          <a:effectLst/>
                          <a:latin typeface="Times New Roman" panose="02020603050405020304" pitchFamily="18" charset="0"/>
                          <a:ea typeface="+mn-ea"/>
                          <a:cs typeface="Times New Roman" panose="02020603050405020304" pitchFamily="18" charset="0"/>
                        </a:rPr>
                        <a:t>поведения и взаимодействия </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ребёнка со сверстниками и педагогом;</a:t>
                      </a:r>
                    </a:p>
                    <a:p>
                      <a:pPr marL="0" indent="0">
                        <a:buFontTx/>
                        <a:buNone/>
                      </a:pPr>
                      <a:endParaRPr lang="ru-RU" sz="200" kern="1200" dirty="0">
                        <a:solidFill>
                          <a:schemeClr val="dk1"/>
                        </a:solidFill>
                        <a:effectLst/>
                        <a:latin typeface="Times New Roman" panose="02020603050405020304" pitchFamily="18" charset="0"/>
                        <a:ea typeface="+mn-ea"/>
                        <a:cs typeface="Times New Roman" panose="02020603050405020304" pitchFamily="18" charset="0"/>
                      </a:endParaRPr>
                    </a:p>
                    <a:p>
                      <a:pPr marL="342900" indent="-342900">
                        <a:buFontTx/>
                        <a:buChar char="-"/>
                      </a:pPr>
                      <a:r>
                        <a:rPr lang="ru-RU" sz="2400" kern="1200" dirty="0">
                          <a:solidFill>
                            <a:schemeClr val="dk1"/>
                          </a:solidFill>
                          <a:effectLst/>
                          <a:latin typeface="Times New Roman" panose="02020603050405020304" pitchFamily="18" charset="0"/>
                          <a:ea typeface="+mn-ea"/>
                          <a:cs typeface="Times New Roman" panose="02020603050405020304" pitchFamily="18" charset="0"/>
                        </a:rPr>
                        <a:t> возникающих </a:t>
                      </a:r>
                      <a:r>
                        <a:rPr lang="ru-RU" sz="2400" b="1" kern="1200" dirty="0">
                          <a:solidFill>
                            <a:schemeClr val="dk1"/>
                          </a:solidFill>
                          <a:effectLst/>
                          <a:latin typeface="Times New Roman" panose="02020603050405020304" pitchFamily="18" charset="0"/>
                          <a:ea typeface="+mn-ea"/>
                          <a:cs typeface="Times New Roman" panose="02020603050405020304" pitchFamily="18" charset="0"/>
                        </a:rPr>
                        <a:t>проблемных ситуаций</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a:t>
                      </a:r>
                    </a:p>
                    <a:p>
                      <a:pPr marL="0" indent="0">
                        <a:buFontTx/>
                        <a:buNone/>
                      </a:pPr>
                      <a:endParaRPr lang="ru-RU" sz="100" kern="1200" dirty="0">
                        <a:solidFill>
                          <a:schemeClr val="dk1"/>
                        </a:solidFill>
                        <a:effectLst/>
                        <a:latin typeface="Times New Roman" panose="02020603050405020304" pitchFamily="18" charset="0"/>
                        <a:ea typeface="+mn-ea"/>
                        <a:cs typeface="Times New Roman" panose="02020603050405020304" pitchFamily="18" charset="0"/>
                      </a:endParaRPr>
                    </a:p>
                    <a:p>
                      <a:pPr marL="342900" indent="-342900">
                        <a:buFontTx/>
                        <a:buChar char="-"/>
                      </a:pPr>
                      <a:r>
                        <a:rPr lang="ru-RU" sz="2400" kern="1200" dirty="0">
                          <a:solidFill>
                            <a:schemeClr val="dk1"/>
                          </a:solidFill>
                          <a:effectLst/>
                          <a:latin typeface="Times New Roman" panose="02020603050405020304" pitchFamily="18" charset="0"/>
                          <a:ea typeface="+mn-ea"/>
                          <a:cs typeface="Times New Roman" panose="02020603050405020304" pitchFamily="18" charset="0"/>
                        </a:rPr>
                        <a:t>способов </a:t>
                      </a:r>
                      <a:r>
                        <a:rPr lang="ru-RU" sz="2400" b="1" kern="1200" dirty="0">
                          <a:solidFill>
                            <a:schemeClr val="dk1"/>
                          </a:solidFill>
                          <a:effectLst/>
                          <a:latin typeface="Times New Roman" panose="02020603050405020304" pitchFamily="18" charset="0"/>
                          <a:ea typeface="+mn-ea"/>
                          <a:cs typeface="Times New Roman" panose="02020603050405020304" pitchFamily="18" charset="0"/>
                        </a:rPr>
                        <a:t>воспитания и построения продуктивного взаимодействия </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с детьми младенческого, раннего и </a:t>
                      </a:r>
                      <a:r>
                        <a:rPr lang="ru-RU" sz="2400" kern="1200" dirty="0" err="1">
                          <a:solidFill>
                            <a:schemeClr val="dk1"/>
                          </a:solidFill>
                          <a:effectLst/>
                          <a:latin typeface="Times New Roman" panose="02020603050405020304" pitchFamily="18" charset="0"/>
                          <a:ea typeface="+mn-ea"/>
                          <a:cs typeface="Times New Roman" panose="02020603050405020304" pitchFamily="18" charset="0"/>
                        </a:rPr>
                        <a:t>дошк</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 возрастов; </a:t>
                      </a:r>
                    </a:p>
                    <a:p>
                      <a:pPr marL="0" indent="0">
                        <a:buFontTx/>
                        <a:buNone/>
                      </a:pPr>
                      <a:endParaRPr lang="ru-RU" sz="300" kern="1200" dirty="0">
                        <a:solidFill>
                          <a:schemeClr val="dk1"/>
                        </a:solidFill>
                        <a:effectLst/>
                        <a:latin typeface="Times New Roman" panose="02020603050405020304" pitchFamily="18" charset="0"/>
                        <a:ea typeface="+mn-ea"/>
                        <a:cs typeface="Times New Roman" panose="02020603050405020304" pitchFamily="18" charset="0"/>
                      </a:endParaRPr>
                    </a:p>
                    <a:p>
                      <a:pPr marL="342900" indent="-342900">
                        <a:buFontTx/>
                        <a:buChar char="-"/>
                      </a:pPr>
                      <a:r>
                        <a:rPr lang="ru-RU" sz="2400" kern="1200" dirty="0">
                          <a:solidFill>
                            <a:schemeClr val="dk1"/>
                          </a:solidFill>
                          <a:effectLst/>
                          <a:latin typeface="Times New Roman" panose="02020603050405020304" pitchFamily="18" charset="0"/>
                          <a:ea typeface="+mn-ea"/>
                          <a:cs typeface="Times New Roman" panose="02020603050405020304" pitchFamily="18" charset="0"/>
                        </a:rPr>
                        <a:t>способов </a:t>
                      </a:r>
                      <a:r>
                        <a:rPr lang="ru-RU" sz="2400" b="1" kern="1200" dirty="0">
                          <a:solidFill>
                            <a:schemeClr val="dk1"/>
                          </a:solidFill>
                          <a:effectLst/>
                          <a:latin typeface="Times New Roman" panose="02020603050405020304" pitchFamily="18" charset="0"/>
                          <a:ea typeface="+mn-ea"/>
                          <a:cs typeface="Times New Roman" panose="02020603050405020304" pitchFamily="18" charset="0"/>
                        </a:rPr>
                        <a:t>организации и участия </a:t>
                      </a:r>
                      <a:r>
                        <a:rPr lang="ru-RU" sz="2400" kern="1200" dirty="0">
                          <a:solidFill>
                            <a:schemeClr val="dk1"/>
                          </a:solidFill>
                          <a:effectLst/>
                          <a:latin typeface="Times New Roman" panose="02020603050405020304" pitchFamily="18" charset="0"/>
                          <a:ea typeface="+mn-ea"/>
                          <a:cs typeface="Times New Roman" panose="02020603050405020304" pitchFamily="18" charset="0"/>
                        </a:rPr>
                        <a:t>в детских деятельностях, образовательном процессе и др. </a:t>
                      </a:r>
                      <a:endParaRPr lang="ru-RU" sz="24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800" kern="1200" dirty="0">
                          <a:solidFill>
                            <a:schemeClr val="dk1"/>
                          </a:solidFill>
                          <a:effectLst/>
                          <a:latin typeface="Times New Roman" panose="02020603050405020304" pitchFamily="18" charset="0"/>
                          <a:ea typeface="+mn-ea"/>
                          <a:cs typeface="Times New Roman" panose="02020603050405020304" pitchFamily="18" charset="0"/>
                        </a:rPr>
                        <a:t>- консультации </a:t>
                      </a:r>
                    </a:p>
                    <a:p>
                      <a:endParaRPr lang="ru-RU" dirty="0"/>
                    </a:p>
                  </a:txBody>
                  <a:tcPr/>
                </a:tc>
                <a:extLst>
                  <a:ext uri="{0D108BD9-81ED-4DB2-BD59-A6C34878D82A}">
                    <a16:rowId xmlns:a16="http://schemas.microsoft.com/office/drawing/2014/main" xmlns="" val="3268410136"/>
                  </a:ext>
                </a:extLst>
              </a:tr>
            </a:tbl>
          </a:graphicData>
        </a:graphic>
      </p:graphicFrame>
    </p:spTree>
    <p:extLst>
      <p:ext uri="{BB962C8B-B14F-4D97-AF65-F5344CB8AC3E}">
        <p14:creationId xmlns:p14="http://schemas.microsoft.com/office/powerpoint/2010/main" xmlns="" val="1280201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xmlns="" id="{0272B1F7-A366-4EA8-B3FB-88DD1E7F213C}"/>
              </a:ext>
            </a:extLst>
          </p:cNvPr>
          <p:cNvGraphicFramePr>
            <a:graphicFrameLocks noGrp="1"/>
          </p:cNvGraphicFramePr>
          <p:nvPr>
            <p:extLst>
              <p:ext uri="{D42A27DB-BD31-4B8C-83A1-F6EECF244321}">
                <p14:modId xmlns:p14="http://schemas.microsoft.com/office/powerpoint/2010/main" xmlns="" val="1528073141"/>
              </p:ext>
            </p:extLst>
          </p:nvPr>
        </p:nvGraphicFramePr>
        <p:xfrm>
          <a:off x="274320" y="287382"/>
          <a:ext cx="11625943" cy="6477000"/>
        </p:xfrm>
        <a:graphic>
          <a:graphicData uri="http://schemas.openxmlformats.org/drawingml/2006/table">
            <a:tbl>
              <a:tblPr/>
              <a:tblGrid>
                <a:gridCol w="11625943">
                  <a:extLst>
                    <a:ext uri="{9D8B030D-6E8A-4147-A177-3AD203B41FA5}">
                      <a16:colId xmlns:a16="http://schemas.microsoft.com/office/drawing/2014/main" xmlns="" val="580489306"/>
                    </a:ext>
                  </a:extLst>
                </a:gridCol>
              </a:tblGrid>
              <a:tr h="6387738">
                <a:tc>
                  <a:txBody>
                    <a:bodyPr/>
                    <a:lstStyle/>
                    <a:p>
                      <a:pPr algn="ctr">
                        <a:lnSpc>
                          <a:spcPct val="100000"/>
                        </a:lnSpc>
                      </a:pPr>
                      <a:r>
                        <a:rPr lang="ru-RU" sz="2000" b="1"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ru-RU" sz="2000" b="1" i="0" u="none" strike="noStrike" kern="1200" baseline="0" dirty="0">
                          <a:solidFill>
                            <a:srgbClr val="FF0000"/>
                          </a:solidFill>
                          <a:latin typeface="Times New Roman" panose="02020603050405020304" pitchFamily="18" charset="0"/>
                          <a:ea typeface="+mn-ea"/>
                          <a:cs typeface="Times New Roman" panose="02020603050405020304" pitchFamily="18" charset="0"/>
                        </a:rPr>
                        <a:t> </a:t>
                      </a:r>
                      <a:r>
                        <a:rPr lang="ru-RU"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400" b="1" kern="1200" dirty="0">
                          <a:solidFill>
                            <a:schemeClr val="tx1"/>
                          </a:solidFill>
                          <a:effectLst/>
                          <a:latin typeface="Times New Roman" panose="02020603050405020304" pitchFamily="18" charset="0"/>
                          <a:ea typeface="+mn-ea"/>
                          <a:cs typeface="Times New Roman" panose="02020603050405020304" pitchFamily="18" charset="0"/>
                        </a:rPr>
                        <a:t>РАЗРАБОТКА ПРОГРАММЫ ПРОСВЕЩЕНИЯ РОДИТЕЛЕЙ</a:t>
                      </a:r>
                      <a:endParaRPr lang="ru-RU" sz="2000" b="1" kern="1200" dirty="0">
                        <a:solidFill>
                          <a:schemeClr val="tx1"/>
                        </a:solidFill>
                        <a:effectLst/>
                        <a:latin typeface="Times New Roman" panose="02020603050405020304" pitchFamily="18" charset="0"/>
                        <a:ea typeface="+mn-ea"/>
                        <a:cs typeface="Times New Roman" panose="02020603050405020304" pitchFamily="18" charset="0"/>
                      </a:endParaRPr>
                    </a:p>
                    <a:p>
                      <a:pPr algn="ctr"/>
                      <a:r>
                        <a:rPr lang="ru-RU" sz="2800" b="1" i="1" kern="1200" dirty="0">
                          <a:solidFill>
                            <a:schemeClr val="tx1"/>
                          </a:solidFill>
                          <a:effectLst/>
                          <a:latin typeface="Times New Roman" panose="02020603050405020304" pitchFamily="18" charset="0"/>
                          <a:ea typeface="+mn-ea"/>
                          <a:cs typeface="Times New Roman" panose="02020603050405020304" pitchFamily="18" charset="0"/>
                        </a:rPr>
                        <a:t>Разработчики программы: </a:t>
                      </a:r>
                      <a:endParaRPr lang="ru-RU" sz="2800" i="1"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2800" kern="1200" dirty="0">
                          <a:solidFill>
                            <a:schemeClr val="tx1"/>
                          </a:solidFill>
                          <a:effectLst/>
                          <a:latin typeface="Times New Roman" panose="02020603050405020304" pitchFamily="18" charset="0"/>
                          <a:ea typeface="+mn-ea"/>
                          <a:cs typeface="Times New Roman" panose="02020603050405020304" pitchFamily="18" charset="0"/>
                        </a:rPr>
                        <a:t> Министерство просвещения России; </a:t>
                      </a:r>
                    </a:p>
                    <a:p>
                      <a:r>
                        <a:rPr lang="ru-RU" sz="2800" kern="1200" dirty="0">
                          <a:solidFill>
                            <a:schemeClr val="tx1"/>
                          </a:solidFill>
                          <a:effectLst/>
                          <a:latin typeface="Times New Roman" panose="02020603050405020304" pitchFamily="18" charset="0"/>
                          <a:ea typeface="+mn-ea"/>
                          <a:cs typeface="Times New Roman" panose="02020603050405020304" pitchFamily="18" charset="0"/>
                        </a:rPr>
                        <a:t> Лаборатория дошкольного образования федерального государственного бюджетного научного учреждения «Институт  развития, здоровья и адаптации ребенка» (ФГБНУ  «ИРЗАР»);</a:t>
                      </a:r>
                    </a:p>
                    <a:p>
                      <a:r>
                        <a:rPr lang="ru-RU" sz="2800" kern="1200" dirty="0">
                          <a:solidFill>
                            <a:schemeClr val="tx1"/>
                          </a:solidFill>
                          <a:effectLst/>
                          <a:latin typeface="Times New Roman" panose="02020603050405020304" pitchFamily="18" charset="0"/>
                          <a:ea typeface="+mn-ea"/>
                          <a:cs typeface="Times New Roman" panose="02020603050405020304" pitchFamily="18" charset="0"/>
                        </a:rPr>
                        <a:t> Преподаватели ФГБОУ ВО  Московского педагогического государственного университета.</a:t>
                      </a:r>
                    </a:p>
                    <a:p>
                      <a:endParaRPr lang="ru-RU" sz="300" b="0" i="0" u="none" strike="noStrike" kern="1200" baseline="0" dirty="0">
                        <a:solidFill>
                          <a:schemeClr val="tx1"/>
                        </a:solidFill>
                        <a:latin typeface="+mn-lt"/>
                        <a:ea typeface="+mn-ea"/>
                        <a:cs typeface="+mn-cs"/>
                      </a:endParaRPr>
                    </a:p>
                    <a:p>
                      <a:pPr algn="ctr"/>
                      <a:r>
                        <a:rPr lang="ru-RU" sz="2800" b="1" i="0" u="none" strike="noStrike" kern="1200" baseline="0" dirty="0">
                          <a:solidFill>
                            <a:schemeClr val="tx1"/>
                          </a:solidFill>
                          <a:latin typeface="Times New Roman" panose="02020603050405020304" pitchFamily="18" charset="0"/>
                          <a:ea typeface="+mn-ea"/>
                          <a:cs typeface="Times New Roman" panose="02020603050405020304" pitchFamily="18" charset="0"/>
                        </a:rPr>
                        <a:t>При участии педагогических коллективов 39 пилотных образовательных организаций из 5 регионов</a:t>
                      </a:r>
                      <a:r>
                        <a:rPr lang="ru-RU" sz="1800" b="1" i="0" u="none" strike="noStrike" kern="1200" baseline="0" dirty="0">
                          <a:solidFill>
                            <a:schemeClr val="tx1"/>
                          </a:solidFill>
                          <a:latin typeface="+mn-lt"/>
                          <a:ea typeface="+mn-ea"/>
                          <a:cs typeface="+mn-cs"/>
                        </a:rPr>
                        <a:t>: </a:t>
                      </a:r>
                      <a:endParaRPr lang="ru-RU" sz="2800"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2800" kern="1200" dirty="0">
                          <a:solidFill>
                            <a:schemeClr val="tx1"/>
                          </a:solidFill>
                          <a:effectLst/>
                          <a:latin typeface="Times New Roman" panose="02020603050405020304" pitchFamily="18" charset="0"/>
                          <a:ea typeface="+mn-ea"/>
                          <a:cs typeface="Times New Roman" panose="02020603050405020304" pitchFamily="18" charset="0"/>
                        </a:rPr>
                        <a:t>              - Алтайский край </a:t>
                      </a:r>
                    </a:p>
                    <a:p>
                      <a:r>
                        <a:rPr lang="ru-RU" sz="2800" kern="1200" dirty="0">
                          <a:solidFill>
                            <a:schemeClr val="tx1"/>
                          </a:solidFill>
                          <a:effectLst/>
                          <a:latin typeface="Times New Roman" panose="02020603050405020304" pitchFamily="18" charset="0"/>
                          <a:ea typeface="+mn-ea"/>
                          <a:cs typeface="Times New Roman" panose="02020603050405020304" pitchFamily="18" charset="0"/>
                        </a:rPr>
                        <a:t>              - Красноярский край </a:t>
                      </a:r>
                    </a:p>
                    <a:p>
                      <a:r>
                        <a:rPr lang="ru-RU" sz="2800" kern="1200" dirty="0">
                          <a:solidFill>
                            <a:schemeClr val="tx1"/>
                          </a:solidFill>
                          <a:effectLst/>
                          <a:latin typeface="Times New Roman" panose="02020603050405020304" pitchFamily="18" charset="0"/>
                          <a:ea typeface="+mn-ea"/>
                          <a:cs typeface="Times New Roman" panose="02020603050405020304" pitchFamily="18" charset="0"/>
                        </a:rPr>
                        <a:t>              - Вологодская область </a:t>
                      </a:r>
                    </a:p>
                    <a:p>
                      <a:r>
                        <a:rPr lang="ru-RU" sz="2800" kern="1200" dirty="0">
                          <a:solidFill>
                            <a:schemeClr val="tx1"/>
                          </a:solidFill>
                          <a:effectLst/>
                          <a:latin typeface="Times New Roman" panose="02020603050405020304" pitchFamily="18" charset="0"/>
                          <a:ea typeface="+mn-ea"/>
                          <a:cs typeface="Times New Roman" panose="02020603050405020304" pitchFamily="18" charset="0"/>
                        </a:rPr>
                        <a:t>              - </a:t>
                      </a:r>
                      <a:r>
                        <a:rPr lang="ru-RU" sz="2800" kern="1200" dirty="0">
                          <a:solidFill>
                            <a:srgbClr val="FF0000"/>
                          </a:solidFill>
                          <a:effectLst/>
                          <a:latin typeface="Times New Roman" panose="02020603050405020304" pitchFamily="18" charset="0"/>
                          <a:ea typeface="+mn-ea"/>
                          <a:cs typeface="Times New Roman" panose="02020603050405020304" pitchFamily="18" charset="0"/>
                        </a:rPr>
                        <a:t>город Санкт-Петербург </a:t>
                      </a:r>
                    </a:p>
                    <a:p>
                      <a:r>
                        <a:rPr lang="ru-RU" sz="2800" kern="1200" dirty="0">
                          <a:solidFill>
                            <a:schemeClr val="tx1"/>
                          </a:solidFill>
                          <a:effectLst/>
                          <a:latin typeface="Times New Roman" panose="02020603050405020304" pitchFamily="18" charset="0"/>
                          <a:ea typeface="+mn-ea"/>
                          <a:cs typeface="Times New Roman" panose="02020603050405020304" pitchFamily="18" charset="0"/>
                        </a:rPr>
                        <a:t>              - ХМАО-Югра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40000"/>
                        <a:lumOff val="60000"/>
                      </a:schemeClr>
                    </a:solidFill>
                  </a:tcPr>
                </a:tc>
                <a:extLst>
                  <a:ext uri="{0D108BD9-81ED-4DB2-BD59-A6C34878D82A}">
                    <a16:rowId xmlns:a16="http://schemas.microsoft.com/office/drawing/2014/main" xmlns="" val="2680007044"/>
                  </a:ext>
                </a:extLst>
              </a:tr>
            </a:tbl>
          </a:graphicData>
        </a:graphic>
      </p:graphicFrame>
      <p:pic>
        <p:nvPicPr>
          <p:cNvPr id="2" name="Рисунок 1">
            <a:extLst>
              <a:ext uri="{FF2B5EF4-FFF2-40B4-BE49-F238E27FC236}">
                <a16:creationId xmlns:a16="http://schemas.microsoft.com/office/drawing/2014/main" xmlns="" id="{ECBB9FF4-13FA-48D3-88A1-2D14C58C5C28}"/>
              </a:ext>
            </a:extLst>
          </p:cNvPr>
          <p:cNvPicPr>
            <a:picLocks noChangeAspect="1"/>
          </p:cNvPicPr>
          <p:nvPr/>
        </p:nvPicPr>
        <p:blipFill>
          <a:blip r:embed="rId2" cstate="print"/>
          <a:stretch>
            <a:fillRect/>
          </a:stretch>
        </p:blipFill>
        <p:spPr>
          <a:xfrm>
            <a:off x="11204448" y="5462016"/>
            <a:ext cx="902208" cy="1401892"/>
          </a:xfrm>
          <a:prstGeom prst="rect">
            <a:avLst/>
          </a:prstGeom>
        </p:spPr>
      </p:pic>
    </p:spTree>
    <p:extLst>
      <p:ext uri="{BB962C8B-B14F-4D97-AF65-F5344CB8AC3E}">
        <p14:creationId xmlns:p14="http://schemas.microsoft.com/office/powerpoint/2010/main" xmlns="" val="4125301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a:extLst>
              <a:ext uri="{FF2B5EF4-FFF2-40B4-BE49-F238E27FC236}">
                <a16:creationId xmlns:a16="http://schemas.microsoft.com/office/drawing/2014/main" xmlns="" id="{0272B1F7-A366-4EA8-B3FB-88DD1E7F213C}"/>
              </a:ext>
            </a:extLst>
          </p:cNvPr>
          <p:cNvGraphicFramePr>
            <a:graphicFrameLocks noGrp="1"/>
          </p:cNvGraphicFramePr>
          <p:nvPr>
            <p:extLst>
              <p:ext uri="{D42A27DB-BD31-4B8C-83A1-F6EECF244321}">
                <p14:modId xmlns:p14="http://schemas.microsoft.com/office/powerpoint/2010/main" xmlns="" val="1744089780"/>
              </p:ext>
            </p:extLst>
          </p:nvPr>
        </p:nvGraphicFramePr>
        <p:xfrm>
          <a:off x="283028" y="83820"/>
          <a:ext cx="11625943" cy="6690360"/>
        </p:xfrm>
        <a:graphic>
          <a:graphicData uri="http://schemas.openxmlformats.org/drawingml/2006/table">
            <a:tbl>
              <a:tblPr/>
              <a:tblGrid>
                <a:gridCol w="11625943">
                  <a:extLst>
                    <a:ext uri="{9D8B030D-6E8A-4147-A177-3AD203B41FA5}">
                      <a16:colId xmlns:a16="http://schemas.microsoft.com/office/drawing/2014/main" xmlns="" val="580489306"/>
                    </a:ext>
                  </a:extLst>
                </a:gridCol>
              </a:tblGrid>
              <a:tr h="6479177">
                <a:tc>
                  <a:txBody>
                    <a:bodyPr/>
                    <a:lstStyle/>
                    <a:p>
                      <a:pPr algn="ctr"/>
                      <a:r>
                        <a:rPr lang="ru-RU" sz="2800" b="1" kern="1200" dirty="0">
                          <a:solidFill>
                            <a:schemeClr val="tx1"/>
                          </a:solidFill>
                          <a:effectLst/>
                          <a:latin typeface="Times New Roman" panose="02020603050405020304" pitchFamily="18" charset="0"/>
                          <a:ea typeface="+mn-ea"/>
                          <a:cs typeface="Times New Roman" panose="02020603050405020304" pitchFamily="18" charset="0"/>
                        </a:rPr>
                        <a:t>Хронология событий: </a:t>
                      </a:r>
                      <a:endParaRPr lang="ru-RU" sz="2800"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2023 год</a:t>
                      </a:r>
                      <a:r>
                        <a:rPr lang="ru-RU" sz="2800" b="1"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kern="1200" dirty="0">
                          <a:solidFill>
                            <a:schemeClr val="tx1"/>
                          </a:solidFill>
                          <a:effectLst/>
                          <a:latin typeface="Times New Roman" panose="02020603050405020304" pitchFamily="18" charset="0"/>
                          <a:ea typeface="+mn-ea"/>
                          <a:cs typeface="Times New Roman" panose="02020603050405020304" pitchFamily="18" charset="0"/>
                        </a:rPr>
                        <a:t>разработка ПРОЕКТА программы просвещения родителей;</a:t>
                      </a:r>
                    </a:p>
                    <a:p>
                      <a:r>
                        <a:rPr lang="ru-RU" sz="200" kern="1200" dirty="0">
                          <a:solidFill>
                            <a:schemeClr val="tx1"/>
                          </a:solidFill>
                          <a:effectLst/>
                          <a:latin typeface="Times New Roman" panose="02020603050405020304" pitchFamily="18" charset="0"/>
                          <a:ea typeface="+mn-ea"/>
                          <a:cs typeface="Times New Roman" panose="02020603050405020304" pitchFamily="18" charset="0"/>
                        </a:rPr>
                        <a:t> </a:t>
                      </a:r>
                      <a:r>
                        <a:rPr lang="ru-RU" sz="700" kern="1200" dirty="0">
                          <a:solidFill>
                            <a:schemeClr val="tx1"/>
                          </a:solidFill>
                          <a:effectLst/>
                          <a:latin typeface="Times New Roman" panose="02020603050405020304" pitchFamily="18" charset="0"/>
                          <a:ea typeface="+mn-ea"/>
                          <a:cs typeface="Times New Roman" panose="02020603050405020304" pitchFamily="18" charset="0"/>
                        </a:rPr>
                        <a:t>  </a:t>
                      </a:r>
                    </a:p>
                    <a:p>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2024 год </a:t>
                      </a:r>
                      <a:r>
                        <a:rPr lang="ru-RU" sz="2800" b="1" u="none" kern="1200" dirty="0">
                          <a:solidFill>
                            <a:schemeClr val="tx1"/>
                          </a:solidFill>
                          <a:effectLst/>
                          <a:latin typeface="Times New Roman" panose="02020603050405020304" pitchFamily="18" charset="0"/>
                          <a:ea typeface="+mn-ea"/>
                          <a:cs typeface="Times New Roman" panose="02020603050405020304" pitchFamily="18" charset="0"/>
                        </a:rPr>
                        <a:t> - </a:t>
                      </a:r>
                      <a:r>
                        <a:rPr lang="ru-RU" sz="2800" kern="1200" dirty="0">
                          <a:solidFill>
                            <a:schemeClr val="tx1"/>
                          </a:solidFill>
                          <a:effectLst/>
                          <a:latin typeface="Times New Roman" panose="02020603050405020304" pitchFamily="18" charset="0"/>
                          <a:ea typeface="+mn-ea"/>
                          <a:cs typeface="Times New Roman" panose="02020603050405020304" pitchFamily="18" charset="0"/>
                        </a:rPr>
                        <a:t>Поэтапное внедрение Программы просвещения:  </a:t>
                      </a:r>
                    </a:p>
                    <a:p>
                      <a:r>
                        <a:rPr lang="ru-RU" sz="2800" i="1" kern="1200" dirty="0">
                          <a:solidFill>
                            <a:schemeClr val="tx1"/>
                          </a:solidFill>
                          <a:effectLst/>
                          <a:latin typeface="Times New Roman" panose="02020603050405020304" pitchFamily="18" charset="0"/>
                          <a:ea typeface="+mn-ea"/>
                          <a:cs typeface="Times New Roman" panose="02020603050405020304" pitchFamily="18" charset="0"/>
                        </a:rPr>
                        <a:t>Подготовка педагогов дошкольного образования</a:t>
                      </a:r>
                      <a:r>
                        <a:rPr lang="ru-RU" sz="2800" kern="1200" dirty="0">
                          <a:solidFill>
                            <a:schemeClr val="tx1"/>
                          </a:solidFill>
                          <a:effectLst/>
                          <a:latin typeface="Times New Roman" panose="02020603050405020304" pitchFamily="18" charset="0"/>
                          <a:ea typeface="+mn-ea"/>
                          <a:cs typeface="Times New Roman" panose="02020603050405020304" pitchFamily="18" charset="0"/>
                        </a:rPr>
                        <a:t> к внедрению Программы;</a:t>
                      </a:r>
                    </a:p>
                    <a:p>
                      <a:r>
                        <a:rPr lang="ru-RU" sz="2800" i="1" kern="1200" dirty="0">
                          <a:solidFill>
                            <a:schemeClr val="tx1"/>
                          </a:solidFill>
                          <a:effectLst/>
                          <a:latin typeface="Times New Roman" panose="02020603050405020304" pitchFamily="18" charset="0"/>
                          <a:ea typeface="+mn-ea"/>
                          <a:cs typeface="Times New Roman" panose="02020603050405020304" pitchFamily="18" charset="0"/>
                        </a:rPr>
                        <a:t>Подготовка обучающихся, осваивающих программы высшего образования,</a:t>
                      </a:r>
                      <a:r>
                        <a:rPr lang="ru-RU" sz="2800" kern="1200" dirty="0">
                          <a:solidFill>
                            <a:schemeClr val="tx1"/>
                          </a:solidFill>
                          <a:effectLst/>
                          <a:latin typeface="Times New Roman" panose="02020603050405020304" pitchFamily="18" charset="0"/>
                          <a:ea typeface="+mn-ea"/>
                          <a:cs typeface="Times New Roman" panose="02020603050405020304" pitchFamily="18" charset="0"/>
                        </a:rPr>
                        <a:t> к просветительской работе с родителями (законными представителями);     </a:t>
                      </a:r>
                    </a:p>
                    <a:p>
                      <a:endParaRPr lang="ru-RU" sz="600"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2023-2024 год:  </a:t>
                      </a:r>
                    </a:p>
                    <a:p>
                      <a:r>
                        <a:rPr lang="ru-RU" sz="2800" b="1" u="none" kern="1200" dirty="0">
                          <a:solidFill>
                            <a:schemeClr val="tx1"/>
                          </a:solidFill>
                          <a:effectLst/>
                          <a:latin typeface="Times New Roman" panose="02020603050405020304" pitchFamily="18" charset="0"/>
                          <a:ea typeface="+mn-ea"/>
                          <a:cs typeface="Times New Roman" panose="02020603050405020304" pitchFamily="18" charset="0"/>
                        </a:rPr>
                        <a:t>- </a:t>
                      </a:r>
                      <a:r>
                        <a:rPr lang="ru-RU" sz="2800" kern="1200" dirty="0">
                          <a:solidFill>
                            <a:schemeClr val="tx1"/>
                          </a:solidFill>
                          <a:effectLst/>
                          <a:latin typeface="Times New Roman" panose="02020603050405020304" pitchFamily="18" charset="0"/>
                          <a:ea typeface="+mn-ea"/>
                          <a:cs typeface="Times New Roman" panose="02020603050405020304" pitchFamily="18" charset="0"/>
                        </a:rPr>
                        <a:t>апробация ПРОЕКТА программы просвещения родителей </a:t>
                      </a:r>
                      <a:r>
                        <a:rPr lang="ru-RU" sz="2400" i="1" kern="1200" dirty="0">
                          <a:solidFill>
                            <a:schemeClr val="tx1"/>
                          </a:solidFill>
                          <a:effectLst/>
                          <a:latin typeface="Times New Roman" panose="02020603050405020304" pitchFamily="18" charset="0"/>
                          <a:ea typeface="+mn-ea"/>
                          <a:cs typeface="Times New Roman" panose="02020603050405020304" pitchFamily="18" charset="0"/>
                        </a:rPr>
                        <a:t>(5 регионов РФ)</a:t>
                      </a:r>
                      <a:r>
                        <a:rPr lang="ru-RU" sz="2000" i="1" kern="1200" dirty="0">
                          <a:solidFill>
                            <a:schemeClr val="tx1"/>
                          </a:solidFill>
                          <a:effectLst/>
                          <a:latin typeface="Times New Roman" panose="02020603050405020304" pitchFamily="18" charset="0"/>
                          <a:ea typeface="+mn-ea"/>
                          <a:cs typeface="Times New Roman" panose="02020603050405020304" pitchFamily="18" charset="0"/>
                        </a:rPr>
                        <a:t>;</a:t>
                      </a:r>
                      <a:endParaRPr lang="ru-RU" sz="2400" i="1" kern="1200" dirty="0">
                        <a:solidFill>
                          <a:schemeClr val="tx1"/>
                        </a:solidFill>
                        <a:effectLst/>
                        <a:latin typeface="Times New Roman" panose="02020603050405020304" pitchFamily="18" charset="0"/>
                        <a:ea typeface="+mn-ea"/>
                        <a:cs typeface="Times New Roman" panose="02020603050405020304" pitchFamily="18" charset="0"/>
                      </a:endParaRPr>
                    </a:p>
                    <a:p>
                      <a:r>
                        <a:rPr lang="ru-RU" sz="2800" kern="1200" dirty="0">
                          <a:solidFill>
                            <a:schemeClr val="tx1"/>
                          </a:solidFill>
                          <a:effectLst/>
                          <a:latin typeface="Times New Roman" panose="02020603050405020304" pitchFamily="18" charset="0"/>
                          <a:ea typeface="+mn-ea"/>
                          <a:cs typeface="Times New Roman" panose="02020603050405020304" pitchFamily="18" charset="0"/>
                        </a:rPr>
                        <a:t>- реализация Проекта Программы «Просвещение родителей; </a:t>
                      </a:r>
                    </a:p>
                    <a:p>
                      <a:r>
                        <a:rPr lang="ru-RU" sz="2800" kern="1200" dirty="0">
                          <a:solidFill>
                            <a:schemeClr val="tx1"/>
                          </a:solidFill>
                          <a:effectLst/>
                          <a:latin typeface="Times New Roman" panose="02020603050405020304" pitchFamily="18" charset="0"/>
                          <a:ea typeface="+mn-ea"/>
                          <a:cs typeface="Times New Roman" panose="02020603050405020304" pitchFamily="18" charset="0"/>
                        </a:rPr>
                        <a:t>- общественное обсуждение ПРОЕКТА программы;  </a:t>
                      </a:r>
                    </a:p>
                    <a:p>
                      <a:r>
                        <a:rPr lang="ru-RU" sz="2800" kern="1200" dirty="0">
                          <a:solidFill>
                            <a:schemeClr val="tx1"/>
                          </a:solidFill>
                          <a:effectLst/>
                          <a:latin typeface="Times New Roman" panose="02020603050405020304" pitchFamily="18" charset="0"/>
                          <a:ea typeface="+mn-ea"/>
                          <a:cs typeface="Times New Roman" panose="02020603050405020304" pitchFamily="18" charset="0"/>
                        </a:rPr>
                        <a:t>- старт сбора лучших практик ДОО регионов по просвещению родителей;</a:t>
                      </a:r>
                    </a:p>
                    <a:p>
                      <a:r>
                        <a:rPr lang="ru-RU" sz="2800" b="1" u="sng" kern="1200" dirty="0">
                          <a:solidFill>
                            <a:schemeClr val="tx1"/>
                          </a:solidFill>
                          <a:effectLst/>
                          <a:latin typeface="Times New Roman" panose="02020603050405020304" pitchFamily="18" charset="0"/>
                          <a:ea typeface="+mn-ea"/>
                          <a:cs typeface="Times New Roman" panose="02020603050405020304" pitchFamily="18" charset="0"/>
                        </a:rPr>
                        <a:t>До 2030 года: </a:t>
                      </a:r>
                    </a:p>
                    <a:p>
                      <a:r>
                        <a:rPr lang="ru-RU" sz="2800" kern="1200" dirty="0">
                          <a:solidFill>
                            <a:schemeClr val="tx1"/>
                          </a:solidFill>
                          <a:effectLst/>
                          <a:latin typeface="Times New Roman" panose="02020603050405020304" pitchFamily="18" charset="0"/>
                          <a:ea typeface="+mn-ea"/>
                          <a:cs typeface="Times New Roman" panose="02020603050405020304" pitchFamily="18" charset="0"/>
                        </a:rPr>
                        <a:t>внедрение и реализация «Программы просвещения родителей (законных представителей) детей младенческого, раннего и дошкольного возрастов» в ДОО всех субъектов РФ.</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2680007044"/>
                  </a:ext>
                </a:extLst>
              </a:tr>
            </a:tbl>
          </a:graphicData>
        </a:graphic>
      </p:graphicFrame>
    </p:spTree>
    <p:extLst>
      <p:ext uri="{BB962C8B-B14F-4D97-AF65-F5344CB8AC3E}">
        <p14:creationId xmlns:p14="http://schemas.microsoft.com/office/powerpoint/2010/main" xmlns="" val="3191196808"/>
      </p:ext>
    </p:extLst>
  </p:cSld>
  <p:clrMapOvr>
    <a:masterClrMapping/>
  </p:clrMapOvr>
</p:sld>
</file>

<file path=ppt/theme/theme1.xml><?xml version="1.0" encoding="utf-8"?>
<a:theme xmlns:a="http://schemas.openxmlformats.org/drawingml/2006/main" name="Эмблема">
  <a:themeElements>
    <a:clrScheme name="Эмблема">
      <a:dk1>
        <a:sysClr val="windowText" lastClr="000000"/>
      </a:dk1>
      <a:lt1>
        <a:sysClr val="window" lastClr="FFFFFF"/>
      </a:lt1>
      <a:dk2>
        <a:srgbClr val="1B2F36"/>
      </a:dk2>
      <a:lt2>
        <a:srgbClr val="F3F3F2"/>
      </a:lt2>
      <a:accent1>
        <a:srgbClr val="A38D51"/>
      </a:accent1>
      <a:accent2>
        <a:srgbClr val="5A3D40"/>
      </a:accent2>
      <a:accent3>
        <a:srgbClr val="5D988C"/>
      </a:accent3>
      <a:accent4>
        <a:srgbClr val="A85752"/>
      </a:accent4>
      <a:accent5>
        <a:srgbClr val="809A67"/>
      </a:accent5>
      <a:accent6>
        <a:srgbClr val="67645A"/>
      </a:accent6>
      <a:hlink>
        <a:srgbClr val="5D988C"/>
      </a:hlink>
      <a:folHlink>
        <a:srgbClr val="846794"/>
      </a:folHlink>
    </a:clrScheme>
    <a:fontScheme name="Эмблема">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Эмблема">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9E77EDF1-0821-4215-BD6E-A2D49F02550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TM10001106[[fn=Эмблема]]</Template>
  <TotalTime>1062</TotalTime>
  <Words>4564</Words>
  <Application>Microsoft Office PowerPoint</Application>
  <PresentationFormat>Произвольный</PresentationFormat>
  <Paragraphs>395</Paragraphs>
  <Slides>31</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Эмблема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DOU 85</dc:creator>
  <cp:lastModifiedBy>Admin</cp:lastModifiedBy>
  <cp:revision>86</cp:revision>
  <dcterms:created xsi:type="dcterms:W3CDTF">2025-03-12T14:50:11Z</dcterms:created>
  <dcterms:modified xsi:type="dcterms:W3CDTF">2025-12-16T12:59:12Z</dcterms:modified>
</cp:coreProperties>
</file>