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1" r:id="rId4"/>
    <p:sldId id="263" r:id="rId5"/>
    <p:sldId id="264" r:id="rId6"/>
    <p:sldId id="268" r:id="rId7"/>
    <p:sldId id="269" r:id="rId8"/>
    <p:sldId id="270" r:id="rId9"/>
    <p:sldId id="272" r:id="rId10"/>
    <p:sldId id="274" r:id="rId11"/>
    <p:sldId id="275" r:id="rId12"/>
    <p:sldId id="276" r:id="rId13"/>
    <p:sldId id="27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02C4-1344-4334-B79A-6365EC5ACD6A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02C4-1344-4334-B79A-6365EC5ACD6A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02C4-1344-4334-B79A-6365EC5ACD6A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02C4-1344-4334-B79A-6365EC5ACD6A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02C4-1344-4334-B79A-6365EC5ACD6A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02C4-1344-4334-B79A-6365EC5ACD6A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02C4-1344-4334-B79A-6365EC5ACD6A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02C4-1344-4334-B79A-6365EC5ACD6A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02C4-1344-4334-B79A-6365EC5ACD6A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02C4-1344-4334-B79A-6365EC5ACD6A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02C4-1344-4334-B79A-6365EC5ACD6A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83902C4-1344-4334-B79A-6365EC5ACD6A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4D87F92-B47A-417F-8869-41CB745BD4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720080"/>
          </a:xfr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</a:t>
            </a:r>
            <a:b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образовательное учреждение </a:t>
            </a:r>
            <a:b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«Детский сад № </a:t>
            </a:r>
            <a:r>
              <a:rPr lang="ru-RU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1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2000" b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Презентация для родителей</a:t>
            </a:r>
          </a:p>
          <a:p>
            <a:pPr algn="ctr">
              <a:buNone/>
            </a:pPr>
            <a:endParaRPr lang="ru-RU" sz="2000" b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ru-RU" sz="2400" b="1" dirty="0" smtClean="0">
                <a:solidFill>
                  <a:srgbClr val="0070C0"/>
                </a:solidFill>
              </a:rPr>
              <a:t>«Ознакомление с основной образовательной программой 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0070C0"/>
                </a:solidFill>
              </a:rPr>
              <a:t>МБДОУ «Детский сад № 5»</a:t>
            </a:r>
            <a:endParaRPr lang="ru-RU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95536" y="404664"/>
            <a:ext cx="8280920" cy="9144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683568" y="476672"/>
            <a:ext cx="79928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Условия реализации Программы должны обеспечивать полноценное развитие личности во всех основных образовательных областях, через: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55576" y="2060848"/>
            <a:ext cx="3168352" cy="914400"/>
          </a:xfrm>
          <a:prstGeom prst="round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Различные виды детской деятельности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148064" y="2060848"/>
            <a:ext cx="3096344" cy="914400"/>
          </a:xfrm>
          <a:prstGeom prst="round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Режимные моменты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55576" y="4005064"/>
            <a:ext cx="3168352" cy="914400"/>
          </a:xfrm>
          <a:prstGeom prst="round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Самостоятельная деятельность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148064" y="4005064"/>
            <a:ext cx="3096344" cy="914400"/>
          </a:xfrm>
          <a:prstGeom prst="round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Взаимодействие с родителями</a:t>
            </a:r>
            <a:endParaRPr lang="ru-RU" sz="1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667544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</a:rPr>
              <a:t>О требованиях к условиям реализации программы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196752"/>
            <a:ext cx="8640960" cy="525658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467544" y="1484784"/>
            <a:ext cx="820891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9263" eaLnBrk="0" hangingPunct="0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В Программе описаны  условия  её  реализации, обеспечивающие     полноценное развитие личности детей в сферах социально-коммуникативного, познавательного,   речевого, художественно-эстетического и физического развития личности детей на фоне их эмоционального благополучия и положительного отношения к миру, к себе и к другим людям.</a:t>
            </a:r>
          </a:p>
          <a:p>
            <a:pPr indent="449263" eaLnBrk="0" hangingPunct="0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Исходя из этого, описаны особенности   развивающей предметно-пространственной среды, психолого-педагогические,  кадровые, материально-технические условия  реализации программы дошкольного образования. </a:t>
            </a:r>
          </a:p>
          <a:p>
            <a:pPr indent="449263" algn="just" eaLnBrk="0" hangingPunct="0"/>
            <a:endParaRPr lang="ru-RU" sz="1400" dirty="0">
              <a:solidFill>
                <a:srgbClr val="008000"/>
              </a:solidFill>
              <a:latin typeface="Lucida Sans Unicode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2780928"/>
            <a:ext cx="80648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9263" eaLnBrk="0" hangingPunct="0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Программе приводятся требования к  психолого-педагогическим условиям: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3140968"/>
            <a:ext cx="82089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9263" eaLnBrk="0" hangingPunct="0">
              <a:buFontTx/>
              <a:buChar char="•"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уважения к человеческому достоинству детей, </a:t>
            </a:r>
          </a:p>
          <a:p>
            <a:pPr indent="449263" eaLnBrk="0" hangingPunct="0">
              <a:buFontTx/>
              <a:buChar char="•"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использования в  образовательной  деятельности  форм  и   методов        </a:t>
            </a:r>
          </a:p>
          <a:p>
            <a:pPr indent="449263" eaLnBrk="0" hangingPunct="0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работы  с  детьми,  соответствующих  их  возрастным  и     индивидуальным особенностям,</a:t>
            </a:r>
          </a:p>
          <a:p>
            <a:pPr indent="449263" eaLnBrk="0" hangingPunct="0">
              <a:buFontTx/>
              <a:buChar char="•"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построение образовательной деятельности на основе взаимодействия взрослых с детьми, </a:t>
            </a:r>
          </a:p>
          <a:p>
            <a:pPr indent="449263" eaLnBrk="0" hangingPunct="0">
              <a:buFontTx/>
              <a:buChar char="•"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поддержка инициативы и самостоятельности детей, </a:t>
            </a:r>
          </a:p>
          <a:p>
            <a:pPr indent="449263" eaLnBrk="0" hangingPunct="0">
              <a:buFontTx/>
              <a:buChar char="•"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защита детей от всех форм физического и психического насилия, </a:t>
            </a:r>
          </a:p>
          <a:p>
            <a:pPr indent="449263" eaLnBrk="0" hangingPunct="0">
              <a:buFontTx/>
              <a:buChar char="•"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поддержка родителей (законных представителей) в воспитании детей, охране и укреплении</a:t>
            </a:r>
          </a:p>
          <a:p>
            <a:pPr indent="449263" eaLnBrk="0" hangingPunct="0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их  здоровья,  вовлечение  семей    непосредственно в образовательную деятельность.</a:t>
            </a:r>
          </a:p>
          <a:p>
            <a:pPr indent="449263" eaLnBrk="0" hangingPunct="0"/>
            <a:r>
              <a:rPr lang="ru-RU" sz="1200" dirty="0" smtClean="0">
                <a:latin typeface="Times New Roman" pitchFamily="18" charset="0"/>
              </a:rPr>
              <a:t> </a:t>
            </a:r>
            <a:endParaRPr lang="ru-RU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4869160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9263" eaLnBrk="0" hangingPunct="0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Максимально допустимый объем образовательной нагрузки  соответствует санитарно-эпидемиологическим правилам и нормативам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2.4.1.3049-13  «Санитарно-эпидемиологические  требования  к   устройству, содержанию  и  организации  режима  работы  дошкольных    образовательных организаций»,  утвержденным  постановлением  Главного    государственного санитарного  врача  Российской  Федерации  от  15  мая       2013 г. N 26 (зарегистрировано Министерством  юстиции  Российской  Федерации  29  мая 2013 г., регистрационный N 28564).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424936" cy="61926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539552" y="476672"/>
            <a:ext cx="813690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Требования к развивающей   предметно-пространственной   среде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0" hangingPunct="0">
              <a:buFontTx/>
              <a:buChar char="•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обеспечивает реализацию различных образовательных программ  с учетом национально-культурных,  климатических  условий и возрастных особенностей детей, </a:t>
            </a:r>
          </a:p>
          <a:p>
            <a:pPr eaLnBrk="0" hangingPunct="0">
              <a:buFontTx/>
              <a:buChar char="•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развивающая  предметно-пространственная  среда    содержательно-насыщенная,    трансформируемая,        полифункциональная, вариативная, доступная и безопасная.</a:t>
            </a:r>
          </a:p>
          <a:p>
            <a:pPr eaLnBrk="0" hangingPunct="0"/>
            <a:r>
              <a:rPr lang="ru-RU" sz="1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Требования к  кадровому составу</a:t>
            </a:r>
            <a:r>
              <a:rPr lang="ru-RU" sz="1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(руководящим, педагогическим, административно-хозяйственными работниками,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учебно-вспомогательному персоналу):</a:t>
            </a:r>
          </a:p>
          <a:p>
            <a:pPr eaLnBrk="0" hangingPunct="0">
              <a:buFontTx/>
              <a:buChar char="•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соответствуют действующим квалификационным характеристикам, </a:t>
            </a:r>
          </a:p>
          <a:p>
            <a:pPr eaLnBrk="0" hangingPunct="0">
              <a:buFontTx/>
              <a:buChar char="•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 педагогическим  работникам,  реализующим  Программу, -  обладают основными  компетенциями,  необходимыми  для  обеспечения развития детей.</a:t>
            </a:r>
          </a:p>
          <a:p>
            <a:pPr eaLnBrk="0" hangingPunct="0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Требования  к  материально-техническим  условиям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0" hangingPunct="0">
              <a:buFontTx/>
              <a:buChar char="•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оборудование, оснащение (предметы), оснащенность  помещений, учебно-методический комплект  отвечают требованиям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, правилам  пожарной безопасности, требованиям к средствам обучения и воспитания, к  материально-техническому  обеспечению   Программы.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3861048"/>
            <a:ext cx="806489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Требования  к  финансовым   условиям   реализации     основной образовательной программы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дошкольного образования:</a:t>
            </a:r>
          </a:p>
          <a:p>
            <a:pPr eaLnBrk="0" hangingPunct="0">
              <a:buFontTx/>
              <a:buChar char="•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финансовое обеспечение МДОУ «Детский сад № 22»   обеспечивает  возможность  выполнения  требований    ФГОС ДО как в обязательной части  Программы,  так и  в  части, формируемой участниками образовательного процесса,</a:t>
            </a:r>
          </a:p>
          <a:p>
            <a:pPr eaLnBrk="0" hangingPunct="0">
              <a:buFontTx/>
              <a:buChar char="•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норматив финансового обеспечения, определяемый органами государственной власти субъектов Российской Федерации в соответствии с ФГОС ДО,     достаточный   и необходимый для осуществления Организацией образовательной деятельности в соответствии с Программой.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667544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</a:rPr>
              <a:t>Формы взаимодействия педагогического коллектива с семьями воспитанников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268760"/>
            <a:ext cx="8712968" cy="53285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23528" y="1484784"/>
            <a:ext cx="842493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b="1" dirty="0" smtClean="0"/>
              <a:t>В соответствии с законом Российской Федерации «Об образовании в Российской Федерации», федеральными государственными образовательными стандартами дошкольного образования, Уставом МБДОУ «Детский сад № 22», одной из основных задач  является взаимодействие с семьей для обеспечения полноценного развития и реализации личности ребенка.  Особое место уделяется правовому и психолого-педагогическому просвещению родителей (законных представителей) детей. </a:t>
            </a:r>
          </a:p>
          <a:p>
            <a:pPr>
              <a:defRPr/>
            </a:pPr>
            <a:r>
              <a:rPr lang="ru-RU" b="1" dirty="0" smtClean="0"/>
              <a:t>В основу совместной деятельности семьи и ДОО  заложены следующие принципы: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b="1" dirty="0" smtClean="0"/>
              <a:t>единый подход к процессу воспитания ребёнка;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b="1" dirty="0" smtClean="0"/>
              <a:t>открытость ДОО  для родителей;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b="1" dirty="0" smtClean="0"/>
              <a:t>взаимное доверие  во взаимоотношениях педагогов и родителей;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b="1" dirty="0" smtClean="0"/>
              <a:t>уважение и доброжелательность друг к другу;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b="1" dirty="0" smtClean="0"/>
              <a:t>дифференцированный подход к каждой семье;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b="1" dirty="0" smtClean="0"/>
              <a:t>равно ответственность родителей и педагогов.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Уважаемые родители !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 fontAlgn="auto">
              <a:spcAft>
                <a:spcPts val="0"/>
              </a:spcAft>
              <a:buFont typeface="Wingdings 3"/>
              <a:buNone/>
              <a:defRPr/>
            </a:pPr>
            <a:r>
              <a:rPr lang="ru-RU" b="1" dirty="0" smtClean="0">
                <a:solidFill>
                  <a:srgbClr val="0070C0"/>
                </a:solidFill>
              </a:rPr>
              <a:t>В данной презентации мы познакомим Вас: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sz="2600" b="1" dirty="0" smtClean="0"/>
              <a:t>Основными направлениями развития детей и образовательными областями. 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sz="2600" b="1" dirty="0" smtClean="0"/>
              <a:t>Требованиями к результатам освоения программы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sz="2600" b="1" dirty="0" smtClean="0"/>
              <a:t>Формами взаимодействия педагогического коллектива с семьями детей.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1008112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Программа разрабатывается, утверждается и реализуется в МБДОУ «Детский сад №5»: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4323110"/>
          </a:xfrm>
        </p:spPr>
        <p:txBody>
          <a:bodyPr>
            <a:normAutofit fontScale="92500" lnSpcReduction="10000"/>
          </a:bodyPr>
          <a:lstStyle/>
          <a:p>
            <a:pPr marL="400050" lvl="1" indent="0" fontAlgn="auto">
              <a:spcBef>
                <a:spcPts val="324"/>
              </a:spcBef>
              <a:spcAft>
                <a:spcPts val="0"/>
              </a:spcAft>
              <a:buNone/>
              <a:defRPr/>
            </a:pPr>
            <a:r>
              <a:rPr lang="ru-RU" altLang="ru-RU" sz="3200" b="1" dirty="0" smtClean="0">
                <a:solidFill>
                  <a:srgbClr val="002060"/>
                </a:solidFill>
                <a:cs typeface="Times New Roman" pitchFamily="18" charset="0"/>
              </a:rPr>
              <a:t>- </a:t>
            </a:r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в соответствии </a:t>
            </a:r>
            <a:r>
              <a:rPr lang="ru-RU" altLang="ru-RU" sz="2400" b="1" dirty="0" smtClean="0">
                <a:solidFill>
                  <a:schemeClr val="tx1"/>
                </a:solidFill>
                <a:cs typeface="Times New Roman" pitchFamily="18" charset="0"/>
              </a:rPr>
              <a:t>с федеральным государственным образовательным стандартом дошкольного образования</a:t>
            </a:r>
          </a:p>
          <a:p>
            <a:pPr marL="400050" lvl="1" indent="0" fontAlgn="auto">
              <a:spcBef>
                <a:spcPts val="324"/>
              </a:spcBef>
              <a:spcAft>
                <a:spcPts val="0"/>
              </a:spcAft>
              <a:buNone/>
              <a:defRPr/>
            </a:pPr>
            <a:endParaRPr lang="ru-RU" altLang="ru-RU" sz="2400" b="1" dirty="0" smtClean="0">
              <a:cs typeface="Times New Roman" pitchFamily="18" charset="0"/>
            </a:endParaRPr>
          </a:p>
          <a:p>
            <a:pPr marL="400050" lvl="1" indent="0" fontAlgn="auto">
              <a:spcBef>
                <a:spcPts val="324"/>
              </a:spcBef>
              <a:spcAft>
                <a:spcPts val="0"/>
              </a:spcAft>
              <a:buNone/>
              <a:defRPr/>
            </a:pPr>
            <a:r>
              <a:rPr lang="en-US" altLang="ru-RU" sz="2400" b="1" dirty="0" smtClean="0">
                <a:cs typeface="Times New Roman" pitchFamily="18" charset="0"/>
              </a:rPr>
              <a:t> </a:t>
            </a:r>
            <a:r>
              <a:rPr lang="ru-RU" altLang="ru-RU" sz="2400" b="1" dirty="0" smtClean="0">
                <a:cs typeface="Times New Roman" pitchFamily="18" charset="0"/>
              </a:rPr>
              <a:t>- </a:t>
            </a:r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с учетом соответствующей </a:t>
            </a:r>
            <a:r>
              <a:rPr lang="ru-RU" altLang="ru-RU" sz="2400" b="1" dirty="0" smtClean="0">
                <a:solidFill>
                  <a:schemeClr val="tx1"/>
                </a:solidFill>
                <a:cs typeface="Times New Roman" pitchFamily="18" charset="0"/>
              </a:rPr>
              <a:t>основной образовательной программы дошкольного образования  «От рождения до школы» </a:t>
            </a:r>
            <a:r>
              <a:rPr lang="ru-RU" altLang="ru-RU" sz="1400" dirty="0" smtClean="0">
                <a:solidFill>
                  <a:schemeClr val="tx1"/>
                </a:solidFill>
                <a:cs typeface="Times New Roman" pitchFamily="18" charset="0"/>
              </a:rPr>
              <a:t>(</a:t>
            </a:r>
            <a:r>
              <a:rPr lang="ru-RU" altLang="ru-RU" sz="1800" dirty="0" smtClean="0">
                <a:cs typeface="Times New Roman" pitchFamily="18" charset="0"/>
              </a:rPr>
              <a:t>под редакцией Н. Е. </a:t>
            </a:r>
            <a:r>
              <a:rPr lang="ru-RU" altLang="ru-RU" sz="1800" dirty="0" err="1" smtClean="0">
                <a:cs typeface="Times New Roman" pitchFamily="18" charset="0"/>
              </a:rPr>
              <a:t>Вераксы</a:t>
            </a:r>
            <a:r>
              <a:rPr lang="ru-RU" altLang="ru-RU" sz="1800" dirty="0" smtClean="0">
                <a:cs typeface="Times New Roman" pitchFamily="18" charset="0"/>
              </a:rPr>
              <a:t>, Т. С. Комаровой, М. А. Васильевой)</a:t>
            </a:r>
          </a:p>
          <a:p>
            <a:pPr marL="400050" lvl="1" indent="0" fontAlgn="auto">
              <a:spcBef>
                <a:spcPts val="324"/>
              </a:spcBef>
              <a:spcAft>
                <a:spcPts val="0"/>
              </a:spcAft>
              <a:buNone/>
              <a:defRPr/>
            </a:pPr>
            <a:endParaRPr lang="ru-RU" altLang="ru-RU" sz="24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400050" lvl="1" indent="0" fontAlgn="auto">
              <a:spcBef>
                <a:spcPts val="324"/>
              </a:spcBef>
              <a:spcAft>
                <a:spcPts val="0"/>
              </a:spcAft>
              <a:buNone/>
              <a:defRPr/>
            </a:pPr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- с учётом </a:t>
            </a:r>
            <a:r>
              <a:rPr lang="ru-RU" altLang="ru-RU" sz="2400" b="1" dirty="0" smtClean="0">
                <a:solidFill>
                  <a:schemeClr val="tx1"/>
                </a:solidFill>
                <a:cs typeface="Times New Roman" pitchFamily="18" charset="0"/>
              </a:rPr>
              <a:t>примерной основной образовательной программы дошкольного образования </a:t>
            </a:r>
          </a:p>
          <a:p>
            <a:pPr marL="400050" lvl="1" indent="0" fontAlgn="auto">
              <a:spcBef>
                <a:spcPts val="324"/>
              </a:spcBef>
              <a:spcAft>
                <a:spcPts val="0"/>
              </a:spcAft>
              <a:buNone/>
              <a:defRPr/>
            </a:pPr>
            <a:r>
              <a:rPr lang="ru-RU" altLang="ru-RU" sz="1800" dirty="0" smtClean="0">
                <a:solidFill>
                  <a:schemeClr val="tx1"/>
                </a:solidFill>
                <a:cs typeface="Times New Roman" pitchFamily="18" charset="0"/>
              </a:rPr>
              <a:t>(одобренной решением федерального учебно-методическим объединением по</a:t>
            </a:r>
          </a:p>
          <a:p>
            <a:pPr marL="400050" lvl="1" indent="0" fontAlgn="auto">
              <a:spcBef>
                <a:spcPts val="324"/>
              </a:spcBef>
              <a:spcAft>
                <a:spcPts val="0"/>
              </a:spcAft>
              <a:buNone/>
              <a:defRPr/>
            </a:pPr>
            <a:r>
              <a:rPr lang="ru-RU" altLang="ru-RU" sz="1800" dirty="0" smtClean="0">
                <a:solidFill>
                  <a:schemeClr val="tx1"/>
                </a:solidFill>
                <a:cs typeface="Times New Roman" pitchFamily="18" charset="0"/>
              </a:rPr>
              <a:t>общему образованию, протокол от 20.05.15 г. за № 2/15</a:t>
            </a:r>
          </a:p>
          <a:p>
            <a:pPr marL="400050" lvl="1" indent="0" fontAlgn="auto">
              <a:spcBef>
                <a:spcPts val="324"/>
              </a:spcBef>
              <a:spcAft>
                <a:spcPts val="0"/>
              </a:spcAft>
              <a:buNone/>
              <a:defRPr/>
            </a:pPr>
            <a:r>
              <a:rPr lang="ru-RU" altLang="ru-RU" sz="3200" b="1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endParaRPr lang="ru-RU" altLang="ru-RU" sz="32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400050" lvl="1" indent="0" fontAlgn="auto">
              <a:spcBef>
                <a:spcPts val="324"/>
              </a:spcBef>
              <a:spcAft>
                <a:spcPts val="0"/>
              </a:spcAft>
              <a:buNone/>
              <a:defRPr/>
            </a:pPr>
            <a:endParaRPr lang="ru-RU" altLang="ru-RU" sz="1800" dirty="0" smtClean="0">
              <a:cs typeface="Times New Roman" pitchFamily="18" charset="0"/>
            </a:endParaRPr>
          </a:p>
          <a:p>
            <a:pPr marL="400050" lvl="1" indent="0" fontAlgn="auto">
              <a:spcBef>
                <a:spcPts val="324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altLang="ru-RU" sz="3200" b="1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412776"/>
            <a:ext cx="8352928" cy="43204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 smtClean="0">
                <a:solidFill>
                  <a:srgbClr val="008000"/>
                </a:solidFill>
                <a:latin typeface="Calibri" pitchFamily="34" charset="0"/>
              </a:rPr>
              <a:t/>
            </a:r>
            <a:br>
              <a:rPr lang="ru-RU" sz="2200" b="1" dirty="0" smtClean="0">
                <a:solidFill>
                  <a:srgbClr val="008000"/>
                </a:solidFill>
                <a:latin typeface="Calibri" pitchFamily="34" charset="0"/>
              </a:rPr>
            </a:br>
            <a:r>
              <a:rPr lang="ru-RU" sz="1800" b="1" dirty="0" smtClean="0">
                <a:solidFill>
                  <a:srgbClr val="C00000"/>
                </a:solidFill>
                <a:latin typeface="Calibri" pitchFamily="34" charset="0"/>
              </a:rPr>
              <a:t>Образовательная программа </a:t>
            </a:r>
            <a:r>
              <a:rPr lang="ru-RU" sz="1800" b="1" dirty="0" smtClean="0">
                <a:solidFill>
                  <a:srgbClr val="008000"/>
                </a:solidFill>
                <a:latin typeface="Calibri" pitchFamily="34" charset="0"/>
              </a:rPr>
              <a:t/>
            </a:r>
            <a:br>
              <a:rPr lang="ru-RU" sz="1800" b="1" dirty="0" smtClean="0">
                <a:solidFill>
                  <a:srgbClr val="008000"/>
                </a:solidFill>
                <a:latin typeface="Calibri" pitchFamily="34" charset="0"/>
              </a:rPr>
            </a:br>
            <a:r>
              <a:rPr lang="ru-RU" sz="1600" b="1" i="1" dirty="0" smtClean="0">
                <a:solidFill>
                  <a:srgbClr val="002060"/>
                </a:solidFill>
                <a:latin typeface="Calibri" pitchFamily="34" charset="0"/>
              </a:rPr>
              <a:t>учитывает образовательные потребности, интересы и мотивы воспитанников, их родителей (законных представителей</a:t>
            </a:r>
            <a:r>
              <a:rPr lang="ru-RU" sz="2000" b="1" i="1" dirty="0" smtClean="0">
                <a:solidFill>
                  <a:srgbClr val="002060"/>
                </a:solidFill>
                <a:latin typeface="Calibri" pitchFamily="34" charset="0"/>
              </a:rPr>
              <a:t>)</a:t>
            </a:r>
            <a:r>
              <a:rPr lang="ru-RU" b="1" i="1" dirty="0" smtClean="0">
                <a:solidFill>
                  <a:srgbClr val="7030A0"/>
                </a:solidFill>
                <a:latin typeface="Calibri" pitchFamily="34" charset="0"/>
              </a:rPr>
              <a:t/>
            </a:r>
            <a:br>
              <a:rPr lang="ru-RU" b="1" i="1" dirty="0" smtClean="0">
                <a:solidFill>
                  <a:srgbClr val="7030A0"/>
                </a:solidFill>
                <a:latin typeface="Calibri" pitchFamily="34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  <a:latin typeface="Calibri" pitchFamily="34" charset="0"/>
              </a:rPr>
              <a:t>Образовательная  программа МБДОУ «Детский сад № 5»  разработана в соответствии с : </a:t>
            </a:r>
          </a:p>
          <a:p>
            <a:pPr algn="just"/>
            <a:endParaRPr lang="ru-RU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sz="2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Законом Российской Федерации от 29.12.2012 № 273-ФЗ «Об образовании в Российской Федерации»;</a:t>
            </a:r>
          </a:p>
          <a:p>
            <a:pPr algn="just">
              <a:buNone/>
            </a:pPr>
            <a:r>
              <a:rPr lang="ru-RU" sz="2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  Санитарно-эпидемиологическими правилами и нормами </a:t>
            </a:r>
            <a:r>
              <a:rPr lang="ru-RU" sz="29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sz="2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2.4.1.3049-13 «Санитарно-эпидемиологические требования к устройству,  содержанию и организации режима работы дошкольных образовательных учреждений» (утвержден постановлением Главного государственного санитарного врача РФ от 15 мая 2013 г. № 26);</a:t>
            </a:r>
          </a:p>
          <a:p>
            <a:pPr algn="just">
              <a:buNone/>
            </a:pPr>
            <a:r>
              <a:rPr lang="ru-RU" sz="2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Федеральным государственным образовательным стандартом дошкольного образования (утвержден Приказом Министерства образования  и   науки   РФ от 17.10.2013 г.  № 1155)</a:t>
            </a:r>
          </a:p>
          <a:p>
            <a:pPr algn="just">
              <a:buNone/>
            </a:pPr>
            <a:r>
              <a:rPr lang="ru-RU" sz="2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Приказом Министерства образования и науки Российской Федерации от 30.08.2013 № 1014 «Об утверждении порядка организации и осуществления образовательной деятельности по основным общеобразовательным программам – образовательным программам дошкольного образования».</a:t>
            </a:r>
          </a:p>
          <a:p>
            <a:pPr algn="just">
              <a:buNone/>
            </a:pPr>
            <a:r>
              <a:rPr lang="ru-RU" sz="2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   Уставом </a:t>
            </a:r>
            <a:r>
              <a:rPr lang="ru-RU" sz="2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МБДОУ</a:t>
            </a:r>
            <a:r>
              <a:rPr lang="en-US" sz="2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«Детский </a:t>
            </a:r>
            <a:r>
              <a:rPr lang="ru-RU" sz="2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сад </a:t>
            </a:r>
            <a:r>
              <a:rPr lang="ru-RU" sz="2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en-US" sz="2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5</a:t>
            </a:r>
            <a:r>
              <a:rPr lang="ru-RU" sz="2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29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Программа рассчитана на три возрастные группы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endParaRPr lang="ru-RU" sz="2800" b="1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 1 младшая  (от </a:t>
            </a:r>
            <a:r>
              <a:rPr lang="en-US" sz="2800" b="1" dirty="0" smtClean="0">
                <a:solidFill>
                  <a:schemeClr val="tx1"/>
                </a:solidFill>
              </a:rPr>
              <a:t>2</a:t>
            </a:r>
            <a:r>
              <a:rPr lang="ru-RU" sz="2800" b="1" dirty="0" smtClean="0">
                <a:solidFill>
                  <a:schemeClr val="tx1"/>
                </a:solidFill>
              </a:rPr>
              <a:t> до 3 лет) – 1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2 младшая (от 3-4 лет) – 1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 смешанная дошкольная (от 4 до </a:t>
            </a:r>
            <a:r>
              <a:rPr lang="ru-RU" sz="2800" b="1" dirty="0" smtClean="0">
                <a:solidFill>
                  <a:schemeClr val="tx1"/>
                </a:solidFill>
              </a:rPr>
              <a:t>8 лет</a:t>
            </a:r>
            <a:r>
              <a:rPr lang="ru-RU" sz="2800" b="1" dirty="0" smtClean="0">
                <a:solidFill>
                  <a:schemeClr val="tx1"/>
                </a:solidFill>
              </a:rPr>
              <a:t>)  - 1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556792"/>
            <a:ext cx="8640960" cy="45365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2780928"/>
            <a:ext cx="6480720" cy="7200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Основные направления развития детей 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и образовательные области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ая выноска 2"/>
          <p:cNvSpPr/>
          <p:nvPr/>
        </p:nvSpPr>
        <p:spPr>
          <a:xfrm>
            <a:off x="755576" y="1916832"/>
            <a:ext cx="3672408" cy="612648"/>
          </a:xfrm>
          <a:prstGeom prst="wedgeRectCallout">
            <a:avLst>
              <a:gd name="adj1" fmla="val 21332"/>
              <a:gd name="adj2" fmla="val 8171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Физическое развитие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4" name="Скругленная прямоугольная выноска 3"/>
          <p:cNvSpPr/>
          <p:nvPr/>
        </p:nvSpPr>
        <p:spPr>
          <a:xfrm>
            <a:off x="5148064" y="1916832"/>
            <a:ext cx="3456384" cy="612648"/>
          </a:xfrm>
          <a:prstGeom prst="wedgeRoundRectCallout">
            <a:avLst>
              <a:gd name="adj1" fmla="val -23190"/>
              <a:gd name="adj2" fmla="val 75800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Художественно-эстетическое развитие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ая прямоугольная выноска 4"/>
          <p:cNvSpPr/>
          <p:nvPr/>
        </p:nvSpPr>
        <p:spPr>
          <a:xfrm>
            <a:off x="179512" y="3789040"/>
            <a:ext cx="2448272" cy="720080"/>
          </a:xfrm>
          <a:prstGeom prst="wedgeRoundRectCallout">
            <a:avLst>
              <a:gd name="adj1" fmla="val 24712"/>
              <a:gd name="adj2" fmla="val -67543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Познавательное развитие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2843808" y="3789040"/>
            <a:ext cx="2880320" cy="720080"/>
          </a:xfrm>
          <a:prstGeom prst="wedgeRoundRectCallout">
            <a:avLst>
              <a:gd name="adj1" fmla="val 7880"/>
              <a:gd name="adj2" fmla="val -71976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Речевое развитие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5868144" y="3789040"/>
            <a:ext cx="3096344" cy="720080"/>
          </a:xfrm>
          <a:prstGeom prst="wedgeRoundRectCallout">
            <a:avLst>
              <a:gd name="adj1" fmla="val 9860"/>
              <a:gd name="adj2" fmla="val -80843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Социально коммуникативное развитие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55576" y="1196752"/>
            <a:ext cx="1656184" cy="48235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</a:rPr>
              <a:t>Физическая культура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771800" y="1196752"/>
            <a:ext cx="1656184" cy="432048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Здоровье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48064" y="1196752"/>
            <a:ext cx="1080120" cy="48235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Музыка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372200" y="1196752"/>
            <a:ext cx="2232248" cy="504056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Художественное творчество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95536" y="4725144"/>
            <a:ext cx="914400" cy="1872208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Познание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547664" y="4725144"/>
            <a:ext cx="914400" cy="1872208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Математика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275856" y="4725144"/>
            <a:ext cx="914400" cy="1872208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Развитие речи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355976" y="4725144"/>
            <a:ext cx="914400" cy="1872208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Чтение художественной литературы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940152" y="4725144"/>
            <a:ext cx="914400" cy="1872208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Социализация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020272" y="4725144"/>
            <a:ext cx="914400" cy="1872208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Труд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100392" y="4725144"/>
            <a:ext cx="914400" cy="1872208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Безопасность</a:t>
            </a:r>
            <a:endParaRPr lang="ru-RU" sz="1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Образовательные области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4319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400" b="1" dirty="0" smtClean="0">
                <a:solidFill>
                  <a:srgbClr val="FF0000"/>
                </a:solidFill>
              </a:rPr>
              <a:t>Социально-коммуникативное развитие </a:t>
            </a:r>
            <a:r>
              <a:rPr lang="ru-RU" sz="1400" b="1" dirty="0" smtClean="0"/>
              <a:t>направлено на усвоение норм и ценностей, принятых в обществе, включая моральные и нравственные ценности; развитие общения и взаимодействия ребенка со взрослыми и сверстниками; становление самостоятельности, целенаправленности и </a:t>
            </a:r>
            <a:r>
              <a:rPr lang="ru-RU" sz="1400" b="1" dirty="0" err="1" smtClean="0"/>
              <a:t>саморегуляции</a:t>
            </a:r>
            <a:r>
              <a:rPr lang="ru-RU" sz="1400" b="1" dirty="0" smtClean="0"/>
              <a:t> собственных действий; развитие социального и эмоционального интеллекта, эмоциональной отзывчивости, сопереживания, формирование готовности к совместной деятельности со сверстниками, формирование уважительного отношения и чувства принадлежности к своей семье и к сообществу детей и взрослых в Организации; формирование позитивных установок к различным видам труда и творчества; формирование основ безопасного поведения в быту, социуме, природе.</a:t>
            </a:r>
          </a:p>
          <a:p>
            <a:pPr algn="just">
              <a:buNone/>
            </a:pPr>
            <a:r>
              <a:rPr lang="ru-RU" sz="1400" b="1" dirty="0" smtClean="0">
                <a:solidFill>
                  <a:srgbClr val="FF0000"/>
                </a:solidFill>
              </a:rPr>
              <a:t>Познавательное развитие предполагает </a:t>
            </a:r>
            <a:r>
              <a:rPr lang="ru-RU" sz="1400" b="1" dirty="0" smtClean="0"/>
              <a:t>развитие интересов детей, любознательности и познавательной мотивации; формирование познавательных действий, становление сознания; развитие воображения и творческой активности; формирование первичных представлений о себе, других людях, объектах окружающего мира, о свойствах и отношениях объектов окружающего мира (форме, цвете, размере, материале, звучании, ритме, темпе, количестве, числе, части и целом, пространстве и времени, движении и покое, причинах и следствиях и др.), о малой родине и Отечестве, представлений о </a:t>
            </a:r>
            <a:r>
              <a:rPr lang="ru-RU" sz="1400" b="1" dirty="0" err="1" smtClean="0"/>
              <a:t>социокультурных</a:t>
            </a:r>
            <a:r>
              <a:rPr lang="ru-RU" sz="1400" b="1" dirty="0" smtClean="0"/>
              <a:t> ценностях нашего народа, об отечественных традициях и праздниках, о планете Земля как общем доме людей, об особенностях ее природы, многообразии стран и народов мира.</a:t>
            </a:r>
          </a:p>
          <a:p>
            <a:pPr algn="just">
              <a:buNone/>
            </a:pPr>
            <a:r>
              <a:rPr lang="ru-RU" sz="1400" b="1" dirty="0" smtClean="0">
                <a:solidFill>
                  <a:srgbClr val="FF0000"/>
                </a:solidFill>
              </a:rPr>
              <a:t>Речевое развитие включает </a:t>
            </a:r>
            <a:r>
              <a:rPr lang="ru-RU" sz="1400" b="1" dirty="0" smtClean="0"/>
              <a:t>владение речью как средством общения и культуры; обогащение активного словаря; развитие связной, грамматически правильной диалогической и монологической речи; развитие речевого творчества; развитие звуковой и интонационной культуры речи, фонематического слуха; знакомство с книжной культурой, детской литературой, понимание на слух текстов различных жанров детской литературы; формирование звуковой аналитико-синтетической активности как предпосылки обучения грамоте.</a:t>
            </a:r>
          </a:p>
          <a:p>
            <a:pPr>
              <a:buNone/>
            </a:pP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412776"/>
            <a:ext cx="8784976" cy="48245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20688"/>
            <a:ext cx="8352928" cy="56166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827584" y="980728"/>
            <a:ext cx="7704856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smtClean="0">
                <a:solidFill>
                  <a:srgbClr val="FF0000"/>
                </a:solidFill>
              </a:rPr>
              <a:t>Художественно-эстетическое развитие </a:t>
            </a:r>
            <a:r>
              <a:rPr lang="ru-RU" sz="1400" dirty="0" smtClean="0"/>
              <a:t>предполагает развитие предпосылок ценностно-смыслового восприятия и понимания произведений искусства (словесного, музыкального, изобразительного), мира природы; становление эстетического отношения к окружающему миру; формирование элементарных представлений о видах искусства; восприятие музыки, художественной литературы, фольклора; стимулирование сопереживания персонажам художественных произведений; реализацию самостоятельной творческой деятельности детей (изобразительной, конструктивно-модельной, музыкальной и др.).</a:t>
            </a:r>
          </a:p>
          <a:p>
            <a:pPr marL="109728" indent="0" algn="just">
              <a:buNone/>
            </a:pPr>
            <a:endParaRPr lang="ru-RU" sz="1400" dirty="0" smtClean="0"/>
          </a:p>
          <a:p>
            <a:pPr algn="just"/>
            <a:r>
              <a:rPr lang="ru-RU" sz="1400" b="1" dirty="0" smtClean="0">
                <a:solidFill>
                  <a:srgbClr val="FF0000"/>
                </a:solidFill>
              </a:rPr>
              <a:t>Физическое развитие включает </a:t>
            </a:r>
            <a:r>
              <a:rPr lang="ru-RU" sz="1400" dirty="0" smtClean="0"/>
              <a:t>приобретение опыта в следующих видах деятельности детей: двигательной, в том числе связанной с выполнением упражнений, направленных на развитие таких физических качеств, как координация и гибкость; способствующих правильному формированию опорно-двигательной системы организма, развитию равновесия, координации движения, крупной и мелкой моторики обеих рук, а также с правильным, не наносящем ущерба организму, выполнением основных движений (ходьба, бег, мягкие прыжки, повороты в обе стороны), формирование начальных представлений о некоторых видах спорта, овладение подвижными играми с правилами; становление целенаправленности и </a:t>
            </a:r>
            <a:r>
              <a:rPr lang="ru-RU" sz="1400" dirty="0" err="1" smtClean="0"/>
              <a:t>саморегуляции</a:t>
            </a:r>
            <a:r>
              <a:rPr lang="ru-RU" sz="1400" dirty="0" smtClean="0"/>
              <a:t> в двигательной сфере; становление ценностей здорового образа жизни, овладение его элементарными нормами и правилами (в питании, двигательном режиме, закаливании, при формировании полезных привычек и др.).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rgbClr val="C00000"/>
                </a:solidFill>
              </a:rPr>
              <a:t>О требованиях к результатам освоения программы</a:t>
            </a:r>
            <a:endParaRPr lang="ru-RU" sz="18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hangingPunct="0">
              <a:buNone/>
              <a:tabLst>
                <a:tab pos="457200" algn="l"/>
              </a:tabLst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Требования  ФГОС ДО к  результатам   освоения     Программы представлены в виде целевых</a:t>
            </a:r>
          </a:p>
          <a:p>
            <a:pPr eaLnBrk="0" hangingPunct="0">
              <a:buNone/>
              <a:tabLst>
                <a:tab pos="457200" algn="l"/>
              </a:tabLst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ориентиров (возможных достижений ребёнка) дошкольного образования:</a:t>
            </a:r>
          </a:p>
          <a:p>
            <a:pPr eaLnBrk="0" hangingPunct="0">
              <a:buNone/>
              <a:tabLst>
                <a:tab pos="457200" algn="l"/>
              </a:tabLst>
            </a:pP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целевые ориентиры образования в  раннем возрасте;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целевые ориентиры на этапе завершения дошкольного образования.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457200" algn="l"/>
              </a:tabLst>
            </a:pPr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None/>
              <a:tabLst>
                <a:tab pos="457200" algn="l"/>
              </a:tabLst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соблюдении требований к условиям реализации Программы   целевые</a:t>
            </a:r>
          </a:p>
          <a:p>
            <a:pPr eaLnBrk="0" hangingPunct="0">
              <a:buNone/>
              <a:tabLst>
                <a:tab pos="457200" algn="l"/>
              </a:tabLst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ориентиры  предполагают  формирование  у  детей  дошкольного     возраста предпосылок к</a:t>
            </a:r>
          </a:p>
          <a:p>
            <a:pPr eaLnBrk="0" hangingPunct="0">
              <a:buNone/>
              <a:tabLst>
                <a:tab pos="457200" algn="l"/>
              </a:tabLst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учебной деятельности на этапе завершения  ими   дошкольного образования. </a:t>
            </a:r>
          </a:p>
          <a:p>
            <a:pPr eaLnBrk="0" hangingPunct="0">
              <a:tabLst>
                <a:tab pos="457200" algn="l"/>
              </a:tabLst>
            </a:pPr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None/>
              <a:tabLst>
                <a:tab pos="457200" algn="l"/>
              </a:tabLst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то же время целевые ориентиры не предусматривают требования от ребёнка дошкольного</a:t>
            </a:r>
          </a:p>
          <a:p>
            <a:pPr eaLnBrk="0" hangingPunct="0">
              <a:buNone/>
              <a:tabLst>
                <a:tab pos="457200" algn="l"/>
              </a:tabLst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возраста конкретных образовательных достижений, не подлежат непосредственной</a:t>
            </a:r>
          </a:p>
          <a:p>
            <a:pPr eaLnBrk="0" hangingPunct="0">
              <a:buNone/>
              <a:tabLst>
                <a:tab pos="457200" algn="l"/>
              </a:tabLst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оценке,  в   том числе в виде педагогической диагностики  (мониторинга).</a:t>
            </a:r>
          </a:p>
          <a:p>
            <a:pPr eaLnBrk="0" hangingPunct="0">
              <a:tabLst>
                <a:tab pos="457200" algn="l"/>
              </a:tabLst>
            </a:pPr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Освоение Программы  не  сопровождается проведением  промежуточных    аттестаций и</a:t>
            </a:r>
          </a:p>
          <a:p>
            <a:pPr>
              <a:buNone/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итоговой аттестацией воспитанников. 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412776"/>
            <a:ext cx="8712968" cy="49685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446</TotalTime>
  <Words>915</Words>
  <Application>Microsoft Office PowerPoint</Application>
  <PresentationFormat>Экран (4:3)</PresentationFormat>
  <Paragraphs>115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Arial</vt:lpstr>
      <vt:lpstr>Book Antiqua</vt:lpstr>
      <vt:lpstr>Calibri</vt:lpstr>
      <vt:lpstr>Lucida Sans</vt:lpstr>
      <vt:lpstr>Lucida Sans Unicode</vt:lpstr>
      <vt:lpstr>Times New Roman</vt:lpstr>
      <vt:lpstr>Wingdings 2</vt:lpstr>
      <vt:lpstr>Wingdings 3</vt:lpstr>
      <vt:lpstr>Трек</vt:lpstr>
      <vt:lpstr>муниципальное бюджетное дошкольное  образовательное учреждение  «Детский сад № 5»</vt:lpstr>
      <vt:lpstr>Уважаемые родители !</vt:lpstr>
      <vt:lpstr>Программа разрабатывается, утверждается и реализуется в МБДОУ «Детский сад №5»:</vt:lpstr>
      <vt:lpstr> Образовательная программа  учитывает образовательные потребности, интересы и мотивы воспитанников, их родителей (законных представителей) </vt:lpstr>
      <vt:lpstr>Программа рассчитана на три возрастные группы</vt:lpstr>
      <vt:lpstr>Презентация PowerPoint</vt:lpstr>
      <vt:lpstr>Образовательные области</vt:lpstr>
      <vt:lpstr>Презентация PowerPoint</vt:lpstr>
      <vt:lpstr>О требованиях к результатам освоения программы</vt:lpstr>
      <vt:lpstr>Презентация PowerPoint</vt:lpstr>
      <vt:lpstr>О требованиях к условиям реализации программы</vt:lpstr>
      <vt:lpstr>Презентация PowerPoint</vt:lpstr>
      <vt:lpstr>Формы взаимодействия педагогического коллектива с семьями воспитанников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 образовательное учреждение  «Детский сад №4»</dc:title>
  <dc:creator>Admin</dc:creator>
  <cp:lastModifiedBy>Ольга Лисина</cp:lastModifiedBy>
  <cp:revision>56</cp:revision>
  <dcterms:created xsi:type="dcterms:W3CDTF">2016-12-19T09:57:34Z</dcterms:created>
  <dcterms:modified xsi:type="dcterms:W3CDTF">2018-06-20T18:16:46Z</dcterms:modified>
</cp:coreProperties>
</file>