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57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11" autoAdjust="0"/>
    <p:restoredTop sz="94660"/>
  </p:normalViewPr>
  <p:slideViewPr>
    <p:cSldViewPr snapToGrid="0">
      <p:cViewPr varScale="1">
        <p:scale>
          <a:sx n="67" d="100"/>
          <a:sy n="67" d="100"/>
        </p:scale>
        <p:origin x="8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B5C4-449C-B582-0A98384F23E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5C4-449C-B582-0A98384F23E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B5C4-449C-B582-0A98384F23E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5C4-449C-B582-0A98384F23E8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10%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341278101156189"/>
                      <c:h val="0.1448696716829424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B5C4-449C-B582-0A98384F23E8}"/>
                </c:ext>
              </c:extLst>
            </c:dLbl>
            <c:dLbl>
              <c:idx val="1"/>
              <c:layout>
                <c:manualLayout>
                  <c:x val="-9.5425073818897754E-2"/>
                  <c:y val="3.76664592970928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4BE65ED-74C6-42E3-AAD5-1DC2BF8097D5}" type="VALUE">
                      <a:rPr lang="en-US" smtClean="0">
                        <a:solidFill>
                          <a:schemeClr val="bg1"/>
                        </a:solidFill>
                      </a:rPr>
                      <a:pPr>
                        <a:defRPr sz="1600" b="1">
                          <a:solidFill>
                            <a:schemeClr val="bg1"/>
                          </a:solidFill>
                        </a:defRPr>
                      </a:pPr>
                      <a:t>[ЗНАЧЕНИЕ]</a:t>
                    </a:fld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0281250000000017E-2"/>
                      <c:h val="7.832812018158709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B5C4-449C-B582-0A98384F23E8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9E84A2E-984F-4FB8-8739-36D9CF339885}" type="VALUE">
                      <a:rPr lang="en-US" smtClean="0">
                        <a:solidFill>
                          <a:schemeClr val="bg1"/>
                        </a:solidFill>
                      </a:rPr>
                      <a:pPr>
                        <a:defRPr sz="1600" b="1">
                          <a:solidFill>
                            <a:schemeClr val="bg1"/>
                          </a:solidFill>
                        </a:defRPr>
                      </a:pPr>
                      <a:t>[ЗНАЧЕНИЕ]</a:t>
                    </a:fld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4343749999999995E-2"/>
                      <c:h val="7.832812018158709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B5C4-449C-B582-0A98384F23E8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18FD459-167E-4C8D-9D37-D8106E2BC9EE}" type="VALUE">
                      <a:rPr lang="en-US" smtClean="0">
                        <a:solidFill>
                          <a:schemeClr val="bg1"/>
                        </a:solidFill>
                      </a:rPr>
                      <a:pPr>
                        <a:defRPr sz="1600" b="1">
                          <a:solidFill>
                            <a:schemeClr val="bg1"/>
                          </a:solidFill>
                        </a:defRPr>
                      </a:pPr>
                      <a:t>[ЗНАЧЕНИЕ]</a:t>
                    </a:fld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2781250000000001E-2"/>
                      <c:h val="0.1205156175863916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5C4-449C-B582-0A98384F23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</c:v>
                </c:pt>
                <c:pt idx="1">
                  <c:v>20</c:v>
                </c:pt>
                <c:pt idx="2">
                  <c:v>20</c:v>
                </c:pt>
                <c:pt idx="3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C4-449C-B582-0A98384F23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54B42445-136E-40CD-8E59-0425AE1836DB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B607F-1B7F-447B-A41C-FD2B4EAEDEFF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6460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42445-136E-40CD-8E59-0425AE1836DB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B607F-1B7F-447B-A41C-FD2B4EAEDE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6773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42445-136E-40CD-8E59-0425AE1836DB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B607F-1B7F-447B-A41C-FD2B4EAEDEFF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9398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42445-136E-40CD-8E59-0425AE1836DB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B607F-1B7F-447B-A41C-FD2B4EAEDE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5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42445-136E-40CD-8E59-0425AE1836DB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B607F-1B7F-447B-A41C-FD2B4EAEDE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879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42445-136E-40CD-8E59-0425AE1836DB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B607F-1B7F-447B-A41C-FD2B4EAEDE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273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42445-136E-40CD-8E59-0425AE1836DB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B607F-1B7F-447B-A41C-FD2B4EAEDE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02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42445-136E-40CD-8E59-0425AE1836DB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B607F-1B7F-447B-A41C-FD2B4EAEDE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3680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42445-136E-40CD-8E59-0425AE1836DB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B607F-1B7F-447B-A41C-FD2B4EAEDEFF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2625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42445-136E-40CD-8E59-0425AE1836DB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B607F-1B7F-447B-A41C-FD2B4EAEDE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0564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42445-136E-40CD-8E59-0425AE1836DB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B607F-1B7F-447B-A41C-FD2B4EAEDEFF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9421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2000">
              <a:schemeClr val="accent1">
                <a:lumMod val="5000"/>
                <a:lumOff val="95000"/>
              </a:schemeClr>
            </a:gs>
            <a:gs pos="48000">
              <a:schemeClr val="accent1">
                <a:lumMod val="20000"/>
                <a:lumOff val="80000"/>
              </a:schemeClr>
            </a:gs>
            <a:gs pos="57000">
              <a:schemeClr val="accent1">
                <a:lumMod val="45000"/>
                <a:lumOff val="55000"/>
              </a:schemeClr>
            </a:gs>
            <a:gs pos="76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4B42445-136E-40CD-8E59-0425AE1836DB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9CB607F-1B7F-447B-A41C-FD2B4EAEDEFF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3496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184" y="2104493"/>
            <a:ext cx="9303160" cy="467076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09557" y="986904"/>
            <a:ext cx="11117184" cy="120032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Формирование привычки</a:t>
            </a:r>
            <a:r>
              <a:rPr lang="ru-RU" sz="3600" b="1" i="1" dirty="0">
                <a:solidFill>
                  <a:srgbClr val="0070C0"/>
                </a:solidFill>
                <a:latin typeface="Consolas" panose="020B0609020204030204" pitchFamily="49" charset="0"/>
              </a:rPr>
              <a:t> </a:t>
            </a:r>
            <a:r>
              <a:rPr lang="ru-RU" sz="3600" b="1" i="1" dirty="0" smtClean="0"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к здоровому образу жизни</a:t>
            </a:r>
            <a:r>
              <a:rPr lang="ru-RU" sz="3600" b="1" i="1" dirty="0">
                <a:solidFill>
                  <a:srgbClr val="0070C0"/>
                </a:solidFill>
                <a:latin typeface="Consolas" panose="020B0609020204030204" pitchFamily="49" charset="0"/>
              </a:rPr>
              <a:t> </a:t>
            </a:r>
            <a:r>
              <a:rPr lang="ru-RU" sz="3600" b="1" i="1" dirty="0" smtClean="0"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у детей дошкольного возраста.</a:t>
            </a:r>
            <a:endParaRPr lang="ru-RU" sz="3600" b="1" i="1" dirty="0">
              <a:solidFill>
                <a:srgbClr val="0070C0"/>
              </a:solidFill>
              <a:latin typeface="Consolas" panose="020B0609020204030204" pitchFamily="49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34216" y="340573"/>
            <a:ext cx="113925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</a:pPr>
            <a:r>
              <a:rPr lang="ru-RU" b="1" i="1" kern="0" dirty="0">
                <a:ln>
                  <a:solidFill>
                    <a:srgbClr val="FFFFFF">
                      <a:lumMod val="75000"/>
                    </a:srgbClr>
                  </a:solidFill>
                </a:ln>
                <a:solidFill>
                  <a:schemeClr val="accent3">
                    <a:lumMod val="50000"/>
                  </a:schemeClr>
                </a:solidFill>
                <a:effectLst>
                  <a:glow rad="127000">
                    <a:srgbClr val="FFFFFF"/>
                  </a:glow>
                </a:effectLst>
                <a:latin typeface="Ralenta" pitchFamily="2" charset="0"/>
                <a:cs typeface="Arial" panose="020B0604020202020204" pitchFamily="34" charset="0"/>
                <a:sym typeface="Arial"/>
              </a:rPr>
              <a:t>Муниципальное бюджетное дошкольное образовательное </a:t>
            </a:r>
            <a:r>
              <a:rPr lang="ru-RU" b="1" i="1" kern="0" dirty="0" smtClean="0">
                <a:ln>
                  <a:solidFill>
                    <a:srgbClr val="FFFFFF">
                      <a:lumMod val="75000"/>
                    </a:srgbClr>
                  </a:solidFill>
                </a:ln>
                <a:solidFill>
                  <a:schemeClr val="accent3">
                    <a:lumMod val="50000"/>
                  </a:schemeClr>
                </a:solidFill>
                <a:effectLst>
                  <a:glow rad="127000">
                    <a:srgbClr val="FFFFFF"/>
                  </a:glow>
                </a:effectLst>
                <a:latin typeface="Ralenta" pitchFamily="2" charset="0"/>
                <a:cs typeface="Arial" panose="020B0604020202020204" pitchFamily="34" charset="0"/>
                <a:sym typeface="Arial"/>
              </a:rPr>
              <a:t>учреждение</a:t>
            </a:r>
          </a:p>
          <a:p>
            <a:pPr lvl="0" algn="ctr">
              <a:buClr>
                <a:srgbClr val="000000"/>
              </a:buClr>
            </a:pPr>
            <a:r>
              <a:rPr lang="ru-RU" b="1" i="1" kern="0" dirty="0" smtClean="0">
                <a:ln>
                  <a:solidFill>
                    <a:srgbClr val="FFFFFF">
                      <a:lumMod val="75000"/>
                    </a:srgbClr>
                  </a:solidFill>
                </a:ln>
                <a:solidFill>
                  <a:schemeClr val="accent3">
                    <a:lumMod val="50000"/>
                  </a:schemeClr>
                </a:solidFill>
                <a:effectLst>
                  <a:glow rad="127000">
                    <a:srgbClr val="FFFFFF"/>
                  </a:glow>
                </a:effectLst>
                <a:latin typeface="Ralenta" pitchFamily="2" charset="0"/>
                <a:cs typeface="Arial" panose="020B0604020202020204" pitchFamily="34" charset="0"/>
                <a:sym typeface="Arial"/>
              </a:rPr>
              <a:t> </a:t>
            </a:r>
            <a:r>
              <a:rPr lang="ru-RU" b="1" i="1" kern="0" dirty="0">
                <a:ln>
                  <a:solidFill>
                    <a:srgbClr val="FFFFFF">
                      <a:lumMod val="75000"/>
                    </a:srgbClr>
                  </a:solidFill>
                </a:ln>
                <a:solidFill>
                  <a:schemeClr val="accent3">
                    <a:lumMod val="50000"/>
                  </a:schemeClr>
                </a:solidFill>
                <a:effectLst>
                  <a:glow rad="127000">
                    <a:srgbClr val="FFFFFF"/>
                  </a:glow>
                </a:effectLst>
                <a:latin typeface="Ralenta" pitchFamily="2" charset="0"/>
                <a:cs typeface="Arial" panose="020B0604020202020204" pitchFamily="34" charset="0"/>
                <a:sym typeface="Arial"/>
              </a:rPr>
              <a:t>«Детский сад общеразвивающего вида №6  </a:t>
            </a:r>
            <a:r>
              <a:rPr lang="ru-RU" b="1" i="1" kern="0" dirty="0" smtClean="0">
                <a:ln>
                  <a:solidFill>
                    <a:srgbClr val="FFFFFF">
                      <a:lumMod val="75000"/>
                    </a:srgbClr>
                  </a:solidFill>
                </a:ln>
                <a:solidFill>
                  <a:schemeClr val="accent3">
                    <a:lumMod val="50000"/>
                  </a:schemeClr>
                </a:solidFill>
                <a:effectLst>
                  <a:glow rad="127000">
                    <a:srgbClr val="FFFFFF"/>
                  </a:glow>
                </a:effectLst>
                <a:latin typeface="Ralenta" pitchFamily="2" charset="0"/>
                <a:cs typeface="Arial" panose="020B0604020202020204" pitchFamily="34" charset="0"/>
                <a:sym typeface="Arial"/>
              </a:rPr>
              <a:t>г</a:t>
            </a:r>
            <a:r>
              <a:rPr lang="ru-RU" b="1" i="1" kern="0" dirty="0">
                <a:ln>
                  <a:solidFill>
                    <a:srgbClr val="FFFFFF">
                      <a:lumMod val="75000"/>
                    </a:srgbClr>
                  </a:solidFill>
                </a:ln>
                <a:solidFill>
                  <a:schemeClr val="accent3">
                    <a:lumMod val="50000"/>
                  </a:schemeClr>
                </a:solidFill>
                <a:effectLst>
                  <a:glow rad="127000">
                    <a:srgbClr val="FFFFFF"/>
                  </a:glow>
                </a:effectLst>
                <a:latin typeface="Ralenta" pitchFamily="2" charset="0"/>
                <a:cs typeface="Arial" panose="020B0604020202020204" pitchFamily="34" charset="0"/>
                <a:sym typeface="Arial"/>
              </a:rPr>
              <a:t>. </a:t>
            </a:r>
            <a:r>
              <a:rPr lang="ru-RU" b="1" i="1" kern="0" dirty="0" err="1">
                <a:ln>
                  <a:solidFill>
                    <a:srgbClr val="FFFFFF">
                      <a:lumMod val="75000"/>
                    </a:srgbClr>
                  </a:solidFill>
                </a:ln>
                <a:solidFill>
                  <a:schemeClr val="accent3">
                    <a:lumMod val="50000"/>
                  </a:schemeClr>
                </a:solidFill>
                <a:effectLst>
                  <a:glow rad="127000">
                    <a:srgbClr val="FFFFFF"/>
                  </a:glow>
                </a:effectLst>
                <a:latin typeface="Ralenta" pitchFamily="2" charset="0"/>
                <a:cs typeface="Arial" panose="020B0604020202020204" pitchFamily="34" charset="0"/>
                <a:sym typeface="Arial"/>
              </a:rPr>
              <a:t>Слюдянки</a:t>
            </a:r>
            <a:r>
              <a:rPr lang="ru-RU" b="1" i="1" kern="0" dirty="0">
                <a:ln>
                  <a:solidFill>
                    <a:srgbClr val="FFFFFF">
                      <a:lumMod val="75000"/>
                    </a:srgbClr>
                  </a:solidFill>
                </a:ln>
                <a:solidFill>
                  <a:schemeClr val="accent3">
                    <a:lumMod val="50000"/>
                  </a:schemeClr>
                </a:solidFill>
                <a:effectLst>
                  <a:glow rad="127000">
                    <a:srgbClr val="FFFFFF"/>
                  </a:glow>
                </a:effectLst>
                <a:latin typeface="Ralenta" pitchFamily="2" charset="0"/>
                <a:cs typeface="Arial" panose="020B0604020202020204" pitchFamily="34" charset="0"/>
                <a:sym typeface="Arial"/>
              </a:rPr>
              <a:t>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267887" y="6347298"/>
            <a:ext cx="18238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Helvetica Neue"/>
              </a:rPr>
              <a:t>декабрь</a:t>
            </a:r>
            <a:r>
              <a:rPr lang="ru-RU" b="0" i="0" dirty="0" smtClean="0">
                <a:solidFill>
                  <a:srgbClr val="002060"/>
                </a:solidFill>
                <a:effectLst/>
                <a:latin typeface="Helvetica Neue"/>
              </a:rPr>
              <a:t> 2022 г.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82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880" y="1199213"/>
            <a:ext cx="7045379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0" i="1" dirty="0" smtClean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Я не боюсь еще и еще раз повторить:</a:t>
            </a:r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/>
            </a:r>
            <a:b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</a:br>
            <a:r>
              <a:rPr lang="ru-RU" sz="2800" b="0" i="1" dirty="0" smtClean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забота о здоровье – это важнейший труд</a:t>
            </a:r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ru-RU" sz="2800" b="0" i="1" dirty="0" smtClean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воспитателя. </a:t>
            </a:r>
          </a:p>
          <a:p>
            <a:pPr algn="ctr"/>
            <a:r>
              <a:rPr lang="ru-RU" sz="2800" b="0" i="1" dirty="0" smtClean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От жизнерадостности, бодрости детей зависит их духовная жизнь,</a:t>
            </a:r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/>
            </a:r>
            <a:b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</a:br>
            <a:r>
              <a:rPr lang="ru-RU" sz="2800" b="0" i="1" dirty="0" smtClean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мировоззрение, умственное развитие,</a:t>
            </a:r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/>
            </a:r>
            <a:b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</a:br>
            <a:r>
              <a:rPr lang="ru-RU" sz="2800" b="0" i="1" dirty="0" smtClean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прочность знаний, вера в свои силы.</a:t>
            </a:r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/>
            </a:r>
            <a:b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</a:br>
            <a:r>
              <a:rPr lang="ru-RU" sz="2800" b="0" i="1" dirty="0" smtClean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В.А. Сухомлинский</a:t>
            </a:r>
            <a:endParaRPr lang="ru-RU" sz="2800" i="1" dirty="0">
              <a:solidFill>
                <a:schemeClr val="accent2">
                  <a:lumMod val="75000"/>
                </a:schemeClr>
              </a:solidFill>
              <a:latin typeface="Consolas" panose="020B0609020204030204" pitchFamily="49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6160" y="329273"/>
            <a:ext cx="4451026" cy="6296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30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9508" y="569627"/>
            <a:ext cx="10148341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0" dirty="0" smtClean="0">
                <a:solidFill>
                  <a:srgbClr val="333333"/>
                </a:solidFill>
                <a:effectLst/>
                <a:latin typeface="Helvetica Neue"/>
              </a:rPr>
              <a:t> </a:t>
            </a:r>
            <a:r>
              <a:rPr lang="ru-RU" sz="4000" b="1" i="1" dirty="0" smtClean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«Формирование у ребёнка осознанного отношения к своему здоровью»</a:t>
            </a:r>
          </a:p>
          <a:p>
            <a:endParaRPr lang="ru-RU" sz="2400" b="1" i="1" dirty="0" smtClean="0">
              <a:solidFill>
                <a:schemeClr val="accent2">
                  <a:lumMod val="75000"/>
                </a:schemeClr>
              </a:solidFill>
              <a:effectLst/>
              <a:latin typeface="Consolas" panose="020B0609020204030204" pitchFamily="49" charset="0"/>
            </a:endParaRPr>
          </a:p>
          <a:p>
            <a:pPr algn="ctr"/>
            <a:r>
              <a:rPr lang="ru-RU" sz="3200" b="0" i="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Детский сад и семья призваны в дошкольном детстве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200" b="0" i="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заложить основы здорового образа жизни, используя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200" b="0" i="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различные формы работы.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200" b="0" i="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Воспитателям необходимо знать, что сам термин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200" b="0" i="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«здоровье» определяется неоднозначно.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200" b="0" i="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Само состояние здоровья формируется в результате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200" b="0" i="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взаимодействия </a:t>
            </a:r>
            <a:r>
              <a:rPr lang="ru-RU" sz="3200" b="1" i="1" u="sng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внешних </a:t>
            </a:r>
            <a:r>
              <a:rPr lang="ru-RU" sz="3200" b="0" i="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(природных и социальных) и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200" b="1" i="1" u="sng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внутренних </a:t>
            </a:r>
            <a:r>
              <a:rPr lang="ru-RU" sz="3200" b="0" i="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(наследственность, пол, возраст) </a:t>
            </a:r>
            <a:r>
              <a:rPr lang="ru-RU" sz="3200" b="1" i="1" u="sng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факторов.</a:t>
            </a:r>
            <a:endParaRPr lang="ru-RU" sz="3200" b="1" i="1" u="sng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88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5533" y="0"/>
            <a:ext cx="1116676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0" i="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Здоровый образ жизни — это не просто сумма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0" i="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усвоенных знаний, а стиль жизни, адекватное поведение в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0" i="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различных ситуациях, дети могут оказаться в неожиданных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0" i="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ситуациях на улице и дома, поэтому главной задачей является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0" i="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развитие у них самостоятельности и ответственности. Все,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0" i="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чему мы учим детей, они должны применять в реальной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0" i="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жизни.</a:t>
            </a:r>
            <a:endParaRPr lang="ru-RU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87680" y="3043202"/>
            <a:ext cx="1146985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0" i="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В соответствии с ФГОС ДО: "</a:t>
            </a:r>
            <a:r>
              <a:rPr lang="ru-RU" sz="2800" b="0" i="0" dirty="0" err="1" smtClean="0">
                <a:solidFill>
                  <a:schemeClr val="accent2">
                    <a:lumMod val="75000"/>
                  </a:schemeClr>
                </a:solidFill>
                <a:effectLst/>
              </a:rPr>
              <a:t>Здоровьесберегающая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0" i="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компетентность позволит заботится о своем физическом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0" i="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здоровье и соблюдать правила безопасности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0" i="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жизнедеятельности, владеть двигательными навыками,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0" i="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социального отношения к собственному здоровью, понимание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0" i="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того, что здоровье - главная ценность дарованная человеку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0" i="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природой, развитие двигательной активности и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0" i="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формированию физических качеств".</a:t>
            </a:r>
            <a:endParaRPr lang="ru-RU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07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54182" y="516668"/>
            <a:ext cx="1163781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>
              <a:tabLst>
                <a:tab pos="266700" algn="l"/>
              </a:tabLst>
            </a:pPr>
            <a:r>
              <a:rPr lang="ru-RU" sz="2800" b="1" i="1" dirty="0" err="1" smtClean="0">
                <a:solidFill>
                  <a:schemeClr val="accent2">
                    <a:lumMod val="50000"/>
                  </a:schemeClr>
                </a:solidFill>
                <a:effectLst/>
                <a:latin typeface="Consolas" panose="020B0609020204030204" pitchFamily="49" charset="0"/>
              </a:rPr>
              <a:t>Физкультурно</a:t>
            </a: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  <a:effectLst/>
                <a:latin typeface="Consolas" panose="020B0609020204030204" pitchFamily="49" charset="0"/>
              </a:rPr>
              <a:t> – оздоровительная деятельность включает в себя:</a:t>
            </a: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  <a:latin typeface="Consolas" panose="020B0609020204030204" pitchFamily="49" charset="0"/>
              </a:rPr>
              <a:t/>
            </a:r>
            <a:b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  <a:latin typeface="Consolas" panose="020B0609020204030204" pitchFamily="49" charset="0"/>
              </a:rPr>
            </a:br>
            <a:r>
              <a:rPr lang="ru-RU" sz="2000" b="0" i="0" dirty="0" smtClean="0">
                <a:solidFill>
                  <a:schemeClr val="accent2">
                    <a:lumMod val="50000"/>
                  </a:schemeClr>
                </a:solidFill>
                <a:effectLst/>
                <a:latin typeface="Helvetica Neue"/>
              </a:rPr>
              <a:t>Создание системы двигательной активности в течение дня:</a:t>
            </a:r>
          </a:p>
          <a:p>
            <a:pPr marL="266700">
              <a:tabLst>
                <a:tab pos="266700" algn="l"/>
              </a:tabLst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1. </a:t>
            </a:r>
            <a:r>
              <a:rPr lang="ru-RU" sz="2000" b="0" i="0" dirty="0" smtClean="0">
                <a:solidFill>
                  <a:schemeClr val="accent2">
                    <a:lumMod val="50000"/>
                  </a:schemeClr>
                </a:solidFill>
                <a:effectLst/>
                <a:latin typeface="Helvetica Neue"/>
              </a:rPr>
              <a:t>утренняя гимнастика (ежедневно);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2. </a:t>
            </a:r>
            <a:r>
              <a:rPr lang="ru-RU" sz="2000" b="0" i="0" dirty="0" smtClean="0">
                <a:solidFill>
                  <a:schemeClr val="accent2">
                    <a:lumMod val="50000"/>
                  </a:schemeClr>
                </a:solidFill>
                <a:effectLst/>
                <a:latin typeface="Helvetica Neue"/>
              </a:rPr>
              <a:t>физкультурные занятия (3 раза в неделю);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3. </a:t>
            </a:r>
            <a:r>
              <a:rPr lang="ru-RU" sz="2000" b="0" i="0" dirty="0" smtClean="0">
                <a:solidFill>
                  <a:schemeClr val="accent2">
                    <a:lumMod val="50000"/>
                  </a:schemeClr>
                </a:solidFill>
                <a:effectLst/>
                <a:latin typeface="Helvetica Neue"/>
              </a:rPr>
              <a:t>музыкально – ритмические занятия (2 раза в неделю);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4. </a:t>
            </a:r>
            <a:r>
              <a:rPr lang="ru-RU" sz="2000" b="0" i="0" dirty="0" smtClean="0">
                <a:solidFill>
                  <a:schemeClr val="accent2">
                    <a:lumMod val="50000"/>
                  </a:schemeClr>
                </a:solidFill>
                <a:effectLst/>
                <a:latin typeface="Helvetica Neue"/>
              </a:rPr>
              <a:t>прогулки с включением подвижных игр;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5. </a:t>
            </a:r>
            <a:r>
              <a:rPr lang="ru-RU" sz="2000" b="0" i="0" dirty="0" smtClean="0">
                <a:solidFill>
                  <a:schemeClr val="accent2">
                    <a:lumMod val="50000"/>
                  </a:schemeClr>
                </a:solidFill>
                <a:effectLst/>
                <a:latin typeface="Helvetica Neue"/>
              </a:rPr>
              <a:t>оздоровительный бег (ежедневно);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6. </a:t>
            </a:r>
            <a:r>
              <a:rPr lang="ru-RU" sz="2000" b="0" i="0" dirty="0" smtClean="0">
                <a:solidFill>
                  <a:schemeClr val="accent2">
                    <a:lumMod val="50000"/>
                  </a:schemeClr>
                </a:solidFill>
                <a:effectLst/>
                <a:latin typeface="Helvetica Neue"/>
              </a:rPr>
              <a:t>пальчиковая гимнастика (ежедневно во время режимных моментов);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7. </a:t>
            </a:r>
            <a:r>
              <a:rPr lang="ru-RU" sz="2000" b="0" i="0" dirty="0" smtClean="0">
                <a:solidFill>
                  <a:schemeClr val="accent2">
                    <a:lumMod val="50000"/>
                  </a:schemeClr>
                </a:solidFill>
                <a:effectLst/>
                <a:latin typeface="Helvetica Neue"/>
              </a:rPr>
              <a:t>зрительная, дыхательная, корригирующая гимнастика (на соответствующих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  </a:t>
            </a:r>
            <a:r>
              <a:rPr lang="ru-RU" sz="2000" b="0" i="0" dirty="0" smtClean="0">
                <a:solidFill>
                  <a:schemeClr val="accent2">
                    <a:lumMod val="50000"/>
                  </a:schemeClr>
                </a:solidFill>
                <a:effectLst/>
                <a:latin typeface="Helvetica Neue"/>
              </a:rPr>
              <a:t>занятиях);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8. </a:t>
            </a:r>
            <a:r>
              <a:rPr lang="ru-RU" sz="2000" b="0" i="0" dirty="0" smtClean="0">
                <a:solidFill>
                  <a:schemeClr val="accent2">
                    <a:lumMod val="50000"/>
                  </a:schemeClr>
                </a:solidFill>
                <a:effectLst/>
                <a:latin typeface="Helvetica Neue"/>
              </a:rPr>
              <a:t>оздоровительная гимнастика после дневного сна (ежедневно);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9. </a:t>
            </a:r>
            <a:r>
              <a:rPr lang="ru-RU" sz="2000" b="0" i="0" dirty="0" smtClean="0">
                <a:solidFill>
                  <a:schemeClr val="accent2">
                    <a:lumMod val="50000"/>
                  </a:schemeClr>
                </a:solidFill>
                <a:effectLst/>
                <a:latin typeface="Helvetica Neue"/>
              </a:rPr>
              <a:t>физкультминутки и паузы (на малоподвижных занятиях, ежедневно);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10. </a:t>
            </a:r>
            <a:r>
              <a:rPr lang="ru-RU" sz="2000" b="0" i="0" dirty="0" smtClean="0">
                <a:solidFill>
                  <a:schemeClr val="accent2">
                    <a:lumMod val="50000"/>
                  </a:schemeClr>
                </a:solidFill>
                <a:effectLst/>
                <a:latin typeface="Helvetica Neue"/>
              </a:rPr>
              <a:t>эмоциональные разрядки, релаксация;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11. </a:t>
            </a:r>
            <a:r>
              <a:rPr lang="ru-RU" sz="2000" b="0" i="0" dirty="0" smtClean="0">
                <a:solidFill>
                  <a:schemeClr val="accent2">
                    <a:lumMod val="50000"/>
                  </a:schemeClr>
                </a:solidFill>
                <a:effectLst/>
                <a:latin typeface="Helvetica Neue"/>
              </a:rPr>
              <a:t>ходьба по массажным коврикам, песку, гальке (восхождение);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12. </a:t>
            </a:r>
            <a:r>
              <a:rPr lang="ru-RU" sz="2000" b="0" i="0" dirty="0" smtClean="0">
                <a:solidFill>
                  <a:schemeClr val="accent2">
                    <a:lumMod val="50000"/>
                  </a:schemeClr>
                </a:solidFill>
                <a:effectLst/>
                <a:latin typeface="Helvetica Neue"/>
              </a:rPr>
              <a:t>спортивные досуги, развлечения, праздники (1 раз месяц);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13.  </a:t>
            </a:r>
            <a:r>
              <a:rPr lang="ru-RU" sz="2000" b="0" i="0" dirty="0" smtClean="0">
                <a:solidFill>
                  <a:schemeClr val="accent2">
                    <a:lumMod val="50000"/>
                  </a:schemeClr>
                </a:solidFill>
                <a:effectLst/>
                <a:latin typeface="Helvetica Neue"/>
              </a:rPr>
              <a:t>дни здоровья (с привлечением родителей) – 1 раз в квартал.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14. </a:t>
            </a:r>
            <a:r>
              <a:rPr lang="ru-RU" sz="2000" b="0" i="0" dirty="0" smtClean="0">
                <a:solidFill>
                  <a:schemeClr val="accent2">
                    <a:lumMod val="50000"/>
                  </a:schemeClr>
                </a:solidFill>
                <a:effectLst/>
                <a:latin typeface="Helvetica Neue"/>
              </a:rPr>
              <a:t>летняя оздоровительная площадка.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04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00545" y="955964"/>
            <a:ext cx="10058400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solidFill>
                  <a:schemeClr val="accent2">
                    <a:lumMod val="50000"/>
                  </a:schemeClr>
                </a:solidFill>
                <a:effectLst/>
                <a:latin typeface="Consolas" panose="020B0609020204030204" pitchFamily="49" charset="0"/>
              </a:rPr>
              <a:t>Методические приемы для формирования ЗОЖ:</a:t>
            </a:r>
          </a:p>
          <a:p>
            <a:pPr lvl="1"/>
            <a:r>
              <a:rPr lang="ru-RU" sz="3200" b="1" i="1" dirty="0" smtClean="0">
                <a:solidFill>
                  <a:schemeClr val="accent2">
                    <a:lumMod val="50000"/>
                  </a:schemeClr>
                </a:solidFill>
                <a:latin typeface="Consolas" panose="020B0609020204030204" pitchFamily="49" charset="0"/>
              </a:rPr>
              <a:t/>
            </a:r>
            <a:br>
              <a:rPr lang="ru-RU" sz="3200" b="1" i="1" dirty="0" smtClean="0">
                <a:solidFill>
                  <a:schemeClr val="accent2">
                    <a:lumMod val="50000"/>
                  </a:schemeClr>
                </a:solidFill>
                <a:latin typeface="Consolas" panose="020B0609020204030204" pitchFamily="49" charset="0"/>
              </a:rPr>
            </a:b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1. </a:t>
            </a:r>
            <a:r>
              <a:rPr lang="ru-RU" sz="2000" i="0" dirty="0" smtClean="0">
                <a:solidFill>
                  <a:schemeClr val="accent1">
                    <a:lumMod val="50000"/>
                  </a:schemeClr>
                </a:solidFill>
                <a:effectLst/>
                <a:latin typeface="Helvetica Neue"/>
              </a:rPr>
              <a:t>рассказы</a:t>
            </a:r>
            <a:r>
              <a:rPr lang="ru-RU" sz="2000" b="0" i="0" dirty="0" smtClean="0">
                <a:solidFill>
                  <a:schemeClr val="accent1">
                    <a:lumMod val="50000"/>
                  </a:schemeClr>
                </a:solidFill>
                <a:effectLst/>
                <a:latin typeface="Helvetica Neue"/>
              </a:rPr>
              <a:t> и беседы воспитателя;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2. </a:t>
            </a:r>
            <a:r>
              <a:rPr lang="ru-RU" sz="2000" b="0" i="0" dirty="0" smtClean="0">
                <a:solidFill>
                  <a:schemeClr val="accent1">
                    <a:lumMod val="50000"/>
                  </a:schemeClr>
                </a:solidFill>
                <a:effectLst/>
                <a:latin typeface="Helvetica Neue"/>
              </a:rPr>
              <a:t>заучивание стихотворений;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3. </a:t>
            </a:r>
            <a:r>
              <a:rPr lang="ru-RU" sz="2000" b="0" i="0" dirty="0" smtClean="0">
                <a:solidFill>
                  <a:schemeClr val="accent1">
                    <a:lumMod val="50000"/>
                  </a:schemeClr>
                </a:solidFill>
                <a:effectLst/>
                <a:latin typeface="Helvetica Neue"/>
              </a:rPr>
              <a:t>моделирование различных ситуаций;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4. </a:t>
            </a:r>
            <a:r>
              <a:rPr lang="ru-RU" sz="2000" b="0" i="0" dirty="0" smtClean="0">
                <a:solidFill>
                  <a:schemeClr val="accent1">
                    <a:lumMod val="50000"/>
                  </a:schemeClr>
                </a:solidFill>
                <a:effectLst/>
                <a:latin typeface="Helvetica Neue"/>
              </a:rPr>
              <a:t>рассматривание иллюстраций, сюжетных, предметных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5. </a:t>
            </a:r>
            <a:r>
              <a:rPr lang="ru-RU" sz="2000" b="0" i="0" dirty="0" smtClean="0">
                <a:solidFill>
                  <a:schemeClr val="accent1">
                    <a:lumMod val="50000"/>
                  </a:schemeClr>
                </a:solidFill>
                <a:effectLst/>
                <a:latin typeface="Helvetica Neue"/>
              </a:rPr>
              <a:t>картинок, плакатов;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6. </a:t>
            </a:r>
            <a:r>
              <a:rPr lang="ru-RU" sz="2000" b="0" i="0" dirty="0" smtClean="0">
                <a:solidFill>
                  <a:schemeClr val="accent1">
                    <a:lumMod val="50000"/>
                  </a:schemeClr>
                </a:solidFill>
                <a:effectLst/>
                <a:latin typeface="Helvetica Neue"/>
              </a:rPr>
              <a:t>сюжетно-ролевые игры;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7. </a:t>
            </a:r>
            <a:r>
              <a:rPr lang="ru-RU" sz="2000" b="0" i="0" dirty="0" smtClean="0">
                <a:solidFill>
                  <a:schemeClr val="accent1">
                    <a:lumMod val="50000"/>
                  </a:schemeClr>
                </a:solidFill>
                <a:effectLst/>
                <a:latin typeface="Helvetica Neue"/>
              </a:rPr>
              <a:t>дидактические игры;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8. </a:t>
            </a:r>
            <a:r>
              <a:rPr lang="ru-RU" sz="2000" b="0" i="0" dirty="0" smtClean="0">
                <a:solidFill>
                  <a:schemeClr val="accent1">
                    <a:lumMod val="50000"/>
                  </a:schemeClr>
                </a:solidFill>
                <a:effectLst/>
                <a:latin typeface="Helvetica Neue"/>
              </a:rPr>
              <a:t>игры-тренинги;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9. </a:t>
            </a:r>
            <a:r>
              <a:rPr lang="ru-RU" sz="2000" b="0" i="0" dirty="0" smtClean="0">
                <a:solidFill>
                  <a:schemeClr val="accent1">
                    <a:lumMod val="50000"/>
                  </a:schemeClr>
                </a:solidFill>
                <a:effectLst/>
                <a:latin typeface="Helvetica Neue"/>
              </a:rPr>
              <a:t>игры-забавы;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357188" lvl="1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10. </a:t>
            </a:r>
            <a:r>
              <a:rPr lang="ru-RU" sz="2000" b="0" i="0" dirty="0" smtClean="0">
                <a:solidFill>
                  <a:schemeClr val="accent1">
                    <a:lumMod val="50000"/>
                  </a:schemeClr>
                </a:solidFill>
                <a:effectLst/>
                <a:latin typeface="Helvetica Neue"/>
              </a:rPr>
              <a:t>подвижные игры;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11. </a:t>
            </a:r>
            <a:r>
              <a:rPr lang="ru-RU" sz="2000" b="0" i="0" dirty="0" err="1" smtClean="0">
                <a:solidFill>
                  <a:schemeClr val="accent1">
                    <a:lumMod val="50000"/>
                  </a:schemeClr>
                </a:solidFill>
                <a:effectLst/>
                <a:latin typeface="Helvetica Neue"/>
              </a:rPr>
              <a:t>психогимнастика</a:t>
            </a:r>
            <a:r>
              <a:rPr lang="ru-RU" sz="2000" b="0" i="0" dirty="0" smtClean="0">
                <a:solidFill>
                  <a:schemeClr val="accent1">
                    <a:lumMod val="50000"/>
                  </a:schemeClr>
                </a:solidFill>
                <a:effectLst/>
                <a:latin typeface="Helvetica Neue"/>
              </a:rPr>
              <a:t>;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12. </a:t>
            </a:r>
            <a:r>
              <a:rPr lang="ru-RU" sz="2000" b="0" i="0" dirty="0" smtClean="0">
                <a:solidFill>
                  <a:schemeClr val="accent1">
                    <a:lumMod val="50000"/>
                  </a:schemeClr>
                </a:solidFill>
                <a:effectLst/>
                <a:latin typeface="Helvetica Neue"/>
              </a:rPr>
              <a:t>пальчиковая и дыхательная гимнастика;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13. </a:t>
            </a:r>
            <a:r>
              <a:rPr lang="ru-RU" sz="2000" b="0" i="0" dirty="0" smtClean="0">
                <a:solidFill>
                  <a:schemeClr val="accent1">
                    <a:lumMod val="50000"/>
                  </a:schemeClr>
                </a:solidFill>
                <a:effectLst/>
                <a:latin typeface="Helvetica Neue"/>
              </a:rPr>
              <a:t>самомассаж;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14. </a:t>
            </a:r>
            <a:r>
              <a:rPr lang="ru-RU" sz="2000" b="0" i="0" dirty="0" smtClean="0">
                <a:solidFill>
                  <a:schemeClr val="accent1">
                    <a:lumMod val="50000"/>
                  </a:schemeClr>
                </a:solidFill>
                <a:effectLst/>
                <a:latin typeface="Helvetica Neue"/>
              </a:rPr>
              <a:t>физкультминутки.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36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1625" y="857250"/>
            <a:ext cx="7929563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0" dirty="0" smtClean="0">
                <a:solidFill>
                  <a:schemeClr val="accent1">
                    <a:lumMod val="50000"/>
                  </a:schemeClr>
                </a:solidFill>
                <a:effectLst/>
                <a:latin typeface="Helvetica Neue"/>
              </a:rPr>
              <a:t> </a:t>
            </a:r>
            <a:r>
              <a:rPr lang="ru-RU" sz="3200" b="1" i="1" dirty="0" smtClean="0">
                <a:solidFill>
                  <a:schemeClr val="accent1">
                    <a:lumMod val="50000"/>
                  </a:schemeClr>
                </a:solidFill>
                <a:effectLst/>
                <a:latin typeface="Consolas" panose="020B0609020204030204" pitchFamily="49" charset="0"/>
              </a:rPr>
              <a:t>Несколько компонентов здоровья:</a:t>
            </a:r>
          </a:p>
          <a:p>
            <a:endParaRPr lang="ru-RU" sz="3200" b="1" i="1" dirty="0" smtClean="0">
              <a:solidFill>
                <a:schemeClr val="accent1">
                  <a:lumMod val="50000"/>
                </a:schemeClr>
              </a:solidFill>
              <a:effectLst/>
              <a:latin typeface="Consolas" panose="020B0609020204030204" pitchFamily="49" charset="0"/>
            </a:endParaRPr>
          </a:p>
          <a:p>
            <a:r>
              <a:rPr lang="ru-RU" sz="2400" b="1" i="1" u="sng" dirty="0" smtClean="0">
                <a:solidFill>
                  <a:schemeClr val="accent2">
                    <a:lumMod val="50000"/>
                  </a:schemeClr>
                </a:solidFill>
                <a:effectLst/>
              </a:rPr>
              <a:t>1. Соматическое здоровье – </a:t>
            </a:r>
            <a:r>
              <a:rPr lang="ru-RU" sz="2400" b="0" i="0" dirty="0" smtClean="0">
                <a:solidFill>
                  <a:schemeClr val="accent2">
                    <a:lumMod val="50000"/>
                  </a:schemeClr>
                </a:solidFill>
                <a:effectLst/>
              </a:rPr>
              <a:t>текущее состояние органов и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0" i="0" dirty="0" smtClean="0">
                <a:solidFill>
                  <a:schemeClr val="accent2">
                    <a:lumMod val="50000"/>
                  </a:schemeClr>
                </a:solidFill>
                <a:effectLst/>
              </a:rPr>
              <a:t>систем организма человека, основу которого составляет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0" i="0" dirty="0" smtClean="0">
                <a:solidFill>
                  <a:schemeClr val="accent2">
                    <a:lumMod val="50000"/>
                  </a:schemeClr>
                </a:solidFill>
                <a:effectLst/>
              </a:rPr>
              <a:t>биологическая программ индивидуального развития.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i="1" u="sng" dirty="0" smtClean="0">
                <a:solidFill>
                  <a:schemeClr val="accent2">
                    <a:lumMod val="50000"/>
                  </a:schemeClr>
                </a:solidFill>
                <a:effectLst/>
              </a:rPr>
              <a:t>2. Физическое здоровье – </a:t>
            </a:r>
            <a:r>
              <a:rPr lang="ru-RU" sz="2400" b="0" i="0" dirty="0" smtClean="0">
                <a:solidFill>
                  <a:schemeClr val="accent2">
                    <a:lumMod val="50000"/>
                  </a:schemeClr>
                </a:solidFill>
                <a:effectLst/>
              </a:rPr>
              <a:t>уровень роста и развития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0" i="0" dirty="0" smtClean="0">
                <a:solidFill>
                  <a:schemeClr val="accent2">
                    <a:lumMod val="50000"/>
                  </a:schemeClr>
                </a:solidFill>
                <a:effectLst/>
              </a:rPr>
              <a:t>органов и систем организма.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i="1" u="sng" dirty="0" smtClean="0">
                <a:solidFill>
                  <a:schemeClr val="accent2">
                    <a:lumMod val="50000"/>
                  </a:schemeClr>
                </a:solidFill>
                <a:effectLst/>
              </a:rPr>
              <a:t>3. Психическое здоровье – </a:t>
            </a:r>
            <a:r>
              <a:rPr lang="ru-RU" sz="2400" b="0" i="0" dirty="0" smtClean="0">
                <a:solidFill>
                  <a:schemeClr val="accent2">
                    <a:lumMod val="50000"/>
                  </a:schemeClr>
                </a:solidFill>
                <a:effectLst/>
              </a:rPr>
              <a:t>состояние психической сферы,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0" i="0" dirty="0" smtClean="0">
                <a:solidFill>
                  <a:schemeClr val="accent2">
                    <a:lumMod val="50000"/>
                  </a:schemeClr>
                </a:solidFill>
                <a:effectLst/>
              </a:rPr>
              <a:t>основу которой составляет состояние общего душевного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0" i="0" dirty="0" smtClean="0">
                <a:solidFill>
                  <a:schemeClr val="accent2">
                    <a:lumMod val="50000"/>
                  </a:schemeClr>
                </a:solidFill>
                <a:effectLst/>
              </a:rPr>
              <a:t>комфорта.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i="1" u="sng" dirty="0" smtClean="0">
                <a:solidFill>
                  <a:schemeClr val="accent2">
                    <a:lumMod val="50000"/>
                  </a:schemeClr>
                </a:solidFill>
                <a:effectLst/>
              </a:rPr>
              <a:t>4. Нравственное здоровье –</a:t>
            </a:r>
            <a:r>
              <a:rPr lang="ru-RU" sz="2400" b="0" i="0" dirty="0" smtClean="0">
                <a:solidFill>
                  <a:schemeClr val="accent2">
                    <a:lumMod val="50000"/>
                  </a:schemeClr>
                </a:solidFill>
                <a:effectLst/>
              </a:rPr>
              <a:t> основу определяет система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0" i="0" dirty="0" smtClean="0">
                <a:solidFill>
                  <a:schemeClr val="accent2">
                    <a:lumMod val="50000"/>
                  </a:schemeClr>
                </a:solidFill>
                <a:effectLst/>
              </a:rPr>
              <a:t>ценностей, установок и мотивов поведения человека в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0" i="0" dirty="0" smtClean="0">
                <a:solidFill>
                  <a:schemeClr val="accent2">
                    <a:lumMod val="50000"/>
                  </a:schemeClr>
                </a:solidFill>
                <a:effectLst/>
              </a:rPr>
              <a:t>обществе.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86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331899664"/>
              </p:ext>
            </p:extLst>
          </p:nvPr>
        </p:nvGraphicFramePr>
        <p:xfrm>
          <a:off x="0" y="785872"/>
          <a:ext cx="7758113" cy="60721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2152240" y="201097"/>
            <a:ext cx="78694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 smtClean="0">
                <a:solidFill>
                  <a:schemeClr val="accent2">
                    <a:lumMod val="50000"/>
                  </a:schemeClr>
                </a:solidFill>
                <a:latin typeface="Consolas" panose="020B0609020204030204" pitchFamily="49" charset="0"/>
              </a:rPr>
              <a:t> От чего зависит здоровье ребёнка?</a:t>
            </a:r>
            <a:endParaRPr lang="ru-RU" sz="3200" b="1" i="1" dirty="0">
              <a:solidFill>
                <a:schemeClr val="accent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rot="10800000" flipH="1" flipV="1">
            <a:off x="7219949" y="1621569"/>
            <a:ext cx="497205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ru-RU" sz="2000" b="1" dirty="0" smtClean="0">
                <a:solidFill>
                  <a:srgbClr val="002060"/>
                </a:solidFill>
              </a:rPr>
              <a:t>50%  сам человек</a:t>
            </a:r>
          </a:p>
          <a:p>
            <a:pPr>
              <a:lnSpc>
                <a:spcPct val="200000"/>
              </a:lnSpc>
            </a:pPr>
            <a:r>
              <a:rPr lang="ru-RU" sz="2000" b="1" dirty="0" smtClean="0">
                <a:solidFill>
                  <a:srgbClr val="002060"/>
                </a:solidFill>
              </a:rPr>
              <a:t>20% наследственный фактор</a:t>
            </a:r>
          </a:p>
          <a:p>
            <a:pPr>
              <a:lnSpc>
                <a:spcPct val="200000"/>
              </a:lnSpc>
            </a:pPr>
            <a:r>
              <a:rPr lang="ru-RU" sz="2000" b="1" dirty="0" smtClean="0">
                <a:solidFill>
                  <a:srgbClr val="002060"/>
                </a:solidFill>
              </a:rPr>
              <a:t>20% условия окружающей среды</a:t>
            </a:r>
          </a:p>
          <a:p>
            <a:pPr>
              <a:lnSpc>
                <a:spcPct val="200000"/>
              </a:lnSpc>
            </a:pPr>
            <a:r>
              <a:rPr lang="ru-RU" sz="2000" b="1" dirty="0" smtClean="0">
                <a:solidFill>
                  <a:srgbClr val="002060"/>
                </a:solidFill>
              </a:rPr>
              <a:t>10% деятельность системы здравоохранения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606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85899" y="657226"/>
            <a:ext cx="884396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ru-RU" sz="3200" b="1" i="1" dirty="0" smtClean="0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Педагогические задачи:</a:t>
            </a:r>
            <a:r>
              <a:rPr lang="ru-RU" sz="3200" b="1" i="1" dirty="0" smtClean="0">
                <a:latin typeface="Consolas" panose="020B0609020204030204" pitchFamily="49" charset="0"/>
              </a:rPr>
              <a:t/>
            </a:r>
            <a:br>
              <a:rPr lang="ru-RU" sz="3200" b="1" i="1" dirty="0" smtClean="0">
                <a:latin typeface="Consolas" panose="020B0609020204030204" pitchFamily="49" charset="0"/>
              </a:rPr>
            </a:br>
            <a:r>
              <a:rPr lang="ru-RU" sz="3200" b="1" i="1" dirty="0" smtClean="0">
                <a:latin typeface="Consolas" panose="020B0609020204030204" pitchFamily="49" charset="0"/>
              </a:rPr>
              <a:t>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1.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дать</a:t>
            </a:r>
            <a:r>
              <a:rPr lang="ru-RU" sz="2400" b="0" i="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 ребёнку возможность поразмышлять, подумать,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    2. </a:t>
            </a:r>
            <a:r>
              <a:rPr lang="ru-RU" sz="2400" b="0" i="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прислушаться к своему организму;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    3. </a:t>
            </a:r>
            <a:r>
              <a:rPr lang="ru-RU" sz="2400" b="0" i="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развить у него самостоятельность и ответственность;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    4. </a:t>
            </a:r>
            <a:r>
              <a:rPr lang="ru-RU" sz="2400" b="0" i="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дать ему возможность применять полученные знания,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    5. </a:t>
            </a:r>
            <a:r>
              <a:rPr lang="ru-RU" sz="2400" b="0" i="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умения в реальной жизни.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52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1644313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Особое внимание следует уделять следующим компонентам</a:t>
            </a:r>
            <a:r>
              <a:rPr lang="ru-RU" sz="3200" b="1" i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ЗОЖ:</a:t>
            </a:r>
          </a:p>
          <a:p>
            <a:pPr marL="442913" indent="-85725">
              <a:tabLst>
                <a:tab pos="442913" algn="l"/>
              </a:tabLst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 1.</a:t>
            </a:r>
            <a:r>
              <a:rPr lang="ru-RU" sz="2400" b="0" i="0" dirty="0" smtClean="0">
                <a:solidFill>
                  <a:srgbClr val="002060"/>
                </a:solidFill>
                <a:effectLst/>
              </a:rPr>
              <a:t>занятия физкультурой, прогулки;</a:t>
            </a:r>
          </a:p>
          <a:p>
            <a:pPr marL="442913" indent="-85725">
              <a:tabLst>
                <a:tab pos="442913" algn="l"/>
              </a:tabLst>
            </a:pPr>
            <a:r>
              <a:rPr lang="ru-RU" sz="1600" dirty="0" smtClean="0">
                <a:solidFill>
                  <a:srgbClr val="002060"/>
                </a:solidFill>
              </a:rPr>
              <a:t/>
            </a:r>
            <a:br>
              <a:rPr lang="ru-RU" sz="1600" dirty="0" smtClean="0">
                <a:solidFill>
                  <a:srgbClr val="002060"/>
                </a:solidFill>
              </a:rPr>
            </a:br>
            <a:r>
              <a:rPr lang="ru-RU" sz="2400" dirty="0" smtClean="0">
                <a:solidFill>
                  <a:srgbClr val="002060"/>
                </a:solidFill>
              </a:rPr>
              <a:t>2.</a:t>
            </a:r>
            <a:r>
              <a:rPr lang="ru-RU" sz="2400" b="0" i="0" dirty="0" smtClean="0">
                <a:solidFill>
                  <a:srgbClr val="002060"/>
                </a:solidFill>
                <a:effectLst/>
              </a:rPr>
              <a:t>рациональное питание, соблюдение правил личной</a:t>
            </a:r>
            <a:r>
              <a:rPr lang="ru-RU" sz="2400" dirty="0" smtClean="0">
                <a:solidFill>
                  <a:srgbClr val="002060"/>
                </a:solidFill>
              </a:rPr>
              <a:t/>
            </a:r>
            <a:br>
              <a:rPr lang="ru-RU" sz="2400" dirty="0" smtClean="0">
                <a:solidFill>
                  <a:srgbClr val="002060"/>
                </a:solidFill>
              </a:rPr>
            </a:br>
            <a:r>
              <a:rPr lang="ru-RU" sz="2400" b="0" i="0" dirty="0" smtClean="0">
                <a:solidFill>
                  <a:srgbClr val="002060"/>
                </a:solidFill>
                <a:effectLst/>
              </a:rPr>
              <a:t>гигиены: закаливание, создание условий для</a:t>
            </a:r>
            <a:r>
              <a:rPr lang="ru-RU" sz="2400" dirty="0" smtClean="0">
                <a:solidFill>
                  <a:srgbClr val="002060"/>
                </a:solidFill>
              </a:rPr>
              <a:t/>
            </a:r>
            <a:br>
              <a:rPr lang="ru-RU" sz="2400" dirty="0" smtClean="0">
                <a:solidFill>
                  <a:srgbClr val="002060"/>
                </a:solidFill>
              </a:rPr>
            </a:br>
            <a:r>
              <a:rPr lang="ru-RU" sz="2400" b="0" i="0" dirty="0" smtClean="0">
                <a:solidFill>
                  <a:srgbClr val="002060"/>
                </a:solidFill>
                <a:effectLst/>
              </a:rPr>
              <a:t>полноценного сна;</a:t>
            </a:r>
          </a:p>
          <a:p>
            <a:pPr marL="442913" indent="-85725">
              <a:tabLst>
                <a:tab pos="442913" algn="l"/>
              </a:tabLst>
            </a:pPr>
            <a:r>
              <a:rPr lang="ru-RU" sz="1600" dirty="0" smtClean="0">
                <a:solidFill>
                  <a:srgbClr val="002060"/>
                </a:solidFill>
              </a:rPr>
              <a:t/>
            </a:r>
            <a:br>
              <a:rPr lang="ru-RU" sz="1600" dirty="0" smtClean="0">
                <a:solidFill>
                  <a:srgbClr val="002060"/>
                </a:solidFill>
              </a:rPr>
            </a:br>
            <a:r>
              <a:rPr lang="ru-RU" sz="2400" dirty="0" smtClean="0">
                <a:solidFill>
                  <a:srgbClr val="002060"/>
                </a:solidFill>
              </a:rPr>
              <a:t>3.</a:t>
            </a:r>
            <a:r>
              <a:rPr lang="ru-RU" sz="2400" b="0" i="0" dirty="0" smtClean="0">
                <a:solidFill>
                  <a:srgbClr val="002060"/>
                </a:solidFill>
                <a:effectLst/>
              </a:rPr>
              <a:t>дружелюбное отношение друг к другу, развитие</a:t>
            </a:r>
            <a:r>
              <a:rPr lang="ru-RU" sz="2400" dirty="0" smtClean="0">
                <a:solidFill>
                  <a:srgbClr val="002060"/>
                </a:solidFill>
              </a:rPr>
              <a:t/>
            </a:r>
            <a:br>
              <a:rPr lang="ru-RU" sz="2400" dirty="0" smtClean="0">
                <a:solidFill>
                  <a:srgbClr val="002060"/>
                </a:solidFill>
              </a:rPr>
            </a:br>
            <a:r>
              <a:rPr lang="ru-RU" sz="2400" b="0" i="0" dirty="0" smtClean="0">
                <a:solidFill>
                  <a:srgbClr val="002060"/>
                </a:solidFill>
                <a:effectLst/>
              </a:rPr>
              <a:t>умения слушать и говорить, умения отличать ложь от</a:t>
            </a:r>
            <a:r>
              <a:rPr lang="ru-RU" sz="2400" dirty="0" smtClean="0">
                <a:solidFill>
                  <a:srgbClr val="002060"/>
                </a:solidFill>
              </a:rPr>
              <a:t/>
            </a:r>
            <a:br>
              <a:rPr lang="ru-RU" sz="2400" dirty="0" smtClean="0">
                <a:solidFill>
                  <a:srgbClr val="002060"/>
                </a:solidFill>
              </a:rPr>
            </a:br>
            <a:r>
              <a:rPr lang="ru-RU" sz="2400" b="0" i="0" dirty="0" smtClean="0">
                <a:solidFill>
                  <a:srgbClr val="002060"/>
                </a:solidFill>
                <a:effectLst/>
              </a:rPr>
              <a:t>правды;</a:t>
            </a:r>
          </a:p>
          <a:p>
            <a:pPr marL="442913" indent="-85725">
              <a:tabLst>
                <a:tab pos="442913" algn="l"/>
              </a:tabLst>
            </a:pPr>
            <a:r>
              <a:rPr lang="ru-RU" sz="2400" dirty="0" smtClean="0">
                <a:solidFill>
                  <a:srgbClr val="002060"/>
                </a:solidFill>
              </a:rPr>
              <a:t/>
            </a:r>
            <a:br>
              <a:rPr lang="ru-RU" sz="2400" dirty="0" smtClean="0">
                <a:solidFill>
                  <a:srgbClr val="002060"/>
                </a:solidFill>
              </a:rPr>
            </a:br>
            <a:r>
              <a:rPr lang="ru-RU" sz="2400" dirty="0" smtClean="0">
                <a:solidFill>
                  <a:srgbClr val="002060"/>
                </a:solidFill>
              </a:rPr>
              <a:t>4.</a:t>
            </a:r>
            <a:r>
              <a:rPr lang="ru-RU" sz="2400" b="0" i="0" dirty="0" smtClean="0">
                <a:solidFill>
                  <a:srgbClr val="002060"/>
                </a:solidFill>
                <a:effectLst/>
              </a:rPr>
              <a:t>бережное отношение к окружающей среде, к природе;</a:t>
            </a:r>
          </a:p>
          <a:p>
            <a:pPr marL="442913" indent="-85725">
              <a:tabLst>
                <a:tab pos="442913" algn="l"/>
              </a:tabLst>
            </a:pPr>
            <a:r>
              <a:rPr lang="ru-RU" sz="2400" dirty="0" smtClean="0">
                <a:solidFill>
                  <a:srgbClr val="002060"/>
                </a:solidFill>
              </a:rPr>
              <a:t/>
            </a:r>
            <a:br>
              <a:rPr lang="ru-RU" sz="2400" dirty="0" smtClean="0">
                <a:solidFill>
                  <a:srgbClr val="002060"/>
                </a:solidFill>
              </a:rPr>
            </a:br>
            <a:r>
              <a:rPr lang="ru-RU" sz="2400" dirty="0" smtClean="0">
                <a:solidFill>
                  <a:srgbClr val="002060"/>
                </a:solidFill>
              </a:rPr>
              <a:t>5.</a:t>
            </a:r>
            <a:r>
              <a:rPr lang="ru-RU" sz="2400" b="0" i="0" dirty="0" smtClean="0">
                <a:solidFill>
                  <a:srgbClr val="002060"/>
                </a:solidFill>
                <a:effectLst/>
              </a:rPr>
              <a:t>медицинское воспитание, своевременное посещение</a:t>
            </a:r>
            <a:r>
              <a:rPr lang="ru-RU" sz="2400" dirty="0" smtClean="0">
                <a:solidFill>
                  <a:srgbClr val="002060"/>
                </a:solidFill>
              </a:rPr>
              <a:t/>
            </a:r>
            <a:br>
              <a:rPr lang="ru-RU" sz="2400" dirty="0" smtClean="0">
                <a:solidFill>
                  <a:srgbClr val="002060"/>
                </a:solidFill>
              </a:rPr>
            </a:br>
            <a:r>
              <a:rPr lang="ru-RU" sz="2400" b="0" i="0" dirty="0" smtClean="0">
                <a:solidFill>
                  <a:srgbClr val="002060"/>
                </a:solidFill>
                <a:effectLst/>
              </a:rPr>
              <a:t>врача, выполнение различных рекомендаций;</a:t>
            </a:r>
          </a:p>
          <a:p>
            <a:pPr marL="442913" indent="-85725">
              <a:tabLst>
                <a:tab pos="442913" algn="l"/>
              </a:tabLst>
            </a:pPr>
            <a:r>
              <a:rPr lang="ru-RU" sz="2400" dirty="0" smtClean="0">
                <a:solidFill>
                  <a:srgbClr val="002060"/>
                </a:solidFill>
              </a:rPr>
              <a:t/>
            </a:r>
            <a:br>
              <a:rPr lang="ru-RU" sz="2400" dirty="0" smtClean="0">
                <a:solidFill>
                  <a:srgbClr val="002060"/>
                </a:solidFill>
              </a:rPr>
            </a:br>
            <a:r>
              <a:rPr lang="ru-RU" sz="2400" dirty="0" smtClean="0">
                <a:solidFill>
                  <a:srgbClr val="002060"/>
                </a:solidFill>
              </a:rPr>
              <a:t>6.</a:t>
            </a:r>
            <a:r>
              <a:rPr lang="ru-RU" sz="2400" b="0" i="0" dirty="0" smtClean="0">
                <a:solidFill>
                  <a:srgbClr val="002060"/>
                </a:solidFill>
                <a:effectLst/>
              </a:rPr>
              <a:t>формирование понятия "не вреди себе сам".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24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8639" y="0"/>
            <a:ext cx="10901362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Отношение детей к своему здоровью на</a:t>
            </a:r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ru-RU" sz="3600" b="1" i="1" dirty="0" smtClean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разных возрастных этапах:</a:t>
            </a:r>
          </a:p>
          <a:p>
            <a: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/>
            </a:r>
            <a:b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</a:br>
            <a:r>
              <a:rPr lang="ru-RU" sz="2400" b="1" i="0" u="sng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Дети младшего дошкольного возраста </a:t>
            </a:r>
            <a:r>
              <a:rPr lang="ru-RU" sz="2400" b="0" i="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понимают, что такое болезнь.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0" i="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Но ещё не могут дать здоровью самую элементарную характеристику.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0" i="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Вследствие этого никакого отношения к нему у них не складывается. </a:t>
            </a:r>
          </a:p>
          <a:p>
            <a:r>
              <a:rPr lang="ru-RU" sz="2400" b="0" i="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 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1" i="0" u="sng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В среднем дошкольном возрасте </a:t>
            </a:r>
            <a:r>
              <a:rPr lang="ru-RU" sz="2400" b="0" i="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формируется представление о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0" i="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здоровье как «не болезни». Но что, значит, быть здоровым и чувствовать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0" i="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себя здоровым, они объяснить еще не могут. Отсюда и отношение к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0" i="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здоровью, как к чему-то абстрактному.</a:t>
            </a: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1" i="0" u="sng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В старшем дошкольном возрасте </a:t>
            </a:r>
            <a:r>
              <a:rPr lang="ru-RU" sz="2400" b="0" i="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благодаря возрастанию опыта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0" i="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личности отношение к здоровью существенно меняется. В этом возрасте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0" i="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дети начинают выделять и психическую, и социальную компоненты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0" i="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здоровья. Но в целом отношение к нему у детей старшего дошкольного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0" i="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возраста остается достаточно пассивным.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011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4425" y="771526"/>
            <a:ext cx="982980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Формирование у дошкольников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/>
            </a:r>
            <a:b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</a:b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представлений о здоровом образе жизни будет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/>
            </a:r>
            <a:b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</a:b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успешным, если:</a:t>
            </a:r>
          </a:p>
          <a:p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/>
            </a:r>
            <a:b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</a:br>
            <a:r>
              <a:rPr lang="ru-RU" sz="2400" b="0" i="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определено содержание понятия «здоровый образ жизни»;</a:t>
            </a: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0" i="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спроектирована педагогическая технология, включающая в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0" i="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себя формы, методы, условия, диагностику;</a:t>
            </a: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0" i="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разработана модель по формированию здорового образа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0" i="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жизни у детей дошкольного возраста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Helvetica Neue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852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0075" y="257175"/>
            <a:ext cx="107870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Самая действенная, закаливающая процедура – это прогулка</a:t>
            </a:r>
            <a:endParaRPr lang="ru-RU" sz="3600" b="1" i="1" dirty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1" r="15595"/>
          <a:stretch/>
        </p:blipFill>
        <p:spPr>
          <a:xfrm>
            <a:off x="600075" y="1457504"/>
            <a:ext cx="5143500" cy="522754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74" b="21485"/>
          <a:stretch/>
        </p:blipFill>
        <p:spPr>
          <a:xfrm>
            <a:off x="5993606" y="2014538"/>
            <a:ext cx="5717519" cy="370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94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1936" y="119747"/>
            <a:ext cx="1173956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Обучение подвижным играм и упражнениям начинаем с утренней гимнастики</a:t>
            </a:r>
            <a:endParaRPr lang="ru-RU" sz="3200" b="1" i="1" dirty="0">
              <a:solidFill>
                <a:schemeClr val="accent2">
                  <a:lumMod val="75000"/>
                </a:schemeClr>
              </a:solidFill>
              <a:effectLst/>
              <a:latin typeface="Consolas" panose="020B0609020204030204" pitchFamily="49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313847"/>
            <a:ext cx="4610100" cy="34575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386" y="1357506"/>
            <a:ext cx="4567237" cy="342542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385888" y="4943474"/>
            <a:ext cx="8872537" cy="2677656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algn="r"/>
            <a: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  <a:t>Мы зарядкой заниматься</a:t>
            </a:r>
            <a:b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  <a:t>Начинаем по утрам.</a:t>
            </a:r>
            <a:b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  <a:t>Пусть болезни нас боятся,</a:t>
            </a:r>
            <a:b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  <a:t>Пусть они не ходят к нам.</a:t>
            </a:r>
            <a:b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</a:br>
            <a:endParaRPr lang="ru-RU" sz="2400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r"/>
            <a:endParaRPr lang="ru-RU" sz="2400" i="1" dirty="0">
              <a:solidFill>
                <a:schemeClr val="accent2">
                  <a:lumMod val="50000"/>
                </a:schemeClr>
              </a:solidFill>
            </a:endParaRPr>
          </a:p>
          <a:p>
            <a:pPr algn="r"/>
            <a:endParaRPr lang="ru-RU" sz="2400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r"/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</a:rPr>
              <a:t>Раз 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  <a:t>– два,</a:t>
            </a:r>
            <a:b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  <a:t>Шире шаг!</a:t>
            </a:r>
            <a:b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  <a:t>Делай с нами так!</a:t>
            </a:r>
          </a:p>
        </p:txBody>
      </p:sp>
    </p:spTree>
    <p:extLst>
      <p:ext uri="{BB962C8B-B14F-4D97-AF65-F5344CB8AC3E}">
        <p14:creationId xmlns:p14="http://schemas.microsoft.com/office/powerpoint/2010/main" val="124691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2889" y="442913"/>
            <a:ext cx="11801474" cy="6073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Мытье рук прохладной водой</a:t>
            </a:r>
          </a:p>
          <a:p>
            <a:pPr algn="ctr"/>
            <a:endParaRPr lang="ru-RU" sz="3600" b="1" i="1" dirty="0" smtClean="0">
              <a:solidFill>
                <a:schemeClr val="accent2">
                  <a:lumMod val="75000"/>
                </a:schemeClr>
              </a:solidFill>
              <a:effectLst/>
              <a:latin typeface="Consolas" panose="020B0609020204030204" pitchFamily="49" charset="0"/>
            </a:endParaRPr>
          </a:p>
          <a:p>
            <a:pPr algn="r">
              <a:tabLst>
                <a:tab pos="6015038" algn="l"/>
              </a:tabLst>
            </a:pPr>
            <a:r>
              <a:rPr lang="ru-RU" sz="2400" b="0" i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Кто горячей водой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b="0" i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умывается,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b="0" i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Называется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b="0" i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молодцом.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b="0" i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Кто холодной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b="0" i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водой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b="0" i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умывается,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b="0" i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Называется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b="0" i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храбрецом.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b="0" i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А кто не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b="0" i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умывается,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b="0" i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Никак не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b="0" i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называется</a:t>
            </a:r>
            <a:r>
              <a:rPr lang="ru-RU" b="0" i="0" dirty="0" smtClean="0">
                <a:solidFill>
                  <a:schemeClr val="accent1">
                    <a:lumMod val="50000"/>
                  </a:schemeClr>
                </a:solidFill>
                <a:effectLst/>
                <a:latin typeface="Helvetica Neue"/>
              </a:rPr>
              <a:t>.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89" y="1831279"/>
            <a:ext cx="3084910" cy="41132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95" t="17361" r="15767"/>
          <a:stretch/>
        </p:blipFill>
        <p:spPr>
          <a:xfrm>
            <a:off x="3764162" y="2204026"/>
            <a:ext cx="6129338" cy="374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56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2899" y="113048"/>
            <a:ext cx="1164431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Дыхательная гимнастика</a:t>
            </a:r>
          </a:p>
          <a:p>
            <a:pPr algn="ctr"/>
            <a:endParaRPr lang="ru-RU" sz="1400" b="1" i="1" dirty="0" smtClean="0">
              <a:solidFill>
                <a:schemeClr val="accent2">
                  <a:lumMod val="75000"/>
                </a:schemeClr>
              </a:solidFill>
              <a:effectLst/>
              <a:latin typeface="Consolas" panose="020B0609020204030204" pitchFamily="49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412" y="896894"/>
            <a:ext cx="6453588" cy="484019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42899" y="896894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МОРЕ</a:t>
            </a:r>
          </a:p>
          <a:p>
            <a:pPr algn="just"/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По волнам корабль плывёт.</a:t>
            </a:r>
          </a:p>
          <a:p>
            <a:pPr algn="just"/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Ты вдохни, надуй живот. </a:t>
            </a:r>
          </a:p>
          <a:p>
            <a:pPr algn="just"/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А теперь ты выдыхай </a:t>
            </a:r>
          </a:p>
          <a:p>
            <a:pPr algn="just"/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И кораблик опускай. </a:t>
            </a:r>
            <a:endParaRPr lang="ru-RU" sz="2400" b="0" i="1" dirty="0"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81" y="2972902"/>
            <a:ext cx="4610100" cy="345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55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8650" y="442913"/>
            <a:ext cx="1110138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  <a:effectLst/>
                <a:latin typeface="Consolas" panose="020B0609020204030204" pitchFamily="49" charset="0"/>
              </a:rPr>
              <a:t>Упражнения для глаз</a:t>
            </a:r>
          </a:p>
          <a:p>
            <a:endParaRPr lang="ru-RU" sz="1600" b="1" i="1" dirty="0" smtClean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r>
              <a:rPr lang="ru-RU" sz="2400" b="0" i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Раз –налево, два – направо,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0" i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Три –наверх, четыре — вниз.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0" i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А теперь по кругу смотрим,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0" i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Чтобы лучше видеть мир.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0" i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Взгляд направим ближе, дальше,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0" i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Тренируя мышцу глаз.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0" i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Видеть скоро будем лучше,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0" i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Убедитесь вы сейчас!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0" i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А теперь нажмем немного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0" i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А теперь нажмем немного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0" i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Точки возле своих глаз.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0" i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Сил дадим им много-много,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0" i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Чтоб усилить в </a:t>
            </a:r>
            <a:r>
              <a:rPr lang="ru-RU" sz="2400" b="0" i="1" dirty="0" err="1" smtClean="0">
                <a:solidFill>
                  <a:schemeClr val="accent2">
                    <a:lumMod val="75000"/>
                  </a:schemeClr>
                </a:solidFill>
                <a:effectLst/>
              </a:rPr>
              <a:t>тыщу</a:t>
            </a:r>
            <a:r>
              <a:rPr lang="ru-RU" sz="2400" b="0" i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 раз!</a:t>
            </a:r>
            <a:endParaRPr lang="ru-RU" sz="2400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889" y="1414463"/>
            <a:ext cx="6153149" cy="4614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10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62" y="300039"/>
            <a:ext cx="11272837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Профилактика и коррекция плоскостопия</a:t>
            </a:r>
          </a:p>
          <a:p>
            <a:endParaRPr lang="ru-RU" sz="1400" b="1" i="1" dirty="0" smtClean="0">
              <a:solidFill>
                <a:schemeClr val="accent2">
                  <a:lumMod val="75000"/>
                </a:schemeClr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ru-RU" sz="2400" b="0" i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Прокатывание палочки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0" i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друг другу одной ногой,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0" i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тоже другой ногой.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0" i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Самомассаж стоп.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0" i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Переступать по палочке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0" i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приставным шагом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0" i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правым и левым боком,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0" i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пятка ставится на пол,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0" i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пальцы стоп обхватывают палку.</a:t>
            </a:r>
            <a:endParaRPr lang="ru-RU" sz="2400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348" y="1200150"/>
            <a:ext cx="6305551" cy="472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57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626" y="385764"/>
            <a:ext cx="11372850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Привитие культурно-гигиенических навыков.</a:t>
            </a:r>
          </a:p>
          <a:p>
            <a:endParaRPr lang="ru-RU" sz="1600" b="1" i="1" dirty="0" smtClean="0">
              <a:solidFill>
                <a:schemeClr val="accent2">
                  <a:lumMod val="75000"/>
                </a:schemeClr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endParaRPr lang="ru-RU" sz="2400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</a:rPr>
              <a:t>Снуёт 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  <a:t>зубная щётка,</a:t>
            </a:r>
            <a:b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  <a:t>Как по морю лодка,</a:t>
            </a:r>
            <a:b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  <a:t>Как по речке пароход</a:t>
            </a:r>
            <a:b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  <a:t>По зубам она идёт,</a:t>
            </a:r>
            <a:b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  <a:t>Вверх и вниз, туда-обратно.</a:t>
            </a:r>
            <a:b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  <a:t>Счистим мы налет и пятна.</a:t>
            </a:r>
            <a:b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  <a:t>Чтобы зубки не болели,</a:t>
            </a:r>
            <a:b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  <a:t>Чтоб, как зимний снег, белели</a:t>
            </a:r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24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0120" y="1160176"/>
            <a:ext cx="6971356" cy="5226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62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163" y="214313"/>
            <a:ext cx="11487149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Особое внимание необходимо обращать на значимость для организма сна, еды, витаминизации организма</a:t>
            </a:r>
          </a:p>
          <a:p>
            <a:endParaRPr lang="ru-RU" sz="3200" b="1" i="1" dirty="0" smtClean="0">
              <a:solidFill>
                <a:schemeClr val="accent2">
                  <a:lumMod val="75000"/>
                </a:schemeClr>
              </a:solidFill>
              <a:effectLst/>
              <a:latin typeface="Consolas" panose="020B0609020204030204" pitchFamily="49" charset="0"/>
            </a:endParaRPr>
          </a:p>
          <a:p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А у нас есть ложки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Волшебные немножко.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Вот — тарелка, вот — еда.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Не осталось и следа.</a:t>
            </a:r>
          </a:p>
          <a:p>
            <a:pPr algn="ctr"/>
            <a:endParaRPr lang="ru-RU" sz="2400" i="1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endParaRPr lang="ru-RU" sz="2400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endParaRPr lang="ru-RU" sz="2400" i="1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endParaRPr lang="ru-RU" sz="2400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endParaRPr lang="ru-RU" sz="2400" i="1" dirty="0">
              <a:solidFill>
                <a:schemeClr val="accent2">
                  <a:lumMod val="75000"/>
                </a:schemeClr>
              </a:solidFill>
            </a:endParaRPr>
          </a:p>
          <a:p>
            <a:pPr algn="r"/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Тихо днем. Детки спят.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Сном загадочным и сладким.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Только носики сопят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В теплых маленьких кроватках.</a:t>
            </a:r>
            <a:endParaRPr lang="ru-RU" sz="2400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87" y="3243263"/>
            <a:ext cx="4648200" cy="34861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562" y="1471613"/>
            <a:ext cx="4452937" cy="333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28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88" y="200023"/>
            <a:ext cx="1154429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Упражнения в кроватке, разогрев стопы ног перед закаливанием</a:t>
            </a:r>
          </a:p>
          <a:p>
            <a:pPr algn="r"/>
            <a:endParaRPr lang="ru-RU" sz="3600" b="1" i="1" dirty="0">
              <a:solidFill>
                <a:schemeClr val="accent2">
                  <a:lumMod val="75000"/>
                </a:schemeClr>
              </a:solidFill>
              <a:latin typeface="Consolas" panose="020B0609020204030204" pitchFamily="49" charset="0"/>
            </a:endParaRPr>
          </a:p>
          <a:p>
            <a:pPr algn="r"/>
            <a:endParaRPr lang="ru-RU" sz="3600" b="1" i="1" dirty="0" smtClean="0">
              <a:solidFill>
                <a:schemeClr val="accent2">
                  <a:lumMod val="75000"/>
                </a:schemeClr>
              </a:solidFill>
              <a:latin typeface="Consolas" panose="020B0609020204030204" pitchFamily="49" charset="0"/>
            </a:endParaRPr>
          </a:p>
          <a:p>
            <a:pPr algn="r"/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</a:rPr>
              <a:t>Массажист 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  <a:t>движеньем рук</a:t>
            </a:r>
            <a:b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  <a:t>Облегчит любой недуг.</a:t>
            </a:r>
            <a:b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  <a:t>Организм оздоровит</a:t>
            </a:r>
            <a:b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  <a:t>И болезнь предупредит.</a:t>
            </a:r>
            <a:endParaRPr lang="ru-RU" sz="2400" b="1" i="1" dirty="0" smtClean="0">
              <a:solidFill>
                <a:schemeClr val="accent2">
                  <a:lumMod val="50000"/>
                </a:schemeClr>
              </a:solidFill>
              <a:effectLst/>
              <a:latin typeface="Consolas" panose="020B0609020204030204" pitchFamily="49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57" y="1557692"/>
            <a:ext cx="6474619" cy="4855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82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1463" y="242889"/>
            <a:ext cx="117729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Развитие </a:t>
            </a:r>
            <a:r>
              <a:rPr lang="ru-RU" sz="3600" b="1" i="1" dirty="0" err="1" smtClean="0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маннипулятивной</a:t>
            </a:r>
            <a:r>
              <a:rPr lang="ru-RU" sz="3600" b="1" i="1" dirty="0" smtClean="0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 деятельности</a:t>
            </a:r>
          </a:p>
          <a:p>
            <a:pPr algn="ctr"/>
            <a:endParaRPr lang="ru-RU" sz="3600" b="1" i="1" dirty="0" smtClean="0">
              <a:solidFill>
                <a:srgbClr val="002060"/>
              </a:solidFill>
              <a:effectLst/>
              <a:latin typeface="Consolas" panose="020B0609020204030204" pitchFamily="49" charset="0"/>
            </a:endParaRPr>
          </a:p>
          <a:p>
            <a:r>
              <a:rPr lang="ru-RU" sz="2400" b="0" i="1" dirty="0" smtClean="0">
                <a:solidFill>
                  <a:srgbClr val="002060"/>
                </a:solidFill>
                <a:effectLst/>
              </a:rPr>
              <a:t>Покатаем и потрем, вверх подбросим и поймаем</a:t>
            </a:r>
            <a:r>
              <a:rPr lang="ru-RU" sz="2400" i="1" dirty="0" smtClean="0">
                <a:solidFill>
                  <a:srgbClr val="002060"/>
                </a:solidFill>
              </a:rPr>
              <a:t/>
            </a:r>
            <a:br>
              <a:rPr lang="ru-RU" sz="2400" i="1" dirty="0" smtClean="0">
                <a:solidFill>
                  <a:srgbClr val="002060"/>
                </a:solidFill>
              </a:rPr>
            </a:br>
            <a:r>
              <a:rPr lang="ru-RU" sz="2400" b="0" i="1" dirty="0" smtClean="0">
                <a:solidFill>
                  <a:srgbClr val="002060"/>
                </a:solidFill>
                <a:effectLst/>
              </a:rPr>
              <a:t>И иголки посчитаем, пустим ёжика на стол,</a:t>
            </a:r>
            <a:r>
              <a:rPr lang="ru-RU" sz="2400" i="1" dirty="0" smtClean="0">
                <a:solidFill>
                  <a:srgbClr val="002060"/>
                </a:solidFill>
              </a:rPr>
              <a:t/>
            </a:r>
            <a:br>
              <a:rPr lang="ru-RU" sz="2400" i="1" dirty="0" smtClean="0">
                <a:solidFill>
                  <a:srgbClr val="002060"/>
                </a:solidFill>
              </a:rPr>
            </a:br>
            <a:r>
              <a:rPr lang="ru-RU" sz="2400" b="0" i="1" dirty="0" smtClean="0">
                <a:solidFill>
                  <a:srgbClr val="002060"/>
                </a:solidFill>
                <a:effectLst/>
              </a:rPr>
              <a:t>Ручкой ёжика прижмём и немного покатаем,</a:t>
            </a:r>
            <a:r>
              <a:rPr lang="ru-RU" sz="2400" i="1" dirty="0" smtClean="0">
                <a:solidFill>
                  <a:srgbClr val="002060"/>
                </a:solidFill>
              </a:rPr>
              <a:t/>
            </a:r>
            <a:br>
              <a:rPr lang="ru-RU" sz="2400" i="1" dirty="0" smtClean="0">
                <a:solidFill>
                  <a:srgbClr val="002060"/>
                </a:solidFill>
              </a:rPr>
            </a:br>
            <a:r>
              <a:rPr lang="ru-RU" sz="2400" b="0" i="1" dirty="0" smtClean="0">
                <a:solidFill>
                  <a:srgbClr val="002060"/>
                </a:solidFill>
                <a:effectLst/>
              </a:rPr>
              <a:t>Потом ручку поменяем.</a:t>
            </a:r>
            <a:r>
              <a:rPr lang="ru-RU" sz="2400" i="1" dirty="0" smtClean="0">
                <a:solidFill>
                  <a:srgbClr val="002060"/>
                </a:solidFill>
              </a:rPr>
              <a:t/>
            </a:r>
            <a:br>
              <a:rPr lang="ru-RU" sz="2400" i="1" dirty="0" smtClean="0">
                <a:solidFill>
                  <a:srgbClr val="002060"/>
                </a:solidFill>
              </a:rPr>
            </a:br>
            <a:r>
              <a:rPr lang="ru-RU" sz="2400" b="0" i="1" dirty="0" smtClean="0">
                <a:solidFill>
                  <a:srgbClr val="002060"/>
                </a:solidFill>
                <a:effectLst/>
              </a:rPr>
              <a:t>Я мячом круги катаю,</a:t>
            </a:r>
            <a:r>
              <a:rPr lang="ru-RU" sz="2400" i="1" dirty="0" smtClean="0">
                <a:solidFill>
                  <a:srgbClr val="002060"/>
                </a:solidFill>
              </a:rPr>
              <a:t/>
            </a:r>
            <a:br>
              <a:rPr lang="ru-RU" sz="2400" i="1" dirty="0" smtClean="0">
                <a:solidFill>
                  <a:srgbClr val="002060"/>
                </a:solidFill>
              </a:rPr>
            </a:br>
            <a:r>
              <a:rPr lang="ru-RU" sz="2400" b="0" i="1" dirty="0" smtClean="0">
                <a:solidFill>
                  <a:srgbClr val="002060"/>
                </a:solidFill>
                <a:effectLst/>
              </a:rPr>
              <a:t>Взад вперед его гоняю.</a:t>
            </a:r>
            <a:r>
              <a:rPr lang="ru-RU" sz="2400" i="1" dirty="0" smtClean="0">
                <a:solidFill>
                  <a:srgbClr val="002060"/>
                </a:solidFill>
              </a:rPr>
              <a:t/>
            </a:r>
            <a:br>
              <a:rPr lang="ru-RU" sz="2400" i="1" dirty="0" smtClean="0">
                <a:solidFill>
                  <a:srgbClr val="002060"/>
                </a:solidFill>
              </a:rPr>
            </a:br>
            <a:r>
              <a:rPr lang="ru-RU" sz="2400" b="0" i="1" dirty="0" smtClean="0">
                <a:solidFill>
                  <a:srgbClr val="002060"/>
                </a:solidFill>
                <a:effectLst/>
              </a:rPr>
              <a:t>Им поглажу я ладошку</a:t>
            </a:r>
            <a:r>
              <a:rPr lang="ru-RU" sz="2400" i="1" dirty="0" smtClean="0">
                <a:solidFill>
                  <a:srgbClr val="002060"/>
                </a:solidFill>
              </a:rPr>
              <a:t/>
            </a:r>
            <a:br>
              <a:rPr lang="ru-RU" sz="2400" i="1" dirty="0" smtClean="0">
                <a:solidFill>
                  <a:srgbClr val="002060"/>
                </a:solidFill>
              </a:rPr>
            </a:br>
            <a:r>
              <a:rPr lang="ru-RU" sz="2400" b="0" i="1" dirty="0" smtClean="0">
                <a:solidFill>
                  <a:srgbClr val="002060"/>
                </a:solidFill>
                <a:effectLst/>
              </a:rPr>
              <a:t>Будто я сметаю крошку,</a:t>
            </a:r>
            <a:r>
              <a:rPr lang="ru-RU" sz="2400" i="1" dirty="0" smtClean="0">
                <a:solidFill>
                  <a:srgbClr val="002060"/>
                </a:solidFill>
              </a:rPr>
              <a:t/>
            </a:r>
            <a:br>
              <a:rPr lang="ru-RU" sz="2400" i="1" dirty="0" smtClean="0">
                <a:solidFill>
                  <a:srgbClr val="002060"/>
                </a:solidFill>
              </a:rPr>
            </a:br>
            <a:r>
              <a:rPr lang="ru-RU" sz="2400" b="0" i="1" dirty="0" smtClean="0">
                <a:solidFill>
                  <a:srgbClr val="002060"/>
                </a:solidFill>
                <a:effectLst/>
              </a:rPr>
              <a:t>И сожму его немножко,</a:t>
            </a:r>
            <a:r>
              <a:rPr lang="ru-RU" sz="2400" i="1" dirty="0" smtClean="0">
                <a:solidFill>
                  <a:srgbClr val="002060"/>
                </a:solidFill>
              </a:rPr>
              <a:t/>
            </a:r>
            <a:br>
              <a:rPr lang="ru-RU" sz="2400" i="1" dirty="0" smtClean="0">
                <a:solidFill>
                  <a:srgbClr val="002060"/>
                </a:solidFill>
              </a:rPr>
            </a:br>
            <a:r>
              <a:rPr lang="ru-RU" sz="2400" b="0" i="1" dirty="0" smtClean="0">
                <a:solidFill>
                  <a:srgbClr val="002060"/>
                </a:solidFill>
                <a:effectLst/>
              </a:rPr>
              <a:t>Как сжимает лапу кошка,</a:t>
            </a:r>
            <a:r>
              <a:rPr lang="ru-RU" sz="2400" i="1" dirty="0" smtClean="0">
                <a:solidFill>
                  <a:srgbClr val="002060"/>
                </a:solidFill>
              </a:rPr>
              <a:t/>
            </a:r>
            <a:br>
              <a:rPr lang="ru-RU" sz="2400" i="1" dirty="0" smtClean="0">
                <a:solidFill>
                  <a:srgbClr val="002060"/>
                </a:solidFill>
              </a:rPr>
            </a:br>
            <a:r>
              <a:rPr lang="ru-RU" sz="2400" b="0" i="1" dirty="0" smtClean="0">
                <a:solidFill>
                  <a:srgbClr val="002060"/>
                </a:solidFill>
                <a:effectLst/>
              </a:rPr>
              <a:t>Каждым пальцем мяч прижму,</a:t>
            </a:r>
            <a:r>
              <a:rPr lang="ru-RU" sz="2400" i="1" dirty="0" smtClean="0">
                <a:solidFill>
                  <a:srgbClr val="002060"/>
                </a:solidFill>
              </a:rPr>
              <a:t/>
            </a:r>
            <a:br>
              <a:rPr lang="ru-RU" sz="2400" i="1" dirty="0" smtClean="0">
                <a:solidFill>
                  <a:srgbClr val="002060"/>
                </a:solidFill>
              </a:rPr>
            </a:br>
            <a:r>
              <a:rPr lang="ru-RU" sz="2400" b="0" i="1" dirty="0" smtClean="0">
                <a:solidFill>
                  <a:srgbClr val="002060"/>
                </a:solidFill>
                <a:effectLst/>
              </a:rPr>
              <a:t>И другой рукой начну.</a:t>
            </a:r>
            <a:endParaRPr lang="ru-RU" sz="2400" i="1" dirty="0"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911" y="1254649"/>
            <a:ext cx="2444356" cy="54319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662" y="2571750"/>
            <a:ext cx="2970603" cy="396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564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95971" y="371475"/>
            <a:ext cx="908684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Развитие физических упражнений.</a:t>
            </a:r>
          </a:p>
          <a:p>
            <a:pPr algn="ctr"/>
            <a:endParaRPr lang="ru-RU" sz="2400" i="1" dirty="0" smtClean="0"/>
          </a:p>
          <a:p>
            <a:pPr algn="ctr"/>
            <a:endParaRPr lang="ru-RU" sz="2400" i="1" dirty="0"/>
          </a:p>
          <a:p>
            <a:pPr algn="ctr"/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</a:rPr>
              <a:t>Будь 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  <a:t>спортивным и здоровым</a:t>
            </a:r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</a:rPr>
              <a:t>!</a:t>
            </a:r>
          </a:p>
          <a:p>
            <a:pPr algn="ctr"/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  <a:t>Спортивным быть теперь вновь модно</a:t>
            </a:r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</a:rPr>
              <a:t>!</a:t>
            </a:r>
          </a:p>
          <a:p>
            <a:pPr algn="ctr"/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  <a:t>Со спортом много ты поймёшь</a:t>
            </a:r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</a:rPr>
              <a:t>:</a:t>
            </a:r>
          </a:p>
          <a:p>
            <a:pPr algn="ctr"/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  <a:t>Спорт – и здоровье без таблеток</a:t>
            </a:r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</a:rPr>
              <a:t>,</a:t>
            </a:r>
          </a:p>
          <a:p>
            <a:pPr algn="ctr"/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  <a:t>Спорт – и веселье без забот. </a:t>
            </a:r>
            <a:endParaRPr lang="ru-RU" sz="2400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</a:rPr>
              <a:t>С 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  <a:t>друзьями спортом заниматься, </a:t>
            </a:r>
            <a:endParaRPr lang="ru-RU" sz="2400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</a:rPr>
              <a:t>Поверь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  <a:t>, реально круглый год!</a:t>
            </a:r>
            <a:b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</a:br>
            <a:endParaRPr lang="ru-RU" sz="2400" b="0" i="1" dirty="0" smtClean="0">
              <a:solidFill>
                <a:schemeClr val="accent2">
                  <a:lumMod val="50000"/>
                </a:schemeClr>
              </a:solidFill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101" y="1214439"/>
            <a:ext cx="3771899" cy="50292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28" y="2400300"/>
            <a:ext cx="3107531" cy="4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58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74" y="314325"/>
            <a:ext cx="11544301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Приучаем ребёнка к гигиеническому индивидуализму.</a:t>
            </a:r>
          </a:p>
          <a:p>
            <a:pPr algn="ctr"/>
            <a:endParaRPr lang="ru-RU" sz="3600" b="1" i="1" dirty="0" smtClean="0">
              <a:solidFill>
                <a:srgbClr val="002060"/>
              </a:solidFill>
              <a:effectLst/>
              <a:latin typeface="Consolas" panose="020B0609020204030204" pitchFamily="49" charset="0"/>
            </a:endParaRPr>
          </a:p>
          <a:p>
            <a:pPr algn="r"/>
            <a:r>
              <a:rPr lang="ru-RU" sz="2400" b="0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Хоть с тобой я ссорюсь часто,</a:t>
            </a:r>
            <a:r>
              <a:rPr lang="ru-RU" sz="2400" i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2400" b="0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Гребешок зубастый,</a:t>
            </a:r>
            <a:r>
              <a:rPr lang="ru-RU" sz="2400" i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2400" b="0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Здравствуй!</a:t>
            </a:r>
            <a:r>
              <a:rPr lang="ru-RU" sz="2400" i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2400" b="0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Без тебя нельзя сестричке</a:t>
            </a:r>
            <a:r>
              <a:rPr lang="ru-RU" sz="2400" i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2400" b="0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Заплести свои косички.</a:t>
            </a:r>
            <a:r>
              <a:rPr lang="ru-RU" sz="2400" i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2400" b="0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Без тебя пришлось бы брату</a:t>
            </a:r>
            <a:r>
              <a:rPr lang="ru-RU" sz="2400" i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2400" b="0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Целый день ходить лохматым</a:t>
            </a:r>
            <a:r>
              <a:rPr lang="ru-RU" sz="2400" i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2400" b="0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Чтоб ни один микроб</a:t>
            </a:r>
            <a:r>
              <a:rPr lang="ru-RU" sz="2400" i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2400" b="0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Не попал случайно в рот,</a:t>
            </a:r>
            <a:r>
              <a:rPr lang="ru-RU" sz="2400" i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2400" b="0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Руки мыть перед едой</a:t>
            </a:r>
            <a:r>
              <a:rPr lang="ru-RU" sz="2400" i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2400" b="0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Нужно мылом и водой.</a:t>
            </a:r>
            <a:endParaRPr lang="ru-RU" sz="2400" i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44" y="1984082"/>
            <a:ext cx="3110415" cy="41472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39" t="6325"/>
          <a:stretch/>
        </p:blipFill>
        <p:spPr>
          <a:xfrm>
            <a:off x="3621629" y="2551068"/>
            <a:ext cx="3572378" cy="298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08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5775" y="185738"/>
            <a:ext cx="1110138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>
                <a:solidFill>
                  <a:schemeClr val="tx2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Профилактика эмоционального напряжения.</a:t>
            </a:r>
          </a:p>
          <a:p>
            <a:endParaRPr lang="ru-RU" sz="3600" b="1" i="1" dirty="0" smtClean="0">
              <a:solidFill>
                <a:schemeClr val="tx2">
                  <a:lumMod val="75000"/>
                </a:schemeClr>
              </a:solidFill>
              <a:effectLst/>
              <a:latin typeface="Consolas" panose="020B0609020204030204" pitchFamily="49" charset="0"/>
            </a:endParaRPr>
          </a:p>
          <a:p>
            <a:endParaRPr lang="ru-RU" sz="2400" b="0" i="1" dirty="0" smtClean="0">
              <a:solidFill>
                <a:schemeClr val="accent1">
                  <a:lumMod val="50000"/>
                </a:schemeClr>
              </a:solidFill>
              <a:effectLst/>
            </a:endParaRPr>
          </a:p>
          <a:p>
            <a:endParaRPr lang="ru-RU" sz="2400" i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400" b="0" i="1" dirty="0" smtClean="0">
              <a:solidFill>
                <a:schemeClr val="accent1">
                  <a:lumMod val="50000"/>
                </a:schemeClr>
              </a:solidFill>
              <a:effectLst/>
            </a:endParaRPr>
          </a:p>
          <a:p>
            <a:endParaRPr lang="ru-RU" sz="2400" i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400" b="0" i="1" dirty="0" smtClean="0">
              <a:solidFill>
                <a:schemeClr val="accent1">
                  <a:lumMod val="50000"/>
                </a:schemeClr>
              </a:solidFill>
              <a:effectLst/>
            </a:endParaRPr>
          </a:p>
          <a:p>
            <a:endParaRPr lang="ru-RU" sz="2400" i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400" b="0" i="1" dirty="0" smtClean="0">
              <a:solidFill>
                <a:schemeClr val="accent1">
                  <a:lumMod val="50000"/>
                </a:schemeClr>
              </a:solidFill>
              <a:effectLst/>
            </a:endParaRPr>
          </a:p>
          <a:p>
            <a:endParaRPr lang="ru-RU" sz="2400" i="1" dirty="0">
              <a:solidFill>
                <a:srgbClr val="002060"/>
              </a:solidFill>
            </a:endParaRPr>
          </a:p>
          <a:p>
            <a:endParaRPr lang="ru-RU" sz="2400" b="0" i="1" dirty="0" smtClean="0">
              <a:solidFill>
                <a:schemeClr val="accent1">
                  <a:lumMod val="50000"/>
                </a:schemeClr>
              </a:solidFill>
              <a:effectLst/>
            </a:endParaRPr>
          </a:p>
          <a:p>
            <a:endParaRPr lang="ru-RU" sz="2400" b="0" i="1" dirty="0" smtClean="0">
              <a:solidFill>
                <a:schemeClr val="accent1">
                  <a:lumMod val="50000"/>
                </a:schemeClr>
              </a:solidFill>
              <a:effectLst/>
            </a:endParaRPr>
          </a:p>
          <a:p>
            <a:r>
              <a:rPr lang="ru-RU" sz="2400" b="0" i="1" dirty="0" smtClean="0">
                <a:solidFill>
                  <a:schemeClr val="accent2">
                    <a:lumMod val="50000"/>
                  </a:schemeClr>
                </a:solidFill>
                <a:effectLst/>
              </a:rPr>
              <a:t>Игры – драматизации очень полезны, потому, что их можно</a:t>
            </a:r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0" i="1" dirty="0" smtClean="0">
                <a:solidFill>
                  <a:schemeClr val="accent2">
                    <a:lumMod val="50000"/>
                  </a:schemeClr>
                </a:solidFill>
                <a:effectLst/>
              </a:rPr>
              <a:t>использовать во всех формах работы. В игре снижается</a:t>
            </a:r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0" i="1" dirty="0" smtClean="0">
                <a:solidFill>
                  <a:schemeClr val="accent2">
                    <a:lumMod val="50000"/>
                  </a:schemeClr>
                </a:solidFill>
                <a:effectLst/>
              </a:rPr>
              <a:t>скованность, малыш раскрепощается, расширяется сфера</a:t>
            </a:r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0" i="1" dirty="0" smtClean="0">
                <a:solidFill>
                  <a:schemeClr val="accent2">
                    <a:lumMod val="50000"/>
                  </a:schemeClr>
                </a:solidFill>
                <a:effectLst/>
              </a:rPr>
              <a:t>эмоциональных и мыслительных способностей. </a:t>
            </a:r>
            <a:endParaRPr lang="ru-RU" sz="24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503" y="928098"/>
            <a:ext cx="2249619" cy="399932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060" y="941208"/>
            <a:ext cx="5314951" cy="39862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4819" y="941208"/>
            <a:ext cx="3076282" cy="547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155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8192" y="495300"/>
            <a:ext cx="5227571" cy="588245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58854" y="1477058"/>
            <a:ext cx="587216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i="1" dirty="0">
                <a:ln w="28575">
                  <a:solidFill>
                    <a:srgbClr val="C00000"/>
                  </a:solidFill>
                </a:ln>
                <a:solidFill>
                  <a:srgbClr val="FF0000"/>
                </a:solidFill>
                <a:latin typeface="var(--bs-font-sans-serif)"/>
              </a:rPr>
              <a:t>«Здоровье свыше нам дано , учись </a:t>
            </a:r>
            <a:r>
              <a:rPr lang="ru-RU" sz="5400" i="1" dirty="0" smtClean="0">
                <a:ln w="28575">
                  <a:solidFill>
                    <a:srgbClr val="C00000"/>
                  </a:solidFill>
                </a:ln>
                <a:solidFill>
                  <a:srgbClr val="FF0000"/>
                </a:solidFill>
                <a:latin typeface="var(--bs-font-sans-serif)"/>
              </a:rPr>
              <a:t>малыш, </a:t>
            </a:r>
            <a:r>
              <a:rPr lang="ru-RU" sz="5400" i="1" dirty="0">
                <a:ln w="28575">
                  <a:solidFill>
                    <a:srgbClr val="C00000"/>
                  </a:solidFill>
                </a:ln>
                <a:solidFill>
                  <a:srgbClr val="FF0000"/>
                </a:solidFill>
                <a:latin typeface="var(--bs-font-sans-serif)"/>
              </a:rPr>
              <a:t>беречь его!»</a:t>
            </a:r>
            <a:endParaRPr lang="ru-RU" sz="5400" b="0" i="1" dirty="0">
              <a:ln w="28575">
                <a:solidFill>
                  <a:srgbClr val="C00000"/>
                </a:solidFill>
              </a:ln>
              <a:solidFill>
                <a:srgbClr val="FF0000"/>
              </a:solidFill>
              <a:effectLst/>
              <a:latin typeface="var(--bs-font-sans-serif)"/>
            </a:endParaRPr>
          </a:p>
        </p:txBody>
      </p:sp>
    </p:spTree>
    <p:extLst>
      <p:ext uri="{BB962C8B-B14F-4D97-AF65-F5344CB8AC3E}">
        <p14:creationId xmlns:p14="http://schemas.microsoft.com/office/powerpoint/2010/main" val="80742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437</TotalTime>
  <Words>332</Words>
  <Application>Microsoft Office PowerPoint</Application>
  <PresentationFormat>Широкоэкранный</PresentationFormat>
  <Paragraphs>112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6" baseType="lpstr">
      <vt:lpstr>Arial</vt:lpstr>
      <vt:lpstr>Calibri</vt:lpstr>
      <vt:lpstr>Consolas</vt:lpstr>
      <vt:lpstr>Helvetica Neue</vt:lpstr>
      <vt:lpstr>Ralenta</vt:lpstr>
      <vt:lpstr>Tw Cen MT</vt:lpstr>
      <vt:lpstr>Tw Cen MT Condensed</vt:lpstr>
      <vt:lpstr>var(--bs-font-sans-serif)</vt:lpstr>
      <vt:lpstr>Wingdings 3</vt:lpstr>
      <vt:lpstr>Интеграл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36</cp:revision>
  <dcterms:created xsi:type="dcterms:W3CDTF">2023-01-15T04:00:07Z</dcterms:created>
  <dcterms:modified xsi:type="dcterms:W3CDTF">2023-01-17T03:23:21Z</dcterms:modified>
</cp:coreProperties>
</file>