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8" r:id="rId3"/>
    <p:sldId id="257" r:id="rId4"/>
    <p:sldId id="280" r:id="rId5"/>
    <p:sldId id="259" r:id="rId6"/>
    <p:sldId id="281" r:id="rId7"/>
    <p:sldId id="261" r:id="rId8"/>
    <p:sldId id="282" r:id="rId9"/>
    <p:sldId id="263" r:id="rId10"/>
    <p:sldId id="265" r:id="rId11"/>
    <p:sldId id="279" r:id="rId12"/>
    <p:sldId id="269" r:id="rId13"/>
    <p:sldId id="270" r:id="rId14"/>
    <p:sldId id="283" r:id="rId15"/>
    <p:sldId id="271" r:id="rId16"/>
    <p:sldId id="284" r:id="rId17"/>
    <p:sldId id="273" r:id="rId18"/>
    <p:sldId id="285" r:id="rId19"/>
    <p:sldId id="276" r:id="rId20"/>
    <p:sldId id="274" r:id="rId21"/>
    <p:sldId id="289" r:id="rId22"/>
    <p:sldId id="275" r:id="rId23"/>
    <p:sldId id="286" r:id="rId24"/>
    <p:sldId id="287" r:id="rId25"/>
    <p:sldId id="288" r:id="rId26"/>
    <p:sldId id="290" r:id="rId27"/>
  </p:sldIdLst>
  <p:sldSz cx="9144000" cy="6858000" type="screen4x3"/>
  <p:notesSz cx="6797675" cy="9931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EB44901-60B5-4676-B285-1E281AB2CB58}" type="datetimeFigureOut">
              <a:rPr lang="ru-RU" smtClean="0"/>
              <a:t>27.02.2018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3F920F-48AD-407C-84C9-0852E8A912FE}" type="slidenum">
              <a:rPr lang="ru-RU" smtClean="0"/>
              <a:t>‹#›</a:t>
            </a:fld>
            <a:endParaRPr lang="ru-RU"/>
          </a:p>
        </p:txBody>
      </p:sp>
    </p:spTree>
    <p:extLst>
      <p:ext uri="{BB962C8B-B14F-4D97-AF65-F5344CB8AC3E}">
        <p14:creationId xmlns:p14="http://schemas.microsoft.com/office/powerpoint/2010/main" val="2158887888"/>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EB44901-60B5-4676-B285-1E281AB2CB58}" type="datetimeFigureOut">
              <a:rPr lang="ru-RU" smtClean="0"/>
              <a:t>27.02.2018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3F920F-48AD-407C-84C9-0852E8A912FE}" type="slidenum">
              <a:rPr lang="ru-RU" smtClean="0"/>
              <a:t>‹#›</a:t>
            </a:fld>
            <a:endParaRPr lang="ru-RU"/>
          </a:p>
        </p:txBody>
      </p:sp>
    </p:spTree>
    <p:extLst>
      <p:ext uri="{BB962C8B-B14F-4D97-AF65-F5344CB8AC3E}">
        <p14:creationId xmlns:p14="http://schemas.microsoft.com/office/powerpoint/2010/main" val="1957632554"/>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EB44901-60B5-4676-B285-1E281AB2CB58}" type="datetimeFigureOut">
              <a:rPr lang="ru-RU" smtClean="0"/>
              <a:t>27.02.2018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3F920F-48AD-407C-84C9-0852E8A912FE}" type="slidenum">
              <a:rPr lang="ru-RU" smtClean="0"/>
              <a:t>‹#›</a:t>
            </a:fld>
            <a:endParaRPr lang="ru-RU"/>
          </a:p>
        </p:txBody>
      </p:sp>
    </p:spTree>
    <p:extLst>
      <p:ext uri="{BB962C8B-B14F-4D97-AF65-F5344CB8AC3E}">
        <p14:creationId xmlns:p14="http://schemas.microsoft.com/office/powerpoint/2010/main" val="1075527991"/>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EB44901-60B5-4676-B285-1E281AB2CB58}" type="datetimeFigureOut">
              <a:rPr lang="ru-RU" smtClean="0"/>
              <a:t>27.02.2018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3F920F-48AD-407C-84C9-0852E8A912FE}" type="slidenum">
              <a:rPr lang="ru-RU" smtClean="0"/>
              <a:t>‹#›</a:t>
            </a:fld>
            <a:endParaRPr lang="ru-RU"/>
          </a:p>
        </p:txBody>
      </p:sp>
    </p:spTree>
    <p:extLst>
      <p:ext uri="{BB962C8B-B14F-4D97-AF65-F5344CB8AC3E}">
        <p14:creationId xmlns:p14="http://schemas.microsoft.com/office/powerpoint/2010/main" val="2103420208"/>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EB44901-60B5-4676-B285-1E281AB2CB58}" type="datetimeFigureOut">
              <a:rPr lang="ru-RU" smtClean="0"/>
              <a:t>27.02.2018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3F920F-48AD-407C-84C9-0852E8A912FE}" type="slidenum">
              <a:rPr lang="ru-RU" smtClean="0"/>
              <a:t>‹#›</a:t>
            </a:fld>
            <a:endParaRPr lang="ru-RU"/>
          </a:p>
        </p:txBody>
      </p:sp>
    </p:spTree>
    <p:extLst>
      <p:ext uri="{BB962C8B-B14F-4D97-AF65-F5344CB8AC3E}">
        <p14:creationId xmlns:p14="http://schemas.microsoft.com/office/powerpoint/2010/main" val="642742389"/>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EB44901-60B5-4676-B285-1E281AB2CB58}" type="datetimeFigureOut">
              <a:rPr lang="ru-RU" smtClean="0"/>
              <a:t>27.02.2018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3F920F-48AD-407C-84C9-0852E8A912FE}" type="slidenum">
              <a:rPr lang="ru-RU" smtClean="0"/>
              <a:t>‹#›</a:t>
            </a:fld>
            <a:endParaRPr lang="ru-RU"/>
          </a:p>
        </p:txBody>
      </p:sp>
    </p:spTree>
    <p:extLst>
      <p:ext uri="{BB962C8B-B14F-4D97-AF65-F5344CB8AC3E}">
        <p14:creationId xmlns:p14="http://schemas.microsoft.com/office/powerpoint/2010/main" val="268650170"/>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EB44901-60B5-4676-B285-1E281AB2CB58}" type="datetimeFigureOut">
              <a:rPr lang="ru-RU" smtClean="0"/>
              <a:t>27.02.2018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33F920F-48AD-407C-84C9-0852E8A912FE}" type="slidenum">
              <a:rPr lang="ru-RU" smtClean="0"/>
              <a:t>‹#›</a:t>
            </a:fld>
            <a:endParaRPr lang="ru-RU"/>
          </a:p>
        </p:txBody>
      </p:sp>
    </p:spTree>
    <p:extLst>
      <p:ext uri="{BB962C8B-B14F-4D97-AF65-F5344CB8AC3E}">
        <p14:creationId xmlns:p14="http://schemas.microsoft.com/office/powerpoint/2010/main" val="2762415463"/>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EB44901-60B5-4676-B285-1E281AB2CB58}" type="datetimeFigureOut">
              <a:rPr lang="ru-RU" smtClean="0"/>
              <a:t>27.02.2018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33F920F-48AD-407C-84C9-0852E8A912FE}" type="slidenum">
              <a:rPr lang="ru-RU" smtClean="0"/>
              <a:t>‹#›</a:t>
            </a:fld>
            <a:endParaRPr lang="ru-RU"/>
          </a:p>
        </p:txBody>
      </p:sp>
    </p:spTree>
    <p:extLst>
      <p:ext uri="{BB962C8B-B14F-4D97-AF65-F5344CB8AC3E}">
        <p14:creationId xmlns:p14="http://schemas.microsoft.com/office/powerpoint/2010/main" val="2608503014"/>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EB44901-60B5-4676-B285-1E281AB2CB58}" type="datetimeFigureOut">
              <a:rPr lang="ru-RU" smtClean="0"/>
              <a:t>27.02.2018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33F920F-48AD-407C-84C9-0852E8A912FE}" type="slidenum">
              <a:rPr lang="ru-RU" smtClean="0"/>
              <a:t>‹#›</a:t>
            </a:fld>
            <a:endParaRPr lang="ru-RU"/>
          </a:p>
        </p:txBody>
      </p:sp>
    </p:spTree>
    <p:extLst>
      <p:ext uri="{BB962C8B-B14F-4D97-AF65-F5344CB8AC3E}">
        <p14:creationId xmlns:p14="http://schemas.microsoft.com/office/powerpoint/2010/main" val="206504026"/>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EB44901-60B5-4676-B285-1E281AB2CB58}" type="datetimeFigureOut">
              <a:rPr lang="ru-RU" smtClean="0"/>
              <a:t>27.02.2018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3F920F-48AD-407C-84C9-0852E8A912FE}" type="slidenum">
              <a:rPr lang="ru-RU" smtClean="0"/>
              <a:t>‹#›</a:t>
            </a:fld>
            <a:endParaRPr lang="ru-RU"/>
          </a:p>
        </p:txBody>
      </p:sp>
    </p:spTree>
    <p:extLst>
      <p:ext uri="{BB962C8B-B14F-4D97-AF65-F5344CB8AC3E}">
        <p14:creationId xmlns:p14="http://schemas.microsoft.com/office/powerpoint/2010/main" val="4112116316"/>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EB44901-60B5-4676-B285-1E281AB2CB58}" type="datetimeFigureOut">
              <a:rPr lang="ru-RU" smtClean="0"/>
              <a:t>27.02.2018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3F920F-48AD-407C-84C9-0852E8A912FE}" type="slidenum">
              <a:rPr lang="ru-RU" smtClean="0"/>
              <a:t>‹#›</a:t>
            </a:fld>
            <a:endParaRPr lang="ru-RU"/>
          </a:p>
        </p:txBody>
      </p:sp>
    </p:spTree>
    <p:extLst>
      <p:ext uri="{BB962C8B-B14F-4D97-AF65-F5344CB8AC3E}">
        <p14:creationId xmlns:p14="http://schemas.microsoft.com/office/powerpoint/2010/main" val="1809201352"/>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B44901-60B5-4676-B285-1E281AB2CB58}" type="datetimeFigureOut">
              <a:rPr lang="ru-RU" smtClean="0"/>
              <a:t>27.02.2018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F920F-48AD-407C-84C9-0852E8A912FE}" type="slidenum">
              <a:rPr lang="ru-RU" smtClean="0"/>
              <a:t>‹#›</a:t>
            </a:fld>
            <a:endParaRPr lang="ru-RU"/>
          </a:p>
        </p:txBody>
      </p:sp>
    </p:spTree>
    <p:extLst>
      <p:ext uri="{BB962C8B-B14F-4D97-AF65-F5344CB8AC3E}">
        <p14:creationId xmlns:p14="http://schemas.microsoft.com/office/powerpoint/2010/main" val="2129539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роза\Desktop\DSC_14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2611760"/>
            <a:ext cx="4932040" cy="40324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7504" y="476672"/>
            <a:ext cx="8928992" cy="2508379"/>
          </a:xfrm>
          <a:prstGeom prst="rect">
            <a:avLst/>
          </a:prstGeom>
          <a:noFill/>
        </p:spPr>
        <p:txBody>
          <a:bodyPr wrap="square" rtlCol="0">
            <a:spAutoFit/>
          </a:bodyPr>
          <a:lstStyle/>
          <a:p>
            <a:pPr algn="ctr"/>
            <a:r>
              <a:rPr lang="ru-RU" sz="11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Государственное бюджетное дошкольное образовательное учреждение «Детский сад №6 </a:t>
            </a:r>
            <a:r>
              <a:rPr lang="ru-RU" sz="11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rPr>
              <a:t>г.Сунжа</a:t>
            </a:r>
            <a:r>
              <a:rPr lang="ru-RU" sz="11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 «волшебная страна»</a:t>
            </a:r>
          </a:p>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Педсовет № 3</a:t>
            </a:r>
            <a:endParaRPr lang="ru-RU"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ru-RU"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"Формирование математических способностей. </a:t>
            </a:r>
          </a:p>
          <a:p>
            <a:pPr algn="ctr"/>
            <a:r>
              <a:rPr lang="ru-RU"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Способы и формы работы»</a:t>
            </a:r>
          </a:p>
          <a:p>
            <a:endParaRPr lang="ru-RU" dirty="0"/>
          </a:p>
        </p:txBody>
      </p:sp>
    </p:spTree>
    <p:extLst>
      <p:ext uri="{BB962C8B-B14F-4D97-AF65-F5344CB8AC3E}">
        <p14:creationId xmlns:p14="http://schemas.microsoft.com/office/powerpoint/2010/main" val="1928307212"/>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rot="1546596">
            <a:off x="251657" y="327416"/>
            <a:ext cx="3666584" cy="2162747"/>
          </a:xfrm>
          <a:prstGeom prst="ellipse">
            <a:avLst/>
          </a:prstGeom>
          <a:solidFill>
            <a:schemeClr val="accent4">
              <a:lumMod val="40000"/>
              <a:lumOff val="6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Овал 3"/>
          <p:cNvSpPr/>
          <p:nvPr/>
        </p:nvSpPr>
        <p:spPr>
          <a:xfrm>
            <a:off x="1" y="1785927"/>
            <a:ext cx="3666584" cy="2162747"/>
          </a:xfrm>
          <a:prstGeom prst="ellipse">
            <a:avLst/>
          </a:prstGeom>
          <a:solidFill>
            <a:schemeClr val="accent4">
              <a:lumMod val="40000"/>
              <a:lumOff val="6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Овал 6"/>
          <p:cNvSpPr/>
          <p:nvPr/>
        </p:nvSpPr>
        <p:spPr>
          <a:xfrm rot="19949799">
            <a:off x="143837" y="3223823"/>
            <a:ext cx="3666584" cy="2162747"/>
          </a:xfrm>
          <a:prstGeom prst="ellipse">
            <a:avLst/>
          </a:prstGeom>
          <a:solidFill>
            <a:schemeClr val="accent4">
              <a:lumMod val="40000"/>
              <a:lumOff val="6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Овал 7"/>
          <p:cNvSpPr/>
          <p:nvPr/>
        </p:nvSpPr>
        <p:spPr>
          <a:xfrm rot="18515415">
            <a:off x="1339524" y="4380910"/>
            <a:ext cx="3995130" cy="1996382"/>
          </a:xfrm>
          <a:prstGeom prst="ellipse">
            <a:avLst/>
          </a:prstGeom>
          <a:solidFill>
            <a:schemeClr val="accent4">
              <a:lumMod val="40000"/>
              <a:lumOff val="6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Овал 8"/>
          <p:cNvSpPr/>
          <p:nvPr/>
        </p:nvSpPr>
        <p:spPr>
          <a:xfrm rot="4553769">
            <a:off x="3513322" y="4476757"/>
            <a:ext cx="3528359" cy="1996382"/>
          </a:xfrm>
          <a:prstGeom prst="ellipse">
            <a:avLst/>
          </a:prstGeom>
          <a:solidFill>
            <a:schemeClr val="accent4">
              <a:lumMod val="40000"/>
              <a:lumOff val="6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Овал 9"/>
          <p:cNvSpPr/>
          <p:nvPr/>
        </p:nvSpPr>
        <p:spPr>
          <a:xfrm rot="20107407">
            <a:off x="4821806" y="235045"/>
            <a:ext cx="3666584" cy="2162747"/>
          </a:xfrm>
          <a:prstGeom prst="ellipse">
            <a:avLst/>
          </a:prstGeom>
          <a:solidFill>
            <a:schemeClr val="accent4">
              <a:lumMod val="40000"/>
              <a:lumOff val="6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Овал 10"/>
          <p:cNvSpPr/>
          <p:nvPr/>
        </p:nvSpPr>
        <p:spPr>
          <a:xfrm rot="1704430">
            <a:off x="5223291" y="3600690"/>
            <a:ext cx="3666584" cy="2162747"/>
          </a:xfrm>
          <a:prstGeom prst="ellipse">
            <a:avLst/>
          </a:prstGeom>
          <a:solidFill>
            <a:schemeClr val="accent4">
              <a:lumMod val="40000"/>
              <a:lumOff val="6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Овал 5"/>
          <p:cNvSpPr/>
          <p:nvPr/>
        </p:nvSpPr>
        <p:spPr>
          <a:xfrm rot="20772580">
            <a:off x="5481665" y="1711833"/>
            <a:ext cx="3722015" cy="2162747"/>
          </a:xfrm>
          <a:prstGeom prst="ellipse">
            <a:avLst/>
          </a:prstGeom>
          <a:solidFill>
            <a:schemeClr val="accent4">
              <a:lumMod val="40000"/>
              <a:lumOff val="6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Овал 4"/>
          <p:cNvSpPr/>
          <p:nvPr/>
        </p:nvSpPr>
        <p:spPr>
          <a:xfrm>
            <a:off x="2857488" y="1500174"/>
            <a:ext cx="3156462" cy="3367110"/>
          </a:xfrm>
          <a:prstGeom prst="ellipse">
            <a:avLst/>
          </a:prstGeom>
          <a:solidFill>
            <a:schemeClr val="accent1">
              <a:lumMod val="20000"/>
              <a:lumOff val="8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TextBox 11"/>
          <p:cNvSpPr txBox="1"/>
          <p:nvPr/>
        </p:nvSpPr>
        <p:spPr>
          <a:xfrm>
            <a:off x="3121259" y="2000241"/>
            <a:ext cx="2571768" cy="2246769"/>
          </a:xfrm>
          <a:prstGeom prst="rect">
            <a:avLst/>
          </a:prstGeom>
          <a:noFill/>
        </p:spPr>
        <p:txBody>
          <a:bodyPr wrap="square" rtlCol="0">
            <a:spAutoFit/>
          </a:bodyPr>
          <a:lstStyle/>
          <a:p>
            <a:pPr algn="ctr"/>
            <a:r>
              <a:rPr lang="ru-RU" sz="2800" b="1" dirty="0" smtClean="0">
                <a:latin typeface="Times New Roman" pitchFamily="18" charset="0"/>
                <a:cs typeface="Times New Roman" pitchFamily="18" charset="0"/>
              </a:rPr>
              <a:t>Перечислите приемы, </a:t>
            </a:r>
          </a:p>
          <a:p>
            <a:pPr algn="ctr"/>
            <a:r>
              <a:rPr lang="ru-RU" sz="2800" b="1" dirty="0" smtClean="0">
                <a:latin typeface="Times New Roman" pitchFamily="18" charset="0"/>
                <a:cs typeface="Times New Roman" pitchFamily="18" charset="0"/>
              </a:rPr>
              <a:t>используемые на занятиях по ФЭМП</a:t>
            </a:r>
            <a:endParaRPr lang="ru-RU" sz="2800" b="1" dirty="0">
              <a:latin typeface="Times New Roman" pitchFamily="18" charset="0"/>
              <a:cs typeface="Times New Roman" pitchFamily="18" charset="0"/>
            </a:endParaRPr>
          </a:p>
        </p:txBody>
      </p:sp>
      <p:sp>
        <p:nvSpPr>
          <p:cNvPr id="13" name="Прямоугольник 12"/>
          <p:cNvSpPr/>
          <p:nvPr/>
        </p:nvSpPr>
        <p:spPr>
          <a:xfrm rot="1292827">
            <a:off x="521883" y="685468"/>
            <a:ext cx="1856662" cy="707886"/>
          </a:xfrm>
          <a:prstGeom prst="rect">
            <a:avLst/>
          </a:prstGeom>
          <a:noFill/>
        </p:spPr>
        <p:txBody>
          <a:bodyPr wrap="none" lIns="91440" tIns="45720" rIns="91440" bIns="45720">
            <a:spAutoFit/>
          </a:bodyPr>
          <a:lstStyle/>
          <a:p>
            <a:pPr algn="ctr"/>
            <a:r>
              <a:rPr lang="ru-RU"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Рассказ</a:t>
            </a:r>
            <a:endParaRPr lang="ru-RU"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Прямоугольник 13"/>
          <p:cNvSpPr/>
          <p:nvPr/>
        </p:nvSpPr>
        <p:spPr>
          <a:xfrm>
            <a:off x="411140" y="2428868"/>
            <a:ext cx="1882631" cy="707886"/>
          </a:xfrm>
          <a:prstGeom prst="rect">
            <a:avLst/>
          </a:prstGeom>
          <a:noFill/>
        </p:spPr>
        <p:txBody>
          <a:bodyPr wrap="none" lIns="91440" tIns="45720" rIns="91440" bIns="45720">
            <a:spAutoFit/>
          </a:bodyPr>
          <a:lstStyle/>
          <a:p>
            <a:pPr algn="ctr"/>
            <a:r>
              <a:rPr lang="ru-RU"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Беседа</a:t>
            </a:r>
            <a:endParaRPr lang="ru-RU"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 name="Прямоугольник 14"/>
          <p:cNvSpPr/>
          <p:nvPr/>
        </p:nvSpPr>
        <p:spPr>
          <a:xfrm rot="20024832">
            <a:off x="678943" y="4012154"/>
            <a:ext cx="2153154" cy="707886"/>
          </a:xfrm>
          <a:prstGeom prst="rect">
            <a:avLst/>
          </a:prstGeom>
          <a:noFill/>
        </p:spPr>
        <p:txBody>
          <a:bodyPr wrap="none" lIns="91440" tIns="45720" rIns="91440" bIns="45720">
            <a:spAutoFit/>
          </a:bodyPr>
          <a:lstStyle/>
          <a:p>
            <a:pPr algn="ctr"/>
            <a:r>
              <a:rPr lang="ru-RU"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Вопросы</a:t>
            </a:r>
            <a:endParaRPr lang="ru-RU"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6" name="Прямоугольник 15"/>
          <p:cNvSpPr/>
          <p:nvPr/>
        </p:nvSpPr>
        <p:spPr>
          <a:xfrm rot="18634834">
            <a:off x="1581016" y="5394799"/>
            <a:ext cx="2680542" cy="70788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Описание</a:t>
            </a:r>
            <a:endParaRPr lang="ru-RU" sz="4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7" name="Прямоугольник 16"/>
          <p:cNvSpPr/>
          <p:nvPr/>
        </p:nvSpPr>
        <p:spPr>
          <a:xfrm rot="1477711">
            <a:off x="5591451" y="4238962"/>
            <a:ext cx="2724079" cy="9541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Показ реальных</a:t>
            </a:r>
          </a:p>
          <a:p>
            <a:pPr algn="ctr"/>
            <a:r>
              <a:rPr lang="ru-RU"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предметов </a:t>
            </a:r>
          </a:p>
        </p:txBody>
      </p:sp>
      <p:sp>
        <p:nvSpPr>
          <p:cNvPr id="18" name="Прямоугольник 17"/>
          <p:cNvSpPr/>
          <p:nvPr/>
        </p:nvSpPr>
        <p:spPr>
          <a:xfrm rot="20521391">
            <a:off x="5914239" y="1884283"/>
            <a:ext cx="2776337" cy="1815882"/>
          </a:xfrm>
          <a:prstGeom prst="rect">
            <a:avLst/>
          </a:prstGeom>
          <a:noFill/>
        </p:spPr>
        <p:txBody>
          <a:bodyPr wrap="none" lIns="91440" tIns="45720" rIns="91440" bIns="45720">
            <a:spAutoFit/>
          </a:bodyPr>
          <a:lstStyle/>
          <a:p>
            <a:pPr algn="ctr"/>
            <a:r>
              <a:rPr lang="ru-RU"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Действия </a:t>
            </a:r>
          </a:p>
          <a:p>
            <a:pPr algn="ctr"/>
            <a:r>
              <a:rPr lang="ru-RU"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 Числовыми</a:t>
            </a:r>
          </a:p>
          <a:p>
            <a:pPr algn="ctr"/>
            <a:r>
              <a:rPr lang="ru-RU"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карточками и</a:t>
            </a:r>
          </a:p>
          <a:p>
            <a:pPr algn="ct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цифрами</a:t>
            </a:r>
            <a:endParaRPr lang="ru-RU"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0" name="Прямоугольник 19"/>
          <p:cNvSpPr/>
          <p:nvPr/>
        </p:nvSpPr>
        <p:spPr>
          <a:xfrm rot="3810280">
            <a:off x="4252791" y="5421291"/>
            <a:ext cx="2252540" cy="830997"/>
          </a:xfrm>
          <a:prstGeom prst="rect">
            <a:avLst/>
          </a:prstGeom>
          <a:noFill/>
        </p:spPr>
        <p:txBody>
          <a:bodyPr wrap="none" lIns="91440" tIns="45720" rIns="91440" bIns="45720">
            <a:spAutoFit/>
          </a:bodyPr>
          <a:lstStyle/>
          <a:p>
            <a:pPr algn="ctr"/>
            <a:r>
              <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Дидактические</a:t>
            </a:r>
          </a:p>
          <a:p>
            <a:pPr algn="ctr"/>
            <a:r>
              <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игры</a:t>
            </a:r>
            <a:endPar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1" name="Прямоугольник 20"/>
          <p:cNvSpPr/>
          <p:nvPr/>
        </p:nvSpPr>
        <p:spPr>
          <a:xfrm rot="20167458">
            <a:off x="5481161" y="751930"/>
            <a:ext cx="2427268" cy="584775"/>
          </a:xfrm>
          <a:prstGeom prst="rect">
            <a:avLst/>
          </a:prstGeom>
          <a:noFill/>
        </p:spPr>
        <p:txBody>
          <a:bodyPr wrap="none" lIns="91440" tIns="45720" rIns="91440" bIns="45720">
            <a:spAutoFit/>
          </a:bodyPr>
          <a:lstStyle/>
          <a:p>
            <a:pPr algn="ctr"/>
            <a:r>
              <a:rPr lang="ru-RU"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Упражнения</a:t>
            </a:r>
            <a:endParaRPr lang="ru-RU"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2" name="Рисунок 1" descr="J:\Педсовет по математике\Паровозик из ромашково\imgpreview15.jpeg"/>
          <p:cNvPicPr/>
          <p:nvPr/>
        </p:nvPicPr>
        <p:blipFill>
          <a:blip r:embed="rId3" cstate="print"/>
          <a:srcRect l="6759" t="9470" r="6648" b="12121"/>
          <a:stretch>
            <a:fillRect/>
          </a:stretch>
        </p:blipFill>
        <p:spPr bwMode="auto">
          <a:xfrm>
            <a:off x="3385030" y="142852"/>
            <a:ext cx="1978283" cy="1857364"/>
          </a:xfrm>
          <a:prstGeom prst="ellipse">
            <a:avLst/>
          </a:prstGeom>
          <a:ln w="762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1542602824"/>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heckerboard(across)">
                                      <p:cBhvr>
                                        <p:cTn id="13" dur="500"/>
                                        <p:tgtEl>
                                          <p:spTgt spid="12"/>
                                        </p:tgtEl>
                                      </p:cBhvr>
                                    </p:animEffect>
                                  </p:childTnLst>
                                </p:cTn>
                              </p:par>
                              <p:par>
                                <p:cTn id="14" presetID="35"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anim calcmode="lin" valueType="num">
                                      <p:cBhvr>
                                        <p:cTn id="17" dur="2000" fill="hold"/>
                                        <p:tgtEl>
                                          <p:spTgt spid="3"/>
                                        </p:tgtEl>
                                        <p:attrNameLst>
                                          <p:attrName>style.rotation</p:attrName>
                                        </p:attrNameLst>
                                      </p:cBhvr>
                                      <p:tavLst>
                                        <p:tav tm="0">
                                          <p:val>
                                            <p:fltVal val="720"/>
                                          </p:val>
                                        </p:tav>
                                        <p:tav tm="100000">
                                          <p:val>
                                            <p:fltVal val="0"/>
                                          </p:val>
                                        </p:tav>
                                      </p:tavLst>
                                    </p:anim>
                                    <p:anim calcmode="lin" valueType="num">
                                      <p:cBhvr>
                                        <p:cTn id="18" dur="2000" fill="hold"/>
                                        <p:tgtEl>
                                          <p:spTgt spid="3"/>
                                        </p:tgtEl>
                                        <p:attrNameLst>
                                          <p:attrName>ppt_h</p:attrName>
                                        </p:attrNameLst>
                                      </p:cBhvr>
                                      <p:tavLst>
                                        <p:tav tm="0">
                                          <p:val>
                                            <p:fltVal val="0"/>
                                          </p:val>
                                        </p:tav>
                                        <p:tav tm="100000">
                                          <p:val>
                                            <p:strVal val="#ppt_h"/>
                                          </p:val>
                                        </p:tav>
                                      </p:tavLst>
                                    </p:anim>
                                    <p:anim calcmode="lin" valueType="num">
                                      <p:cBhvr>
                                        <p:cTn id="19" dur="2000" fill="hold"/>
                                        <p:tgtEl>
                                          <p:spTgt spid="3"/>
                                        </p:tgtEl>
                                        <p:attrNameLst>
                                          <p:attrName>ppt_w</p:attrName>
                                        </p:attrNameLst>
                                      </p:cBhvr>
                                      <p:tavLst>
                                        <p:tav tm="0">
                                          <p:val>
                                            <p:fltVal val="0"/>
                                          </p:val>
                                        </p:tav>
                                        <p:tav tm="100000">
                                          <p:val>
                                            <p:strVal val="#ppt_w"/>
                                          </p:val>
                                        </p:tav>
                                      </p:tavLst>
                                    </p:anim>
                                  </p:childTnLst>
                                </p:cTn>
                              </p:par>
                              <p:par>
                                <p:cTn id="20" presetID="6"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amond(in)">
                                      <p:cBhvr>
                                        <p:cTn id="25" dur="2000"/>
                                        <p:tgtEl>
                                          <p:spTgt spid="7"/>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ox(in)">
                                      <p:cBhvr>
                                        <p:cTn id="28" dur="2000"/>
                                        <p:tgtEl>
                                          <p:spTgt spid="8"/>
                                        </p:tgtEl>
                                      </p:cBhvr>
                                    </p:animEffect>
                                  </p:childTnLst>
                                </p:cTn>
                              </p:par>
                              <p:par>
                                <p:cTn id="29" presetID="35"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anim calcmode="lin" valueType="num">
                                      <p:cBhvr>
                                        <p:cTn id="32" dur="2000" fill="hold"/>
                                        <p:tgtEl>
                                          <p:spTgt spid="9"/>
                                        </p:tgtEl>
                                        <p:attrNameLst>
                                          <p:attrName>style.rotation</p:attrName>
                                        </p:attrNameLst>
                                      </p:cBhvr>
                                      <p:tavLst>
                                        <p:tav tm="0">
                                          <p:val>
                                            <p:fltVal val="720"/>
                                          </p:val>
                                        </p:tav>
                                        <p:tav tm="100000">
                                          <p:val>
                                            <p:fltVal val="0"/>
                                          </p:val>
                                        </p:tav>
                                      </p:tavLst>
                                    </p:anim>
                                    <p:anim calcmode="lin" valueType="num">
                                      <p:cBhvr>
                                        <p:cTn id="33" dur="2000" fill="hold"/>
                                        <p:tgtEl>
                                          <p:spTgt spid="9"/>
                                        </p:tgtEl>
                                        <p:attrNameLst>
                                          <p:attrName>ppt_h</p:attrName>
                                        </p:attrNameLst>
                                      </p:cBhvr>
                                      <p:tavLst>
                                        <p:tav tm="0">
                                          <p:val>
                                            <p:fltVal val="0"/>
                                          </p:val>
                                        </p:tav>
                                        <p:tav tm="100000">
                                          <p:val>
                                            <p:strVal val="#ppt_h"/>
                                          </p:val>
                                        </p:tav>
                                      </p:tavLst>
                                    </p:anim>
                                    <p:anim calcmode="lin" valueType="num">
                                      <p:cBhvr>
                                        <p:cTn id="34" dur="2000" fill="hold"/>
                                        <p:tgtEl>
                                          <p:spTgt spid="9"/>
                                        </p:tgtEl>
                                        <p:attrNameLst>
                                          <p:attrName>ppt_w</p:attrName>
                                        </p:attrNameLst>
                                      </p:cBhvr>
                                      <p:tavLst>
                                        <p:tav tm="0">
                                          <p:val>
                                            <p:fltVal val="0"/>
                                          </p:val>
                                        </p:tav>
                                        <p:tav tm="100000">
                                          <p:val>
                                            <p:strVal val="#ppt_w"/>
                                          </p:val>
                                        </p:tav>
                                      </p:tavLst>
                                    </p:anim>
                                  </p:childTnLst>
                                </p:cTn>
                              </p:par>
                              <p:par>
                                <p:cTn id="35" presetID="6"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diamond(in)">
                                      <p:cBhvr>
                                        <p:cTn id="40" dur="2000"/>
                                        <p:tgtEl>
                                          <p:spTgt spid="6"/>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ox(in)">
                                      <p:cBhvr>
                                        <p:cTn id="43" dur="2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strVal val="#ppt_w*0.70"/>
                                          </p:val>
                                        </p:tav>
                                        <p:tav tm="100000">
                                          <p:val>
                                            <p:strVal val="#ppt_w"/>
                                          </p:val>
                                        </p:tav>
                                      </p:tavLst>
                                    </p:anim>
                                    <p:anim calcmode="lin" valueType="num">
                                      <p:cBhvr>
                                        <p:cTn id="49" dur="1000" fill="hold"/>
                                        <p:tgtEl>
                                          <p:spTgt spid="13"/>
                                        </p:tgtEl>
                                        <p:attrNameLst>
                                          <p:attrName>ppt_h</p:attrName>
                                        </p:attrNameLst>
                                      </p:cBhvr>
                                      <p:tavLst>
                                        <p:tav tm="0">
                                          <p:val>
                                            <p:strVal val="#ppt_h"/>
                                          </p:val>
                                        </p:tav>
                                        <p:tav tm="100000">
                                          <p:val>
                                            <p:strVal val="#ppt_h"/>
                                          </p:val>
                                        </p:tav>
                                      </p:tavLst>
                                    </p:anim>
                                    <p:animEffect transition="in" filter="fade">
                                      <p:cBhvr>
                                        <p:cTn id="50" dur="10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ppt_w</p:attrName>
                                        </p:attrNameLst>
                                      </p:cBhvr>
                                      <p:tavLst>
                                        <p:tav tm="0">
                                          <p:val>
                                            <p:strVal val="#ppt_w*0.70"/>
                                          </p:val>
                                        </p:tav>
                                        <p:tav tm="100000">
                                          <p:val>
                                            <p:strVal val="#ppt_w"/>
                                          </p:val>
                                        </p:tav>
                                      </p:tavLst>
                                    </p:anim>
                                    <p:anim calcmode="lin" valueType="num">
                                      <p:cBhvr>
                                        <p:cTn id="56" dur="1000" fill="hold"/>
                                        <p:tgtEl>
                                          <p:spTgt spid="14"/>
                                        </p:tgtEl>
                                        <p:attrNameLst>
                                          <p:attrName>ppt_h</p:attrName>
                                        </p:attrNameLst>
                                      </p:cBhvr>
                                      <p:tavLst>
                                        <p:tav tm="0">
                                          <p:val>
                                            <p:strVal val="#ppt_h"/>
                                          </p:val>
                                        </p:tav>
                                        <p:tav tm="100000">
                                          <p:val>
                                            <p:strVal val="#ppt_h"/>
                                          </p:val>
                                        </p:tav>
                                      </p:tavLst>
                                    </p:anim>
                                    <p:animEffect transition="in" filter="fade">
                                      <p:cBhvr>
                                        <p:cTn id="57" dur="10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1000" fill="hold"/>
                                        <p:tgtEl>
                                          <p:spTgt spid="15"/>
                                        </p:tgtEl>
                                        <p:attrNameLst>
                                          <p:attrName>ppt_w</p:attrName>
                                        </p:attrNameLst>
                                      </p:cBhvr>
                                      <p:tavLst>
                                        <p:tav tm="0">
                                          <p:val>
                                            <p:strVal val="#ppt_w*0.70"/>
                                          </p:val>
                                        </p:tav>
                                        <p:tav tm="100000">
                                          <p:val>
                                            <p:strVal val="#ppt_w"/>
                                          </p:val>
                                        </p:tav>
                                      </p:tavLst>
                                    </p:anim>
                                    <p:anim calcmode="lin" valueType="num">
                                      <p:cBhvr>
                                        <p:cTn id="63" dur="1000" fill="hold"/>
                                        <p:tgtEl>
                                          <p:spTgt spid="15"/>
                                        </p:tgtEl>
                                        <p:attrNameLst>
                                          <p:attrName>ppt_h</p:attrName>
                                        </p:attrNameLst>
                                      </p:cBhvr>
                                      <p:tavLst>
                                        <p:tav tm="0">
                                          <p:val>
                                            <p:strVal val="#ppt_h"/>
                                          </p:val>
                                        </p:tav>
                                        <p:tav tm="100000">
                                          <p:val>
                                            <p:strVal val="#ppt_h"/>
                                          </p:val>
                                        </p:tav>
                                      </p:tavLst>
                                    </p:anim>
                                    <p:animEffect transition="in" filter="fade">
                                      <p:cBhvr>
                                        <p:cTn id="64" dur="10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1000" fill="hold"/>
                                        <p:tgtEl>
                                          <p:spTgt spid="16"/>
                                        </p:tgtEl>
                                        <p:attrNameLst>
                                          <p:attrName>ppt_w</p:attrName>
                                        </p:attrNameLst>
                                      </p:cBhvr>
                                      <p:tavLst>
                                        <p:tav tm="0">
                                          <p:val>
                                            <p:strVal val="#ppt_w*0.70"/>
                                          </p:val>
                                        </p:tav>
                                        <p:tav tm="100000">
                                          <p:val>
                                            <p:strVal val="#ppt_w"/>
                                          </p:val>
                                        </p:tav>
                                      </p:tavLst>
                                    </p:anim>
                                    <p:anim calcmode="lin" valueType="num">
                                      <p:cBhvr>
                                        <p:cTn id="70" dur="1000" fill="hold"/>
                                        <p:tgtEl>
                                          <p:spTgt spid="16"/>
                                        </p:tgtEl>
                                        <p:attrNameLst>
                                          <p:attrName>ppt_h</p:attrName>
                                        </p:attrNameLst>
                                      </p:cBhvr>
                                      <p:tavLst>
                                        <p:tav tm="0">
                                          <p:val>
                                            <p:strVal val="#ppt_h"/>
                                          </p:val>
                                        </p:tav>
                                        <p:tav tm="100000">
                                          <p:val>
                                            <p:strVal val="#ppt_h"/>
                                          </p:val>
                                        </p:tav>
                                      </p:tavLst>
                                    </p:anim>
                                    <p:animEffect transition="in" filter="fade">
                                      <p:cBhvr>
                                        <p:cTn id="71" dur="10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55" presetClass="entr" presetSubtype="0"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p:cTn id="76" dur="1000" fill="hold"/>
                                        <p:tgtEl>
                                          <p:spTgt spid="20"/>
                                        </p:tgtEl>
                                        <p:attrNameLst>
                                          <p:attrName>ppt_w</p:attrName>
                                        </p:attrNameLst>
                                      </p:cBhvr>
                                      <p:tavLst>
                                        <p:tav tm="0">
                                          <p:val>
                                            <p:strVal val="#ppt_w*0.70"/>
                                          </p:val>
                                        </p:tav>
                                        <p:tav tm="100000">
                                          <p:val>
                                            <p:strVal val="#ppt_w"/>
                                          </p:val>
                                        </p:tav>
                                      </p:tavLst>
                                    </p:anim>
                                    <p:anim calcmode="lin" valueType="num">
                                      <p:cBhvr>
                                        <p:cTn id="77" dur="1000" fill="hold"/>
                                        <p:tgtEl>
                                          <p:spTgt spid="20"/>
                                        </p:tgtEl>
                                        <p:attrNameLst>
                                          <p:attrName>ppt_h</p:attrName>
                                        </p:attrNameLst>
                                      </p:cBhvr>
                                      <p:tavLst>
                                        <p:tav tm="0">
                                          <p:val>
                                            <p:strVal val="#ppt_h"/>
                                          </p:val>
                                        </p:tav>
                                        <p:tav tm="100000">
                                          <p:val>
                                            <p:strVal val="#ppt_h"/>
                                          </p:val>
                                        </p:tav>
                                      </p:tavLst>
                                    </p:anim>
                                    <p:animEffect transition="in" filter="fade">
                                      <p:cBhvr>
                                        <p:cTn id="78" dur="100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55" presetClass="entr" presetSubtype="0"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strVal val="#ppt_w*0.70"/>
                                          </p:val>
                                        </p:tav>
                                        <p:tav tm="100000">
                                          <p:val>
                                            <p:strVal val="#ppt_w"/>
                                          </p:val>
                                        </p:tav>
                                      </p:tavLst>
                                    </p:anim>
                                    <p:anim calcmode="lin" valueType="num">
                                      <p:cBhvr>
                                        <p:cTn id="84" dur="1000" fill="hold"/>
                                        <p:tgtEl>
                                          <p:spTgt spid="17"/>
                                        </p:tgtEl>
                                        <p:attrNameLst>
                                          <p:attrName>ppt_h</p:attrName>
                                        </p:attrNameLst>
                                      </p:cBhvr>
                                      <p:tavLst>
                                        <p:tav tm="0">
                                          <p:val>
                                            <p:strVal val="#ppt_h"/>
                                          </p:val>
                                        </p:tav>
                                        <p:tav tm="100000">
                                          <p:val>
                                            <p:strVal val="#ppt_h"/>
                                          </p:val>
                                        </p:tav>
                                      </p:tavLst>
                                    </p:anim>
                                    <p:animEffect transition="in" filter="fade">
                                      <p:cBhvr>
                                        <p:cTn id="85" dur="10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55" presetClass="entr" presetSubtype="0"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1000" fill="hold"/>
                                        <p:tgtEl>
                                          <p:spTgt spid="18"/>
                                        </p:tgtEl>
                                        <p:attrNameLst>
                                          <p:attrName>ppt_w</p:attrName>
                                        </p:attrNameLst>
                                      </p:cBhvr>
                                      <p:tavLst>
                                        <p:tav tm="0">
                                          <p:val>
                                            <p:strVal val="#ppt_w*0.70"/>
                                          </p:val>
                                        </p:tav>
                                        <p:tav tm="100000">
                                          <p:val>
                                            <p:strVal val="#ppt_w"/>
                                          </p:val>
                                        </p:tav>
                                      </p:tavLst>
                                    </p:anim>
                                    <p:anim calcmode="lin" valueType="num">
                                      <p:cBhvr>
                                        <p:cTn id="91" dur="1000" fill="hold"/>
                                        <p:tgtEl>
                                          <p:spTgt spid="18"/>
                                        </p:tgtEl>
                                        <p:attrNameLst>
                                          <p:attrName>ppt_h</p:attrName>
                                        </p:attrNameLst>
                                      </p:cBhvr>
                                      <p:tavLst>
                                        <p:tav tm="0">
                                          <p:val>
                                            <p:strVal val="#ppt_h"/>
                                          </p:val>
                                        </p:tav>
                                        <p:tav tm="100000">
                                          <p:val>
                                            <p:strVal val="#ppt_h"/>
                                          </p:val>
                                        </p:tav>
                                      </p:tavLst>
                                    </p:anim>
                                    <p:animEffect transition="in" filter="fade">
                                      <p:cBhvr>
                                        <p:cTn id="92" dur="10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55" presetClass="entr" presetSubtype="0"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strVal val="#ppt_w*0.70"/>
                                          </p:val>
                                        </p:tav>
                                        <p:tav tm="100000">
                                          <p:val>
                                            <p:strVal val="#ppt_w"/>
                                          </p:val>
                                        </p:tav>
                                      </p:tavLst>
                                    </p:anim>
                                    <p:anim calcmode="lin" valueType="num">
                                      <p:cBhvr>
                                        <p:cTn id="98" dur="1000" fill="hold"/>
                                        <p:tgtEl>
                                          <p:spTgt spid="21"/>
                                        </p:tgtEl>
                                        <p:attrNameLst>
                                          <p:attrName>ppt_h</p:attrName>
                                        </p:attrNameLst>
                                      </p:cBhvr>
                                      <p:tavLst>
                                        <p:tav tm="0">
                                          <p:val>
                                            <p:strVal val="#ppt_h"/>
                                          </p:val>
                                        </p:tav>
                                        <p:tav tm="100000">
                                          <p:val>
                                            <p:strVal val="#ppt_h"/>
                                          </p:val>
                                        </p:tav>
                                      </p:tavLst>
                                    </p:anim>
                                    <p:animEffect transition="in" filter="fade">
                                      <p:cBhvr>
                                        <p:cTn id="9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P spid="9" grpId="0" animBg="1"/>
      <p:bldP spid="10" grpId="0" animBg="1"/>
      <p:bldP spid="11" grpId="0" animBg="1"/>
      <p:bldP spid="6" grpId="0" animBg="1"/>
      <p:bldP spid="5" grpId="0" animBg="1"/>
      <p:bldP spid="12" grpId="0"/>
      <p:bldP spid="13" grpId="0"/>
      <p:bldP spid="14" grpId="0"/>
      <p:bldP spid="15" grpId="0"/>
      <p:bldP spid="16" grpId="0"/>
      <p:bldP spid="17" grpId="0"/>
      <p:bldP spid="1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роза\Desktop\Новая папка\DSC_057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805222"/>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6250"/>
          <a:stretch>
            <a:fillRect/>
          </a:stretch>
        </p:blipFill>
        <p:spPr bwMode="auto">
          <a:xfrm>
            <a:off x="0" y="0"/>
            <a:ext cx="9144000" cy="6858000"/>
          </a:xfrm>
          <a:prstGeom prst="rect">
            <a:avLst/>
          </a:prstGeom>
          <a:noFill/>
          <a:ln w="9525">
            <a:noFill/>
            <a:miter lim="800000"/>
            <a:headEnd/>
            <a:tailEnd/>
          </a:ln>
          <a:effectLst/>
        </p:spPr>
      </p:pic>
      <p:sp>
        <p:nvSpPr>
          <p:cNvPr id="4" name="Прямоугольник 3"/>
          <p:cNvSpPr/>
          <p:nvPr/>
        </p:nvSpPr>
        <p:spPr>
          <a:xfrm>
            <a:off x="2461831" y="928671"/>
            <a:ext cx="4615994" cy="4370427"/>
          </a:xfrm>
          <a:prstGeom prst="rect">
            <a:avLst/>
          </a:prstGeom>
        </p:spPr>
        <p:txBody>
          <a:bodyPr wrap="square">
            <a:spAutoFit/>
          </a:bodyPr>
          <a:lstStyle/>
          <a:p>
            <a:pPr algn="ctr"/>
            <a:r>
              <a:rPr lang="ru-RU" sz="3600" b="1" dirty="0" smtClean="0">
                <a:solidFill>
                  <a:srgbClr val="7030A0"/>
                </a:solidFill>
                <a:latin typeface="Times New Roman" pitchFamily="18" charset="0"/>
                <a:cs typeface="Times New Roman" pitchFamily="18" charset="0"/>
              </a:rPr>
              <a:t>Хочу напомнить вам древнюю пословицу:</a:t>
            </a:r>
            <a:endParaRPr lang="ru-RU" sz="1200" b="1" dirty="0" smtClean="0">
              <a:solidFill>
                <a:srgbClr val="7030A0"/>
              </a:solidFill>
              <a:latin typeface="Times New Roman" pitchFamily="18" charset="0"/>
              <a:cs typeface="Times New Roman" pitchFamily="18" charset="0"/>
            </a:endParaRPr>
          </a:p>
          <a:p>
            <a:pPr algn="ctr"/>
            <a:r>
              <a:rPr lang="ru-RU" sz="3600" dirty="0" smtClean="0">
                <a:solidFill>
                  <a:srgbClr val="7030A0"/>
                </a:solidFill>
                <a:latin typeface="Times New Roman" pitchFamily="18" charset="0"/>
                <a:cs typeface="Times New Roman" pitchFamily="18" charset="0"/>
              </a:rPr>
              <a:t> </a:t>
            </a:r>
            <a:r>
              <a:rPr lang="ru-RU" sz="3400" b="1" dirty="0" smtClean="0">
                <a:solidFill>
                  <a:srgbClr val="0033CC"/>
                </a:solidFill>
                <a:latin typeface="Times New Roman" pitchFamily="18" charset="0"/>
                <a:cs typeface="Times New Roman" pitchFamily="18" charset="0"/>
              </a:rPr>
              <a:t>«Я слышу – и я забываю, </a:t>
            </a:r>
          </a:p>
          <a:p>
            <a:pPr algn="ctr"/>
            <a:r>
              <a:rPr lang="ru-RU" sz="3400" b="1" dirty="0" smtClean="0">
                <a:solidFill>
                  <a:srgbClr val="0033CC"/>
                </a:solidFill>
                <a:latin typeface="Times New Roman" pitchFamily="18" charset="0"/>
                <a:cs typeface="Times New Roman" pitchFamily="18" charset="0"/>
              </a:rPr>
              <a:t>я вижу – и я запоминаю, </a:t>
            </a:r>
          </a:p>
          <a:p>
            <a:pPr algn="ctr"/>
            <a:r>
              <a:rPr lang="ru-RU" sz="3400" b="1" dirty="0" smtClean="0">
                <a:solidFill>
                  <a:srgbClr val="0033CC"/>
                </a:solidFill>
                <a:latin typeface="Times New Roman" pitchFamily="18" charset="0"/>
                <a:cs typeface="Times New Roman" pitchFamily="18" charset="0"/>
              </a:rPr>
              <a:t>я делаю – и я понимаю». </a:t>
            </a:r>
            <a:endParaRPr lang="ru-RU" sz="34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248975807"/>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6250"/>
          <a:stretch>
            <a:fillRect/>
          </a:stretch>
        </p:blipFill>
        <p:spPr bwMode="auto">
          <a:xfrm>
            <a:off x="0" y="0"/>
            <a:ext cx="9144000" cy="6858000"/>
          </a:xfrm>
          <a:prstGeom prst="rect">
            <a:avLst/>
          </a:prstGeom>
          <a:noFill/>
          <a:ln w="9525">
            <a:noFill/>
            <a:miter lim="800000"/>
            <a:headEnd/>
            <a:tailEnd/>
          </a:ln>
          <a:effectLst/>
        </p:spPr>
      </p:pic>
      <p:sp>
        <p:nvSpPr>
          <p:cNvPr id="6145" name="Rectangle 1"/>
          <p:cNvSpPr>
            <a:spLocks noChangeArrowheads="1"/>
          </p:cNvSpPr>
          <p:nvPr/>
        </p:nvSpPr>
        <p:spPr bwMode="auto">
          <a:xfrm>
            <a:off x="2461831" y="545080"/>
            <a:ext cx="4550051"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Мы определили мышление как наглядно-действенное,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наглядно-образное.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 первые слова в этих понятиях – «наглядное».  </a:t>
            </a:r>
            <a:b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Воспитатель должен помнить, что наглядность – не самоцель, а средство обучения. Неудачно подобранный наглядный материал отвлекает внимание детей, мешает усвоению знаний. Правильно подобранный повышает эффективность обучения. </a:t>
            </a:r>
            <a:b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638498227"/>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1000" fill="hold"/>
                                        <p:tgtEl>
                                          <p:spTgt spid="6145"/>
                                        </p:tgtEl>
                                        <p:attrNameLst>
                                          <p:attrName>ppt_w</p:attrName>
                                        </p:attrNameLst>
                                      </p:cBhvr>
                                      <p:tavLst>
                                        <p:tav tm="0">
                                          <p:val>
                                            <p:strVal val="#ppt_w*0.70"/>
                                          </p:val>
                                        </p:tav>
                                        <p:tav tm="100000">
                                          <p:val>
                                            <p:strVal val="#ppt_w"/>
                                          </p:val>
                                        </p:tav>
                                      </p:tavLst>
                                    </p:anim>
                                    <p:anim calcmode="lin" valueType="num">
                                      <p:cBhvr>
                                        <p:cTn id="8" dur="1000" fill="hold"/>
                                        <p:tgtEl>
                                          <p:spTgt spid="6145"/>
                                        </p:tgtEl>
                                        <p:attrNameLst>
                                          <p:attrName>ppt_h</p:attrName>
                                        </p:attrNameLst>
                                      </p:cBhvr>
                                      <p:tavLst>
                                        <p:tav tm="0">
                                          <p:val>
                                            <p:strVal val="#ppt_h"/>
                                          </p:val>
                                        </p:tav>
                                        <p:tav tm="100000">
                                          <p:val>
                                            <p:strVal val="#ppt_h"/>
                                          </p:val>
                                        </p:tav>
                                      </p:tavLst>
                                    </p:anim>
                                    <p:animEffect transition="in" filter="fade">
                                      <p:cBhvr>
                                        <p:cTn id="9" dur="10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роза\Desktop\Новая папка\DSC_06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136221"/>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Овал 11"/>
          <p:cNvSpPr/>
          <p:nvPr/>
        </p:nvSpPr>
        <p:spPr>
          <a:xfrm rot="5400000">
            <a:off x="2795111" y="4073872"/>
            <a:ext cx="3571876" cy="1996382"/>
          </a:xfrm>
          <a:prstGeom prst="ellipse">
            <a:avLst/>
          </a:prstGeom>
          <a:solidFill>
            <a:schemeClr val="accent4">
              <a:lumMod val="40000"/>
              <a:lumOff val="6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Овал 3"/>
          <p:cNvSpPr/>
          <p:nvPr/>
        </p:nvSpPr>
        <p:spPr>
          <a:xfrm rot="1701975">
            <a:off x="539841" y="170785"/>
            <a:ext cx="3666584" cy="2162747"/>
          </a:xfrm>
          <a:prstGeom prst="ellipse">
            <a:avLst/>
          </a:prstGeom>
          <a:solidFill>
            <a:schemeClr val="accent4">
              <a:lumMod val="40000"/>
              <a:lumOff val="6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Овал 4"/>
          <p:cNvSpPr/>
          <p:nvPr/>
        </p:nvSpPr>
        <p:spPr>
          <a:xfrm rot="21332620">
            <a:off x="72017" y="2079850"/>
            <a:ext cx="3666584" cy="2162747"/>
          </a:xfrm>
          <a:prstGeom prst="ellipse">
            <a:avLst/>
          </a:prstGeom>
          <a:solidFill>
            <a:schemeClr val="accent4">
              <a:lumMod val="40000"/>
              <a:lumOff val="6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Овал 5"/>
          <p:cNvSpPr/>
          <p:nvPr/>
        </p:nvSpPr>
        <p:spPr>
          <a:xfrm rot="19212860">
            <a:off x="763741" y="3806579"/>
            <a:ext cx="3666584" cy="2162747"/>
          </a:xfrm>
          <a:prstGeom prst="ellipse">
            <a:avLst/>
          </a:prstGeom>
          <a:solidFill>
            <a:schemeClr val="accent4">
              <a:lumMod val="40000"/>
              <a:lumOff val="6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Овал 6"/>
          <p:cNvSpPr/>
          <p:nvPr/>
        </p:nvSpPr>
        <p:spPr>
          <a:xfrm rot="2036714">
            <a:off x="4882888" y="3996535"/>
            <a:ext cx="3666584" cy="2162747"/>
          </a:xfrm>
          <a:prstGeom prst="ellipse">
            <a:avLst/>
          </a:prstGeom>
          <a:solidFill>
            <a:schemeClr val="accent4">
              <a:lumMod val="40000"/>
              <a:lumOff val="6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Овал 7"/>
          <p:cNvSpPr/>
          <p:nvPr/>
        </p:nvSpPr>
        <p:spPr>
          <a:xfrm>
            <a:off x="5477416" y="2143117"/>
            <a:ext cx="3666584" cy="2162747"/>
          </a:xfrm>
          <a:prstGeom prst="ellipse">
            <a:avLst/>
          </a:prstGeom>
          <a:solidFill>
            <a:schemeClr val="accent4">
              <a:lumMod val="40000"/>
              <a:lumOff val="6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Овал 8"/>
          <p:cNvSpPr/>
          <p:nvPr/>
        </p:nvSpPr>
        <p:spPr>
          <a:xfrm rot="19782942">
            <a:off x="4693311" y="211019"/>
            <a:ext cx="3666584" cy="2162747"/>
          </a:xfrm>
          <a:prstGeom prst="ellipse">
            <a:avLst/>
          </a:prstGeom>
          <a:solidFill>
            <a:schemeClr val="accent4">
              <a:lumMod val="40000"/>
              <a:lumOff val="6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Овал 2"/>
          <p:cNvSpPr/>
          <p:nvPr/>
        </p:nvSpPr>
        <p:spPr>
          <a:xfrm>
            <a:off x="3055316" y="785794"/>
            <a:ext cx="3156462" cy="3367110"/>
          </a:xfrm>
          <a:prstGeom prst="ellipse">
            <a:avLst/>
          </a:prstGeom>
          <a:solidFill>
            <a:schemeClr val="accent1">
              <a:lumMod val="20000"/>
              <a:lumOff val="8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 name="Рисунок 1" descr="J:\Педсовет по математике\Паровозик из ромашково\imgpreview15.jpeg"/>
          <p:cNvPicPr/>
          <p:nvPr/>
        </p:nvPicPr>
        <p:blipFill>
          <a:blip r:embed="rId3" cstate="print"/>
          <a:srcRect l="6759" t="9470" r="6648" b="12121"/>
          <a:stretch>
            <a:fillRect/>
          </a:stretch>
        </p:blipFill>
        <p:spPr bwMode="auto">
          <a:xfrm>
            <a:off x="3714744" y="0"/>
            <a:ext cx="1648569" cy="1643050"/>
          </a:xfrm>
          <a:prstGeom prst="ellipse">
            <a:avLst/>
          </a:prstGeom>
          <a:ln w="762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p:cNvSpPr txBox="1"/>
          <p:nvPr/>
        </p:nvSpPr>
        <p:spPr>
          <a:xfrm>
            <a:off x="3253145" y="1571612"/>
            <a:ext cx="2835539" cy="2123658"/>
          </a:xfrm>
          <a:prstGeom prst="rect">
            <a:avLst/>
          </a:prstGeom>
          <a:noFill/>
        </p:spPr>
        <p:txBody>
          <a:bodyPr wrap="square" rtlCol="0">
            <a:spAutoFit/>
          </a:bodyPr>
          <a:lstStyle/>
          <a:p>
            <a:pPr algn="ctr"/>
            <a:r>
              <a:rPr lang="ru-RU" sz="2200" b="1" dirty="0" smtClean="0">
                <a:latin typeface="Times New Roman" pitchFamily="18" charset="0"/>
                <a:cs typeface="Times New Roman" pitchFamily="18" charset="0"/>
              </a:rPr>
              <a:t>Каким требованиям должен соответствовать наглядный материал на занятиях по ФЭМП?</a:t>
            </a:r>
            <a:endParaRPr lang="ru-RU" sz="2200" b="1" dirty="0">
              <a:latin typeface="Times New Roman" pitchFamily="18" charset="0"/>
              <a:cs typeface="Times New Roman" pitchFamily="18" charset="0"/>
            </a:endParaRPr>
          </a:p>
        </p:txBody>
      </p:sp>
      <p:sp>
        <p:nvSpPr>
          <p:cNvPr id="13" name="Прямоугольник 12"/>
          <p:cNvSpPr/>
          <p:nvPr/>
        </p:nvSpPr>
        <p:spPr>
          <a:xfrm rot="1589287">
            <a:off x="486211" y="480882"/>
            <a:ext cx="3035511" cy="954107"/>
          </a:xfrm>
          <a:prstGeom prst="rect">
            <a:avLst/>
          </a:prstGeom>
          <a:noFill/>
        </p:spPr>
        <p:txBody>
          <a:bodyPr wrap="none" lIns="91440" tIns="45720" rIns="91440" bIns="45720">
            <a:spAutoFit/>
          </a:bodyPr>
          <a:lstStyle/>
          <a:p>
            <a:pPr algn="ctr"/>
            <a:r>
              <a:rPr lang="ru-RU"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Разнообразным</a:t>
            </a:r>
          </a:p>
          <a:p>
            <a:pPr algn="ct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На одном занятии</a:t>
            </a:r>
            <a:endParaRPr lang="ru-RU"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4" name="Прямоугольник 13"/>
          <p:cNvSpPr/>
          <p:nvPr/>
        </p:nvSpPr>
        <p:spPr>
          <a:xfrm rot="21220809">
            <a:off x="-107547" y="2828458"/>
            <a:ext cx="3401893" cy="646331"/>
          </a:xfrm>
          <a:prstGeom prst="rect">
            <a:avLst/>
          </a:prstGeom>
          <a:noFill/>
        </p:spPr>
        <p:txBody>
          <a:bodyPr wrap="none" lIns="91440" tIns="45720" rIns="91440" bIns="45720">
            <a:spAutoFit/>
          </a:bodyPr>
          <a:lstStyle/>
          <a:p>
            <a:pPr algn="ctr"/>
            <a:r>
              <a:rPr lang="ru-RU"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Динамичным</a:t>
            </a:r>
            <a:endParaRPr lang="ru-RU"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 name="Прямоугольник 14"/>
          <p:cNvSpPr/>
          <p:nvPr/>
        </p:nvSpPr>
        <p:spPr>
          <a:xfrm rot="19078705">
            <a:off x="1188548" y="4446564"/>
            <a:ext cx="2481961" cy="769441"/>
          </a:xfrm>
          <a:prstGeom prst="rect">
            <a:avLst/>
          </a:prstGeom>
          <a:noFill/>
        </p:spPr>
        <p:txBody>
          <a:bodyPr wrap="none" lIns="91440" tIns="45720" rIns="91440" bIns="45720">
            <a:spAutoFit/>
          </a:bodyPr>
          <a:lstStyle/>
          <a:p>
            <a:pPr algn="ctr"/>
            <a:r>
              <a:rPr lang="ru-RU"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Удобным</a:t>
            </a:r>
            <a:endParaRPr lang="ru-RU"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6" name="Прямоугольник 15"/>
          <p:cNvSpPr/>
          <p:nvPr/>
        </p:nvSpPr>
        <p:spPr>
          <a:xfrm>
            <a:off x="6043783" y="2714621"/>
            <a:ext cx="2881944" cy="954107"/>
          </a:xfrm>
          <a:prstGeom prst="rect">
            <a:avLst/>
          </a:prstGeom>
          <a:noFill/>
        </p:spPr>
        <p:txBody>
          <a:bodyPr wrap="none" lIns="91440" tIns="45720" rIns="91440" bIns="45720">
            <a:spAutoFit/>
          </a:bodyPr>
          <a:lstStyle/>
          <a:p>
            <a:pPr algn="ctr"/>
            <a:r>
              <a:rPr lang="ru-RU"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 достаточном</a:t>
            </a:r>
          </a:p>
          <a:p>
            <a:pPr algn="ctr"/>
            <a:r>
              <a:rPr lang="ru-RU"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количестве</a:t>
            </a:r>
            <a:endParaRPr lang="ru-RU"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7" name="Прямоугольник 16"/>
          <p:cNvSpPr/>
          <p:nvPr/>
        </p:nvSpPr>
        <p:spPr>
          <a:xfrm rot="16200000">
            <a:off x="3427833" y="5158328"/>
            <a:ext cx="2365135" cy="523220"/>
          </a:xfrm>
          <a:prstGeom prst="rect">
            <a:avLst/>
          </a:prstGeom>
          <a:noFill/>
        </p:spPr>
        <p:txBody>
          <a:bodyPr wrap="none" lIns="91440" tIns="45720" rIns="91440" bIns="45720">
            <a:spAutoFit/>
          </a:bodyPr>
          <a:lstStyle/>
          <a:p>
            <a:pPr algn="ctr"/>
            <a:r>
              <a:rPr lang="ru-RU"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Эстетичным</a:t>
            </a:r>
            <a:endParaRPr lang="ru-RU"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8" name="Прямоугольник 17"/>
          <p:cNvSpPr/>
          <p:nvPr/>
        </p:nvSpPr>
        <p:spPr>
          <a:xfrm rot="2340366">
            <a:off x="5116605" y="4489596"/>
            <a:ext cx="2725683" cy="1384995"/>
          </a:xfrm>
          <a:prstGeom prst="rect">
            <a:avLst/>
          </a:prstGeom>
          <a:noFill/>
        </p:spPr>
        <p:txBody>
          <a:bodyPr wrap="none" lIns="91440" tIns="45720" rIns="91440" bIns="45720">
            <a:spAutoFit/>
          </a:bodyPr>
          <a:lstStyle/>
          <a:p>
            <a:pPr algn="ctr"/>
            <a:r>
              <a:rPr lang="ru-RU"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Соответствовать</a:t>
            </a:r>
          </a:p>
          <a:p>
            <a:pPr algn="ctr"/>
            <a:r>
              <a:rPr lang="ru-RU"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гигиеническим</a:t>
            </a:r>
          </a:p>
          <a:p>
            <a:pPr algn="ctr"/>
            <a:r>
              <a:rPr lang="ru-RU"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требованиям</a:t>
            </a:r>
            <a:endParaRPr lang="ru-RU"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9" name="Прямоугольник 18"/>
          <p:cNvSpPr/>
          <p:nvPr/>
        </p:nvSpPr>
        <p:spPr>
          <a:xfrm rot="19288568">
            <a:off x="5599932" y="538363"/>
            <a:ext cx="2771914" cy="1015663"/>
          </a:xfrm>
          <a:prstGeom prst="rect">
            <a:avLst/>
          </a:prstGeom>
          <a:noFill/>
        </p:spPr>
        <p:txBody>
          <a:bodyPr wrap="none" lIns="91440" tIns="45720" rIns="91440" bIns="45720">
            <a:spAutoFit/>
          </a:bodyPr>
          <a:lstStyle/>
          <a:p>
            <a:pPr algn="ctr"/>
            <a:r>
              <a:rPr lang="ru-RU"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Предметы для счета </a:t>
            </a:r>
          </a:p>
          <a:p>
            <a:pPr algn="ctr"/>
            <a:r>
              <a:rPr lang="ru-RU"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и их изображения </a:t>
            </a:r>
          </a:p>
          <a:p>
            <a:pPr algn="ct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a:t>
            </a:r>
            <a:r>
              <a:rPr lang="ru-RU"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олжны быть знакомы</a:t>
            </a:r>
            <a:endParaRPr lang="ru-RU"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ustDataLst>
      <p:tags r:id="rId1"/>
    </p:custDataLst>
    <p:extLst>
      <p:ext uri="{BB962C8B-B14F-4D97-AF65-F5344CB8AC3E}">
        <p14:creationId xmlns:p14="http://schemas.microsoft.com/office/powerpoint/2010/main" val="1372973207"/>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21"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4)">
                                      <p:cBhvr>
                                        <p:cTn id="11" dur="2000"/>
                                        <p:tgtEl>
                                          <p:spTgt spid="10"/>
                                        </p:tgtEl>
                                      </p:cBhvr>
                                    </p:animEffect>
                                  </p:childTnLst>
                                </p:cTn>
                              </p:par>
                              <p:par>
                                <p:cTn id="12" presetID="21" presetClass="entr" presetSubtype="4"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4)">
                                      <p:cBhvr>
                                        <p:cTn id="14" dur="2000"/>
                                        <p:tgtEl>
                                          <p:spTgt spid="4"/>
                                        </p:tgtEl>
                                      </p:cBhvr>
                                    </p:animEffect>
                                  </p:childTnLst>
                                </p:cTn>
                              </p:par>
                              <p:par>
                                <p:cTn id="15" presetID="21"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4)">
                                      <p:cBhvr>
                                        <p:cTn id="17" dur="2000"/>
                                        <p:tgtEl>
                                          <p:spTgt spid="7"/>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2000"/>
                                        <p:tgtEl>
                                          <p:spTgt spid="8"/>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strips(downLeft)">
                                      <p:cBhvr>
                                        <p:cTn id="26" dur="2000"/>
                                        <p:tgtEl>
                                          <p:spTgt spid="6"/>
                                        </p:tgtEl>
                                      </p:cBhvr>
                                    </p:animEffect>
                                  </p:childTnLst>
                                </p:cTn>
                              </p:par>
                              <p:par>
                                <p:cTn id="27" presetID="35"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anim calcmode="lin" valueType="num">
                                      <p:cBhvr>
                                        <p:cTn id="30" dur="2000" fill="hold"/>
                                        <p:tgtEl>
                                          <p:spTgt spid="12"/>
                                        </p:tgtEl>
                                        <p:attrNameLst>
                                          <p:attrName>style.rotation</p:attrName>
                                        </p:attrNameLst>
                                      </p:cBhvr>
                                      <p:tavLst>
                                        <p:tav tm="0">
                                          <p:val>
                                            <p:fltVal val="720"/>
                                          </p:val>
                                        </p:tav>
                                        <p:tav tm="100000">
                                          <p:val>
                                            <p:fltVal val="0"/>
                                          </p:val>
                                        </p:tav>
                                      </p:tavLst>
                                    </p:anim>
                                    <p:anim calcmode="lin" valueType="num">
                                      <p:cBhvr>
                                        <p:cTn id="31" dur="2000" fill="hold"/>
                                        <p:tgtEl>
                                          <p:spTgt spid="12"/>
                                        </p:tgtEl>
                                        <p:attrNameLst>
                                          <p:attrName>ppt_h</p:attrName>
                                        </p:attrNameLst>
                                      </p:cBhvr>
                                      <p:tavLst>
                                        <p:tav tm="0">
                                          <p:val>
                                            <p:fltVal val="0"/>
                                          </p:val>
                                        </p:tav>
                                        <p:tav tm="100000">
                                          <p:val>
                                            <p:strVal val="#ppt_h"/>
                                          </p:val>
                                        </p:tav>
                                      </p:tavLst>
                                    </p:anim>
                                    <p:anim calcmode="lin" valueType="num">
                                      <p:cBhvr>
                                        <p:cTn id="32" dur="2000" fill="hold"/>
                                        <p:tgtEl>
                                          <p:spTgt spid="12"/>
                                        </p:tgtEl>
                                        <p:attrNameLst>
                                          <p:attrName>ppt_w</p:attrName>
                                        </p:attrNameLst>
                                      </p:cBhvr>
                                      <p:tavLst>
                                        <p:tav tm="0">
                                          <p:val>
                                            <p:fltVal val="0"/>
                                          </p:val>
                                        </p:tav>
                                        <p:tav tm="100000">
                                          <p:val>
                                            <p:strVal val="#ppt_w"/>
                                          </p:val>
                                        </p:tav>
                                      </p:tavLst>
                                    </p:anim>
                                  </p:childTnLst>
                                </p:cTn>
                              </p:par>
                              <p:par>
                                <p:cTn id="33" presetID="4" presetClass="entr" presetSubtype="16"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ox(in)">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heckerboard(across)">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heel(4)">
                                      <p:cBhvr>
                                        <p:cTn id="45" dur="20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checkerboard(across)">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heel(4)">
                                      <p:cBhvr>
                                        <p:cTn id="55" dur="20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checkerboard(across)">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4"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heel(4)">
                                      <p:cBhvr>
                                        <p:cTn id="65" dur="20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5" presetClass="entr" presetSubtype="1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checkerboard(across)">
                                      <p:cBhvr>
                                        <p:cTn id="7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5" grpId="0" animBg="1"/>
      <p:bldP spid="6" grpId="0" animBg="1"/>
      <p:bldP spid="7" grpId="0" animBg="1"/>
      <p:bldP spid="8" grpId="0" animBg="1"/>
      <p:bldP spid="9" grpId="0" animBg="1"/>
      <p:bldP spid="3" grpId="0" animBg="1"/>
      <p:bldP spid="10" grpId="0"/>
      <p:bldP spid="13" grpId="0"/>
      <p:bldP spid="14" grpId="0"/>
      <p:bldP spid="15" grpId="0"/>
      <p:bldP spid="16"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роза\Desktop\Новая папка\DSC_05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189801"/>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rot="1711793">
            <a:off x="-65639" y="302321"/>
            <a:ext cx="3666584" cy="2407417"/>
          </a:xfrm>
          <a:prstGeom prst="ellipse">
            <a:avLst/>
          </a:prstGeom>
          <a:solidFill>
            <a:schemeClr val="accent4">
              <a:lumMod val="40000"/>
              <a:lumOff val="6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Овал 4"/>
          <p:cNvSpPr/>
          <p:nvPr/>
        </p:nvSpPr>
        <p:spPr>
          <a:xfrm rot="19623085">
            <a:off x="-81272" y="3999402"/>
            <a:ext cx="3666584" cy="2476715"/>
          </a:xfrm>
          <a:prstGeom prst="ellipse">
            <a:avLst/>
          </a:prstGeom>
          <a:solidFill>
            <a:schemeClr val="accent4">
              <a:lumMod val="40000"/>
              <a:lumOff val="6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Овал 5"/>
          <p:cNvSpPr/>
          <p:nvPr/>
        </p:nvSpPr>
        <p:spPr>
          <a:xfrm rot="2096637">
            <a:off x="5286587" y="3854954"/>
            <a:ext cx="3966374" cy="2557360"/>
          </a:xfrm>
          <a:prstGeom prst="ellipse">
            <a:avLst/>
          </a:prstGeom>
          <a:solidFill>
            <a:schemeClr val="accent4">
              <a:lumMod val="40000"/>
              <a:lumOff val="6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Овал 6"/>
          <p:cNvSpPr/>
          <p:nvPr/>
        </p:nvSpPr>
        <p:spPr>
          <a:xfrm rot="19857372">
            <a:off x="5435046" y="346182"/>
            <a:ext cx="3845280" cy="2622814"/>
          </a:xfrm>
          <a:prstGeom prst="ellipse">
            <a:avLst/>
          </a:prstGeom>
          <a:solidFill>
            <a:schemeClr val="accent4">
              <a:lumMod val="40000"/>
              <a:lumOff val="6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Овал 2"/>
          <p:cNvSpPr/>
          <p:nvPr/>
        </p:nvSpPr>
        <p:spPr>
          <a:xfrm>
            <a:off x="2659660" y="1571612"/>
            <a:ext cx="3429024" cy="3429024"/>
          </a:xfrm>
          <a:prstGeom prst="ellipse">
            <a:avLst/>
          </a:prstGeom>
          <a:solidFill>
            <a:schemeClr val="accent1">
              <a:lumMod val="20000"/>
              <a:lumOff val="8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 name="Рисунок 1" descr="J:\Педсовет по математике\Паровозик из ромашково\imgpreview15.jpeg"/>
          <p:cNvPicPr/>
          <p:nvPr/>
        </p:nvPicPr>
        <p:blipFill>
          <a:blip r:embed="rId3" cstate="print"/>
          <a:srcRect l="6759" t="9470" r="6648" b="12121"/>
          <a:stretch>
            <a:fillRect/>
          </a:stretch>
        </p:blipFill>
        <p:spPr bwMode="auto">
          <a:xfrm>
            <a:off x="3516916" y="142852"/>
            <a:ext cx="1912340" cy="1857388"/>
          </a:xfrm>
          <a:prstGeom prst="ellipse">
            <a:avLst/>
          </a:prstGeom>
          <a:ln w="762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2857488" y="1928803"/>
            <a:ext cx="2901482" cy="2554545"/>
          </a:xfrm>
          <a:prstGeom prst="rect">
            <a:avLst/>
          </a:prstGeom>
          <a:noFill/>
        </p:spPr>
        <p:txBody>
          <a:bodyPr wrap="square" rtlCol="0">
            <a:spAutoFit/>
          </a:bodyPr>
          <a:lstStyle/>
          <a:p>
            <a:pPr algn="ctr"/>
            <a:r>
              <a:rPr lang="ru-RU" sz="3200" b="1" dirty="0" smtClean="0">
                <a:latin typeface="Times New Roman" pitchFamily="18" charset="0"/>
                <a:cs typeface="Times New Roman" pitchFamily="18" charset="0"/>
              </a:rPr>
              <a:t>Основные ошибки, </a:t>
            </a:r>
          </a:p>
          <a:p>
            <a:pPr algn="ctr"/>
            <a:r>
              <a:rPr lang="ru-RU" sz="3200" b="1" dirty="0" smtClean="0">
                <a:latin typeface="Times New Roman" pitchFamily="18" charset="0"/>
                <a:cs typeface="Times New Roman" pitchFamily="18" charset="0"/>
              </a:rPr>
              <a:t>встречающиеся на занятиях по ФЭМП?</a:t>
            </a:r>
            <a:endParaRPr lang="ru-RU" sz="3200" b="1" dirty="0">
              <a:latin typeface="Times New Roman" pitchFamily="18" charset="0"/>
              <a:cs typeface="Times New Roman" pitchFamily="18" charset="0"/>
            </a:endParaRPr>
          </a:p>
        </p:txBody>
      </p:sp>
      <p:sp>
        <p:nvSpPr>
          <p:cNvPr id="9" name="Прямоугольник 8"/>
          <p:cNvSpPr/>
          <p:nvPr/>
        </p:nvSpPr>
        <p:spPr>
          <a:xfrm rot="1878610">
            <a:off x="425511" y="737797"/>
            <a:ext cx="2798588" cy="1815882"/>
          </a:xfrm>
          <a:prstGeom prst="rect">
            <a:avLst/>
          </a:prstGeom>
          <a:noFill/>
        </p:spPr>
        <p:txBody>
          <a:bodyPr wrap="none" lIns="91440" tIns="45720" rIns="91440" bIns="45720">
            <a:spAutoFit/>
          </a:bodyPr>
          <a:lstStyle/>
          <a:p>
            <a:pPr algn="ctr"/>
            <a:r>
              <a:rPr lang="ru-RU"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Многословие, </a:t>
            </a:r>
          </a:p>
          <a:p>
            <a:pPr algn="ctr"/>
            <a:r>
              <a:rPr lang="ru-RU"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неточность </a:t>
            </a:r>
          </a:p>
          <a:p>
            <a:pPr algn="ctr"/>
            <a:r>
              <a:rPr lang="ru-RU"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 постановке</a:t>
            </a:r>
          </a:p>
          <a:p>
            <a:pPr algn="ctr"/>
            <a:r>
              <a:rPr lang="ru-RU"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вопросов</a:t>
            </a:r>
            <a:endParaRPr lang="ru-RU"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Прямоугольник 9"/>
          <p:cNvSpPr/>
          <p:nvPr/>
        </p:nvSpPr>
        <p:spPr>
          <a:xfrm rot="19576144">
            <a:off x="265191" y="4442829"/>
            <a:ext cx="2912016"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Однообразие</a:t>
            </a:r>
          </a:p>
          <a:p>
            <a:pPr algn="ctr"/>
            <a:r>
              <a:rPr lang="ru-RU"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наглядного </a:t>
            </a:r>
          </a:p>
          <a:p>
            <a:pPr algn="ctr"/>
            <a:r>
              <a:rPr lang="ru-RU"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материала</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Прямоугольник 10"/>
          <p:cNvSpPr/>
          <p:nvPr/>
        </p:nvSpPr>
        <p:spPr>
          <a:xfrm rot="2175831">
            <a:off x="5492323" y="4163407"/>
            <a:ext cx="3525838" cy="1754326"/>
          </a:xfrm>
          <a:prstGeom prst="rect">
            <a:avLst/>
          </a:prstGeom>
          <a:noFill/>
        </p:spPr>
        <p:txBody>
          <a:bodyPr wrap="none" lIns="91440" tIns="45720" rIns="91440" bIns="45720">
            <a:spAutoFit/>
          </a:bodyPr>
          <a:lstStyle/>
          <a:p>
            <a:pPr algn="ctr"/>
            <a:r>
              <a:rPr lang="ru-RU"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Неверное </a:t>
            </a:r>
          </a:p>
          <a:p>
            <a:pPr algn="ctr"/>
            <a:r>
              <a:rPr lang="ru-RU"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Расположение</a:t>
            </a:r>
          </a:p>
          <a:p>
            <a:pPr algn="ctr"/>
            <a:r>
              <a:rPr lang="ru-RU"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материала</a:t>
            </a:r>
            <a:endParaRPr lang="ru-RU"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Прямоугольник 11"/>
          <p:cNvSpPr/>
          <p:nvPr/>
        </p:nvSpPr>
        <p:spPr>
          <a:xfrm rot="19353881">
            <a:off x="5745519" y="501281"/>
            <a:ext cx="3368038" cy="230832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Использование </a:t>
            </a:r>
          </a:p>
          <a:p>
            <a:pPr algn="ctr"/>
            <a:r>
              <a:rPr lang="ru-RU"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Неэстетичного</a:t>
            </a:r>
          </a:p>
          <a:p>
            <a:pPr algn="ctr"/>
            <a:r>
              <a:rPr lang="ru-RU"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наглядного материала,</a:t>
            </a:r>
          </a:p>
          <a:p>
            <a:pPr algn="ct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Не отвечающее</a:t>
            </a:r>
          </a:p>
          <a:p>
            <a:pPr algn="ct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педагогическим</a:t>
            </a:r>
          </a:p>
          <a:p>
            <a:pPr algn="ct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требованиям</a:t>
            </a:r>
            <a:endParaRPr lang="ru-RU"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ustDataLst>
      <p:tags r:id="rId1"/>
    </p:custDataLst>
    <p:extLst>
      <p:ext uri="{BB962C8B-B14F-4D97-AF65-F5344CB8AC3E}">
        <p14:creationId xmlns:p14="http://schemas.microsoft.com/office/powerpoint/2010/main" val="475708732"/>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5"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heckerboard(across)">
                                      <p:cBhvr>
                                        <p:cTn id="19" dur="500"/>
                                        <p:tgtEl>
                                          <p:spTgt spid="4"/>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amond(in)">
                                      <p:cBhvr>
                                        <p:cTn id="25" dur="2000"/>
                                        <p:tgtEl>
                                          <p:spTgt spid="7"/>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amond(in)">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heel(4)">
                                      <p:cBhvr>
                                        <p:cTn id="38" dur="2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circle(in)">
                                      <p:cBhvr>
                                        <p:cTn id="43" dur="2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strips(downLeft)">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3" grpId="0" animBg="1"/>
      <p:bldP spid="8"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роза\Desktop\Новая папка\DSC_06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595603"/>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8170" y="-142900"/>
            <a:ext cx="5513625" cy="1569660"/>
          </a:xfrm>
          <a:prstGeom prst="rect">
            <a:avLst/>
          </a:prstGeom>
          <a:noFill/>
        </p:spPr>
        <p:txBody>
          <a:bodyPr wrap="none" lIns="91440" tIns="45720" rIns="91440" bIns="45720">
            <a:spAutoFit/>
          </a:bodyPr>
          <a:lstStyle/>
          <a:p>
            <a:pPr algn="ctr"/>
            <a:r>
              <a:rPr lang="ru-RU"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Станция: </a:t>
            </a:r>
          </a:p>
          <a:p>
            <a:pPr algn="ctr"/>
            <a:r>
              <a:rPr lang="ru-RU"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«Аналитическая»</a:t>
            </a:r>
            <a:endParaRPr lang="ru-RU"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 name="Рисунок 2" descr="J:\Педсовет по математике\Паровозик из ромашково\imgpreview15.jpeg"/>
          <p:cNvPicPr/>
          <p:nvPr/>
        </p:nvPicPr>
        <p:blipFill>
          <a:blip r:embed="rId3" cstate="print"/>
          <a:srcRect l="6759" t="9470" r="6648" b="12121"/>
          <a:stretch>
            <a:fillRect/>
          </a:stretch>
        </p:blipFill>
        <p:spPr bwMode="auto">
          <a:xfrm>
            <a:off x="0" y="0"/>
            <a:ext cx="1604575" cy="1785926"/>
          </a:xfrm>
          <a:prstGeom prst="ellipse">
            <a:avLst/>
          </a:prstGeom>
          <a:ln w="762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Скругленная прямоугольная выноска 3"/>
          <p:cNvSpPr/>
          <p:nvPr/>
        </p:nvSpPr>
        <p:spPr>
          <a:xfrm>
            <a:off x="483548" y="1428736"/>
            <a:ext cx="8506617" cy="5286412"/>
          </a:xfrm>
          <a:prstGeom prst="wedgeRoundRectCallout">
            <a:avLst>
              <a:gd name="adj1" fmla="val -54385"/>
              <a:gd name="adj2" fmla="val -49580"/>
              <a:gd name="adj3" fmla="val 16667"/>
            </a:avLst>
          </a:prstGeom>
          <a:solidFill>
            <a:schemeClr val="accent4">
              <a:lumMod val="40000"/>
              <a:lumOff val="6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879205" y="1500174"/>
            <a:ext cx="7583418" cy="4278094"/>
          </a:xfrm>
          <a:prstGeom prst="rect">
            <a:avLst/>
          </a:prstGeom>
          <a:noFill/>
        </p:spPr>
        <p:txBody>
          <a:bodyPr wrap="square" rtlCol="0">
            <a:spAutoFit/>
          </a:bodyPr>
          <a:lstStyle/>
          <a:p>
            <a:pPr algn="ctr"/>
            <a:r>
              <a:rPr lang="ru-RU" sz="2800" b="1" dirty="0" smtClean="0">
                <a:latin typeface="Times New Roman" pitchFamily="18" charset="0"/>
                <a:cs typeface="Times New Roman" pitchFamily="18" charset="0"/>
              </a:rPr>
              <a:t>В ДОУ прошла тематическая проверка по ФЭМП, которая включила в себя:</a:t>
            </a:r>
          </a:p>
          <a:p>
            <a:pPr marL="514350" indent="-514350" algn="just">
              <a:buFont typeface="+mj-lt"/>
              <a:buAutoNum type="arabicPeriod"/>
            </a:pPr>
            <a:r>
              <a:rPr lang="ru-RU" sz="2400" b="1" dirty="0" smtClean="0">
                <a:latin typeface="Times New Roman" pitchFamily="18" charset="0"/>
                <a:cs typeface="Times New Roman" pitchFamily="18" charset="0"/>
              </a:rPr>
              <a:t>Анализ подготовки и проведение занятий по ФЭМП.</a:t>
            </a:r>
          </a:p>
          <a:p>
            <a:pPr marL="514350" indent="-514350" algn="just">
              <a:buFont typeface="+mj-lt"/>
              <a:buAutoNum type="arabicPeriod"/>
            </a:pPr>
            <a:r>
              <a:rPr lang="ru-RU" sz="2400" b="1" dirty="0" smtClean="0">
                <a:latin typeface="Times New Roman" pitchFamily="18" charset="0"/>
                <a:cs typeface="Times New Roman" pitchFamily="18" charset="0"/>
              </a:rPr>
              <a:t>Анализ планов за 1 квартал старшие и подготовительные группы ДОУ.</a:t>
            </a:r>
          </a:p>
          <a:p>
            <a:pPr marL="514350" indent="-514350" algn="just">
              <a:buFont typeface="+mj-lt"/>
              <a:buAutoNum type="arabicPeriod"/>
            </a:pPr>
            <a:r>
              <a:rPr lang="ru-RU" sz="2400" b="1" dirty="0" smtClean="0">
                <a:latin typeface="Times New Roman" pitchFamily="18" charset="0"/>
                <a:cs typeface="Times New Roman" pitchFamily="18" charset="0"/>
              </a:rPr>
              <a:t>Анкетирование педагогов ДОУ по ФЭМП.</a:t>
            </a:r>
          </a:p>
          <a:p>
            <a:pPr marL="514350" indent="-514350" algn="just">
              <a:buFont typeface="+mj-lt"/>
              <a:buAutoNum type="arabicPeriod"/>
            </a:pPr>
            <a:r>
              <a:rPr lang="ru-RU" sz="2400" b="1" dirty="0" smtClean="0">
                <a:latin typeface="Times New Roman" pitchFamily="18" charset="0"/>
                <a:cs typeface="Times New Roman" pitchFamily="18" charset="0"/>
              </a:rPr>
              <a:t>Анкетирование родителей старших и подготовительных групп по математике.</a:t>
            </a:r>
          </a:p>
          <a:p>
            <a:pPr marL="514350" indent="-514350" algn="just">
              <a:buFont typeface="+mj-lt"/>
              <a:buAutoNum type="arabicPeriod"/>
            </a:pPr>
            <a:r>
              <a:rPr lang="ru-RU" sz="2400" b="1" dirty="0" smtClean="0">
                <a:latin typeface="Times New Roman" pitchFamily="18" charset="0"/>
                <a:cs typeface="Times New Roman" pitchFamily="18" charset="0"/>
              </a:rPr>
              <a:t>Тестирование воспитателей по знанию методики ФЭМП </a:t>
            </a:r>
            <a:endParaRPr lang="ru-RU" sz="2400" b="1" dirty="0">
              <a:latin typeface="Times New Roman" pitchFamily="18" charset="0"/>
              <a:cs typeface="Times New Roman" pitchFamily="18" charset="0"/>
            </a:endParaRPr>
          </a:p>
        </p:txBody>
      </p:sp>
      <p:pic>
        <p:nvPicPr>
          <p:cNvPr id="1026" name="Picture 2" descr="C:\Users\роза\Desktop\мат.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17641154"/>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роза\Desktop\Новая папка\DSC_06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542273"/>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51569" y="-142900"/>
            <a:ext cx="6465232" cy="1569660"/>
          </a:xfrm>
          <a:prstGeom prst="rect">
            <a:avLst/>
          </a:prstGeom>
          <a:noFill/>
        </p:spPr>
        <p:txBody>
          <a:bodyPr wrap="none" lIns="91440" tIns="45720" rIns="91440" bIns="45720">
            <a:spAutoFit/>
          </a:bodyPr>
          <a:lstStyle/>
          <a:p>
            <a:pPr algn="ctr"/>
            <a:r>
              <a:rPr lang="ru-RU"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Станция: </a:t>
            </a:r>
          </a:p>
          <a:p>
            <a:pPr algn="ctr"/>
            <a:r>
              <a:rPr lang="ru-RU"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«Информационная»</a:t>
            </a:r>
            <a:endParaRPr lang="ru-RU"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 name="Рисунок 2" descr="J:\Педсовет по математике\Паровозик из ромашково\imgpreview15.jpeg"/>
          <p:cNvPicPr/>
          <p:nvPr/>
        </p:nvPicPr>
        <p:blipFill>
          <a:blip r:embed="rId2" cstate="print"/>
          <a:srcRect l="6759" t="9470" r="6648" b="12121"/>
          <a:stretch>
            <a:fillRect/>
          </a:stretch>
        </p:blipFill>
        <p:spPr bwMode="auto">
          <a:xfrm>
            <a:off x="0" y="0"/>
            <a:ext cx="1604575" cy="1785926"/>
          </a:xfrm>
          <a:prstGeom prst="ellipse">
            <a:avLst/>
          </a:prstGeom>
          <a:ln w="762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Скругленная прямоугольная выноска 3"/>
          <p:cNvSpPr/>
          <p:nvPr/>
        </p:nvSpPr>
        <p:spPr>
          <a:xfrm>
            <a:off x="813262" y="1428736"/>
            <a:ext cx="8176903" cy="5143536"/>
          </a:xfrm>
          <a:prstGeom prst="wedgeRoundRectCallout">
            <a:avLst>
              <a:gd name="adj1" fmla="val -56615"/>
              <a:gd name="adj2" fmla="val -52884"/>
              <a:gd name="adj3" fmla="val 16667"/>
            </a:avLst>
          </a:prstGeom>
          <a:solidFill>
            <a:schemeClr val="accent4">
              <a:lumMod val="40000"/>
              <a:lumOff val="6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121" name="Rectangle 1"/>
          <p:cNvSpPr>
            <a:spLocks noChangeArrowheads="1"/>
          </p:cNvSpPr>
          <p:nvPr/>
        </p:nvSpPr>
        <p:spPr bwMode="auto">
          <a:xfrm>
            <a:off x="1011090" y="1223175"/>
            <a:ext cx="7715304"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Одним из средств формирования у детей дошкольного возраста элементарных математических представлений являются занимательные игры, упражнения, задачи, вопросы. Этот занимательный математический материал чрезвычайно разнообразен по содержанию, форме, развивающему и воспитательному влиянию.</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конце прошлого — начале нашего столетия считалось, что через использование занимательного математического материала можно выработать у детей умение считать, решать арифметические задачи, развивать у них желание заниматься, преодолевать трудности. Рекомендовалось использовать его в работе с детьми до школьного возраста.</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последующие годы был замечен спад внимания к занимательному математическому материалу, и вновь повысился интерес к нему в последние 10—15 лет в связи с поисками новых средств обучения, которые в наибольшей степени способствовали бы выявлению и реализации потенциальных познавательных- возможностей каждого ребенка.</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Занимательный математический материал в силу свойственной ему занимательности, скрытой в ней серьезной познавательной задачи, увлекая, развивает детей. Единой, общепризнанной его классификации не существует.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073669315"/>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5"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ppt_w</p:attrName>
                                        </p:attrNameLst>
                                      </p:cBhvr>
                                      <p:tavLst>
                                        <p:tav tm="0">
                                          <p:val>
                                            <p:strVal val="#ppt_w*0.70"/>
                                          </p:val>
                                        </p:tav>
                                        <p:tav tm="100000">
                                          <p:val>
                                            <p:strVal val="#ppt_w"/>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animEffect transition="in" filter="fade">
                                      <p:cBhvr>
                                        <p:cTn id="16" dur="2000"/>
                                        <p:tgtEl>
                                          <p:spTgt spid="4"/>
                                        </p:tgtEl>
                                      </p:cBhvr>
                                    </p:animEffect>
                                  </p:childTnLst>
                                </p:cTn>
                              </p:par>
                            </p:childTnLst>
                          </p:cTn>
                        </p:par>
                        <p:par>
                          <p:cTn id="17" fill="hold">
                            <p:stCondLst>
                              <p:cond delay="4000"/>
                            </p:stCondLst>
                            <p:childTnLst>
                              <p:par>
                                <p:cTn id="18" presetID="5" presetClass="entr" presetSubtype="10" fill="hold" grpId="0" nodeType="afterEffect">
                                  <p:stCondLst>
                                    <p:cond delay="0"/>
                                  </p:stCondLst>
                                  <p:childTnLst>
                                    <p:set>
                                      <p:cBhvr>
                                        <p:cTn id="19" dur="1" fill="hold">
                                          <p:stCondLst>
                                            <p:cond delay="0"/>
                                          </p:stCondLst>
                                        </p:cTn>
                                        <p:tgtEl>
                                          <p:spTgt spid="5121"/>
                                        </p:tgtEl>
                                        <p:attrNameLst>
                                          <p:attrName>style.visibility</p:attrName>
                                        </p:attrNameLst>
                                      </p:cBhvr>
                                      <p:to>
                                        <p:strVal val="visible"/>
                                      </p:to>
                                    </p:set>
                                    <p:animEffect transition="in" filter="checkerboard(across)">
                                      <p:cBhvr>
                                        <p:cTn id="20" dur="20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1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роза\Desktop\Новая папка\DSC_06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373642"/>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51569" y="-142900"/>
            <a:ext cx="6465232" cy="1569660"/>
          </a:xfrm>
          <a:prstGeom prst="rect">
            <a:avLst/>
          </a:prstGeom>
          <a:noFill/>
        </p:spPr>
        <p:txBody>
          <a:bodyPr wrap="none" lIns="91440" tIns="45720" rIns="91440" bIns="45720">
            <a:spAutoFit/>
          </a:bodyPr>
          <a:lstStyle/>
          <a:p>
            <a:pPr algn="ctr"/>
            <a:r>
              <a:rPr lang="ru-RU"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Станция: </a:t>
            </a:r>
          </a:p>
          <a:p>
            <a:pPr algn="ctr"/>
            <a:r>
              <a:rPr lang="ru-RU"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«Информационная»</a:t>
            </a:r>
            <a:endParaRPr lang="ru-RU"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 name="Рисунок 2" descr="J:\Педсовет по математике\Паровозик из ромашково\imgpreview15.jpeg"/>
          <p:cNvPicPr/>
          <p:nvPr/>
        </p:nvPicPr>
        <p:blipFill>
          <a:blip r:embed="rId2" cstate="print"/>
          <a:srcRect l="6759" t="9470" r="6648" b="12121"/>
          <a:stretch>
            <a:fillRect/>
          </a:stretch>
        </p:blipFill>
        <p:spPr bwMode="auto">
          <a:xfrm>
            <a:off x="0" y="0"/>
            <a:ext cx="1604575" cy="1785926"/>
          </a:xfrm>
          <a:prstGeom prst="ellipse">
            <a:avLst/>
          </a:prstGeom>
          <a:ln w="762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Скругленная прямоугольная выноска 3"/>
          <p:cNvSpPr/>
          <p:nvPr/>
        </p:nvSpPr>
        <p:spPr>
          <a:xfrm>
            <a:off x="483548" y="1428736"/>
            <a:ext cx="8506617" cy="5286412"/>
          </a:xfrm>
          <a:prstGeom prst="wedgeRoundRectCallout">
            <a:avLst>
              <a:gd name="adj1" fmla="val -56615"/>
              <a:gd name="adj2" fmla="val -52884"/>
              <a:gd name="adj3" fmla="val 16667"/>
            </a:avLst>
          </a:prstGeom>
          <a:solidFill>
            <a:schemeClr val="accent4">
              <a:lumMod val="40000"/>
              <a:lumOff val="6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0177" name="Rectangle 1"/>
          <p:cNvSpPr>
            <a:spLocks noChangeArrowheads="1"/>
          </p:cNvSpPr>
          <p:nvPr/>
        </p:nvSpPr>
        <p:spPr bwMode="auto">
          <a:xfrm>
            <a:off x="813262" y="1377065"/>
            <a:ext cx="8045018"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Отметим основные педагогические требования к занимательному математическому материалу как дидактическому средству.</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 Материал должен быть разнообразным. Это требование вытекает из основной его функции, заключающейся в развитии и совершенствовании количественных, пространственных и временных представлений у детей. Разнообразными должны быть занимательные задачи по способам решения. Когда способ решения найден, то аналогичные задачи решаются без особого труда, сама задача из нестандартной становится шаблонной, ее развивающее влияние резко снижается. Разнообразить следует и формы организации работы с этим материалом: индивидуальные и групповые, в свободной самостоятельной деятельности и на занятиях, в детском саду и дома и т. д.</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 Занимательный материал должен использоваться не эпизодически, случайно, а в определенной системе, предполагающей постепенное усложнение задач, игр, упражнений.</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 Организуя деятельность детей с занимательным материалом и руководя ею, необходимо сочетать методы прямого обучения с созданием условий для самостоятельных поисков способов решения.</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4. Занимательный материал должен отвечать разным уровням общего и математического развития ребенка. Это требование реализуется благодаря варьированию заданий, методических приемов и форм организации.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5. Использование занимательного математического материала должно сочетаться с другими дидактическими средствами по формированию у детей элементарных математических представлений.</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773159578"/>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par>
                          <p:cTn id="14" fill="hold">
                            <p:stCondLst>
                              <p:cond delay="3000"/>
                            </p:stCondLst>
                            <p:childTnLst>
                              <p:par>
                                <p:cTn id="15" presetID="5" presetClass="entr" presetSubtype="10" fill="hold" grpId="0" nodeType="afterEffect">
                                  <p:stCondLst>
                                    <p:cond delay="0"/>
                                  </p:stCondLst>
                                  <p:childTnLst>
                                    <p:set>
                                      <p:cBhvr>
                                        <p:cTn id="16" dur="1" fill="hold">
                                          <p:stCondLst>
                                            <p:cond delay="0"/>
                                          </p:stCondLst>
                                        </p:cTn>
                                        <p:tgtEl>
                                          <p:spTgt spid="50177"/>
                                        </p:tgtEl>
                                        <p:attrNameLst>
                                          <p:attrName>style.visibility</p:attrName>
                                        </p:attrNameLst>
                                      </p:cBhvr>
                                      <p:to>
                                        <p:strVal val="visible"/>
                                      </p:to>
                                    </p:set>
                                    <p:animEffect transition="in" filter="checkerboard(across)">
                                      <p:cBhvr>
                                        <p:cTn id="17" dur="500"/>
                                        <p:tgtEl>
                                          <p:spTgt spid="50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017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роза\Desktop\Новая папка\DSC_06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961825"/>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роза\Desktop\Новая папка\DSC_06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1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011410"/>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роза\Desktop\Новая папка\DSC_06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134437"/>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роза\Desktop\img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73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127977"/>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6250"/>
          <a:stretch>
            <a:fillRect/>
          </a:stretch>
        </p:blipFill>
        <p:spPr bwMode="auto">
          <a:xfrm>
            <a:off x="0" y="0"/>
            <a:ext cx="9144000" cy="6858000"/>
          </a:xfrm>
          <a:prstGeom prst="rect">
            <a:avLst/>
          </a:prstGeom>
          <a:noFill/>
          <a:ln w="9525">
            <a:noFill/>
            <a:miter lim="800000"/>
            <a:headEnd/>
            <a:tailEnd/>
          </a:ln>
          <a:effectLst/>
        </p:spPr>
      </p:pic>
      <p:sp>
        <p:nvSpPr>
          <p:cNvPr id="3" name="TextBox 2"/>
          <p:cNvSpPr txBox="1"/>
          <p:nvPr/>
        </p:nvSpPr>
        <p:spPr>
          <a:xfrm>
            <a:off x="2714612" y="928670"/>
            <a:ext cx="4143404" cy="3666925"/>
          </a:xfrm>
          <a:prstGeom prst="rect">
            <a:avLst/>
          </a:prstGeom>
          <a:noFill/>
        </p:spPr>
        <p:txBody>
          <a:bodyPr wrap="square" lIns="95782" tIns="47891" rIns="95782" bIns="47891" rtlCol="0">
            <a:spAutoFit/>
          </a:bodyPr>
          <a:lstStyle/>
          <a:p>
            <a:pPr algn="ctr"/>
            <a:r>
              <a:rPr lang="ru-RU" sz="2900" b="1" dirty="0" smtClean="0">
                <a:latin typeface="Tahoma" pitchFamily="34" charset="0"/>
              </a:rPr>
              <a:t>Десять страниц понятной математики</a:t>
            </a:r>
          </a:p>
          <a:p>
            <a:pPr algn="ctr"/>
            <a:r>
              <a:rPr lang="ru-RU" sz="2900" b="1" dirty="0" smtClean="0">
                <a:latin typeface="Tahoma" pitchFamily="34" charset="0"/>
              </a:rPr>
              <a:t> лучше ста страниц, заученных на память, </a:t>
            </a:r>
          </a:p>
          <a:p>
            <a:pPr algn="ctr"/>
            <a:r>
              <a:rPr lang="ru-RU" sz="2900" b="1" dirty="0" smtClean="0">
                <a:latin typeface="Tahoma" pitchFamily="34" charset="0"/>
              </a:rPr>
              <a:t>но не понятных.</a:t>
            </a:r>
            <a:r>
              <a:rPr lang="ru-RU" sz="2900" dirty="0" smtClean="0"/>
              <a:t>                     В.А.Сухомлинский</a:t>
            </a:r>
            <a:endParaRPr lang="ru-RU" sz="2900" dirty="0"/>
          </a:p>
        </p:txBody>
      </p:sp>
    </p:spTree>
    <p:extLst>
      <p:ext uri="{BB962C8B-B14F-4D97-AF65-F5344CB8AC3E}">
        <p14:creationId xmlns:p14="http://schemas.microsoft.com/office/powerpoint/2010/main" val="1943280461"/>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роза\Desktop\Новая папка\DSC_05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0" y="0"/>
            <a:ext cx="925251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35111"/>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Горизонтальный свиток 12"/>
          <p:cNvSpPr/>
          <p:nvPr/>
        </p:nvSpPr>
        <p:spPr>
          <a:xfrm>
            <a:off x="2527774" y="0"/>
            <a:ext cx="4220337" cy="1285860"/>
          </a:xfrm>
          <a:prstGeom prst="horizontalScroll">
            <a:avLst/>
          </a:prstGeom>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2857489" y="214290"/>
            <a:ext cx="3760077" cy="923330"/>
          </a:xfrm>
          <a:prstGeom prst="rect">
            <a:avLst/>
          </a:prstGeom>
          <a:noFill/>
        </p:spPr>
        <p:txBody>
          <a:bodyPr wrap="squar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Разминка</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Овал 7"/>
          <p:cNvSpPr/>
          <p:nvPr/>
        </p:nvSpPr>
        <p:spPr>
          <a:xfrm rot="2210851">
            <a:off x="-207275" y="474909"/>
            <a:ext cx="3666584" cy="2162747"/>
          </a:xfrm>
          <a:prstGeom prst="ellipse">
            <a:avLst/>
          </a:prstGeom>
          <a:solidFill>
            <a:schemeClr val="accent4">
              <a:lumMod val="40000"/>
              <a:lumOff val="6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Овал 8"/>
          <p:cNvSpPr/>
          <p:nvPr/>
        </p:nvSpPr>
        <p:spPr>
          <a:xfrm rot="19611269">
            <a:off x="-128981" y="4020651"/>
            <a:ext cx="3621452" cy="2398623"/>
          </a:xfrm>
          <a:prstGeom prst="ellipse">
            <a:avLst/>
          </a:prstGeom>
          <a:solidFill>
            <a:schemeClr val="accent5">
              <a:lumMod val="60000"/>
              <a:lumOff val="4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Овал 9"/>
          <p:cNvSpPr/>
          <p:nvPr/>
        </p:nvSpPr>
        <p:spPr>
          <a:xfrm rot="1881907">
            <a:off x="5400192" y="4218385"/>
            <a:ext cx="3859380" cy="2207587"/>
          </a:xfrm>
          <a:prstGeom prst="ellipse">
            <a:avLst/>
          </a:prstGeom>
          <a:solidFill>
            <a:schemeClr val="accent6">
              <a:lumMod val="60000"/>
              <a:lumOff val="4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Овал 10"/>
          <p:cNvSpPr/>
          <p:nvPr/>
        </p:nvSpPr>
        <p:spPr>
          <a:xfrm rot="19747501">
            <a:off x="5386785" y="497588"/>
            <a:ext cx="3865141" cy="2090667"/>
          </a:xfrm>
          <a:prstGeom prst="ellipse">
            <a:avLst/>
          </a:prstGeom>
          <a:solidFill>
            <a:schemeClr val="accent2">
              <a:lumMod val="40000"/>
              <a:lumOff val="6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Овал 6"/>
          <p:cNvSpPr/>
          <p:nvPr/>
        </p:nvSpPr>
        <p:spPr>
          <a:xfrm>
            <a:off x="2593717" y="1500174"/>
            <a:ext cx="3560910" cy="3571900"/>
          </a:xfrm>
          <a:prstGeom prst="ellipse">
            <a:avLst/>
          </a:prstGeom>
          <a:solidFill>
            <a:schemeClr val="accent1">
              <a:lumMod val="20000"/>
              <a:lumOff val="8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TextBox 11"/>
          <p:cNvSpPr txBox="1"/>
          <p:nvPr/>
        </p:nvSpPr>
        <p:spPr>
          <a:xfrm>
            <a:off x="2725602" y="2000241"/>
            <a:ext cx="3165253" cy="2318207"/>
          </a:xfrm>
          <a:prstGeom prst="rect">
            <a:avLst/>
          </a:prstGeom>
          <a:noFill/>
        </p:spPr>
        <p:txBody>
          <a:bodyPr wrap="square" rtlCol="0">
            <a:spAutoFit/>
          </a:bodyPr>
          <a:lstStyle/>
          <a:p>
            <a:pPr algn="ctr"/>
            <a:r>
              <a:rPr lang="ru-RU" sz="2800" b="1" dirty="0" smtClean="0">
                <a:latin typeface="Times New Roman" pitchFamily="18" charset="0"/>
                <a:cs typeface="Times New Roman" pitchFamily="18" charset="0"/>
              </a:rPr>
              <a:t>Какие обще дидактические принципы лежат в основе методики обучения ФЭМП?</a:t>
            </a:r>
            <a:endParaRPr lang="ru-RU" sz="2800" b="1" dirty="0">
              <a:latin typeface="Times New Roman" pitchFamily="18" charset="0"/>
              <a:cs typeface="Times New Roman" pitchFamily="18" charset="0"/>
            </a:endParaRPr>
          </a:p>
        </p:txBody>
      </p:sp>
      <p:sp>
        <p:nvSpPr>
          <p:cNvPr id="14" name="Прямоугольник 13"/>
          <p:cNvSpPr/>
          <p:nvPr/>
        </p:nvSpPr>
        <p:spPr>
          <a:xfrm rot="2429464">
            <a:off x="-343035" y="1092157"/>
            <a:ext cx="3602333" cy="646331"/>
          </a:xfrm>
          <a:prstGeom prst="rect">
            <a:avLst/>
          </a:prstGeom>
          <a:noFill/>
        </p:spPr>
        <p:txBody>
          <a:bodyPr wrap="non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Систематичность</a:t>
            </a:r>
            <a:endParaRPr lang="ru-RU"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5" name="Прямоугольник 14"/>
          <p:cNvSpPr/>
          <p:nvPr/>
        </p:nvSpPr>
        <p:spPr>
          <a:xfrm rot="19996906">
            <a:off x="-212142" y="5083365"/>
            <a:ext cx="3653181" cy="492443"/>
          </a:xfrm>
          <a:prstGeom prst="rect">
            <a:avLst/>
          </a:prstGeom>
          <a:noFill/>
        </p:spPr>
        <p:txBody>
          <a:bodyPr wrap="none" lIns="91440" tIns="45720" rIns="91440" bIns="45720">
            <a:spAutoFit/>
          </a:bodyPr>
          <a:lstStyle/>
          <a:p>
            <a:pPr algn="ctr"/>
            <a:r>
              <a:rPr lang="ru-RU" sz="2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Последовательность</a:t>
            </a:r>
            <a:endParaRPr lang="ru-RU" sz="2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6" name="Прямоугольник 15"/>
          <p:cNvSpPr/>
          <p:nvPr/>
        </p:nvSpPr>
        <p:spPr>
          <a:xfrm rot="1744249">
            <a:off x="5579905" y="4916927"/>
            <a:ext cx="3491598"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a:t>
            </a:r>
            <a:r>
              <a:rPr lang="ru-RU"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остепенность</a:t>
            </a:r>
            <a:endParaRPr lang="ru-RU"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Прямоугольник 16"/>
          <p:cNvSpPr/>
          <p:nvPr/>
        </p:nvSpPr>
        <p:spPr>
          <a:xfrm rot="19936612">
            <a:off x="5642512" y="965561"/>
            <a:ext cx="3802836" cy="1077218"/>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Индивидуальный</a:t>
            </a:r>
          </a:p>
          <a:p>
            <a:pPr algn="ctr"/>
            <a:r>
              <a:rPr lang="ru-RU"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подход</a:t>
            </a:r>
            <a:endParaRPr lang="ru-RU"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8" name="Рисунок 17" descr="J:\Педсовет по математике\Паровозик из ромашково\imgpreview15.jpeg"/>
          <p:cNvPicPr/>
          <p:nvPr/>
        </p:nvPicPr>
        <p:blipFill>
          <a:blip r:embed="rId3" cstate="print"/>
          <a:srcRect l="6759" t="9470" r="6648" b="12121"/>
          <a:stretch>
            <a:fillRect/>
          </a:stretch>
        </p:blipFill>
        <p:spPr bwMode="auto">
          <a:xfrm>
            <a:off x="1868346" y="0"/>
            <a:ext cx="1274862" cy="1356938"/>
          </a:xfrm>
          <a:prstGeom prst="ellipse">
            <a:avLst/>
          </a:prstGeom>
          <a:ln w="762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1540699129"/>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style.rotation</p:attrName>
                                        </p:attrNameLst>
                                      </p:cBhvr>
                                      <p:tavLst>
                                        <p:tav tm="0">
                                          <p:val>
                                            <p:fltVal val="720"/>
                                          </p:val>
                                        </p:tav>
                                        <p:tav tm="100000">
                                          <p:val>
                                            <p:fltVal val="0"/>
                                          </p:val>
                                        </p:tav>
                                      </p:tavLst>
                                    </p:anim>
                                    <p:anim calcmode="lin" valueType="num">
                                      <p:cBhvr>
                                        <p:cTn id="9" dur="2000" fill="hold"/>
                                        <p:tgtEl>
                                          <p:spTgt spid="13"/>
                                        </p:tgtEl>
                                        <p:attrNameLst>
                                          <p:attrName>ppt_h</p:attrName>
                                        </p:attrNameLst>
                                      </p:cBhvr>
                                      <p:tavLst>
                                        <p:tav tm="0">
                                          <p:val>
                                            <p:fltVal val="0"/>
                                          </p:val>
                                        </p:tav>
                                        <p:tav tm="100000">
                                          <p:val>
                                            <p:strVal val="#ppt_h"/>
                                          </p:val>
                                        </p:tav>
                                      </p:tavLst>
                                    </p:anim>
                                    <p:anim calcmode="lin" valueType="num">
                                      <p:cBhvr>
                                        <p:cTn id="10" dur="2000" fill="hold"/>
                                        <p:tgtEl>
                                          <p:spTgt spid="13"/>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5"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6"/>
                                        </p:tgtEl>
                                      </p:cBhvr>
                                    </p:animEffect>
                                  </p:childTnLst>
                                </p:cTn>
                              </p:par>
                            </p:childTnLst>
                          </p:cTn>
                        </p:par>
                        <p:par>
                          <p:cTn id="22" fill="hold">
                            <p:stCondLst>
                              <p:cond delay="3000"/>
                            </p:stCondLst>
                            <p:childTnLst>
                              <p:par>
                                <p:cTn id="23" presetID="21" presetClass="entr" presetSubtype="4"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4)">
                                      <p:cBhvr>
                                        <p:cTn id="25" dur="2000"/>
                                        <p:tgtEl>
                                          <p:spTgt spid="7"/>
                                        </p:tgtEl>
                                      </p:cBhvr>
                                    </p:animEffect>
                                  </p:childTnLst>
                                </p:cTn>
                              </p:par>
                            </p:childTnLst>
                          </p:cTn>
                        </p:par>
                        <p:par>
                          <p:cTn id="26" fill="hold">
                            <p:stCondLst>
                              <p:cond delay="5000"/>
                            </p:stCondLst>
                            <p:childTnLst>
                              <p:par>
                                <p:cTn id="27" presetID="18" presetClass="entr" presetSubtype="12"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Left)">
                                      <p:cBhvr>
                                        <p:cTn id="29" dur="500"/>
                                        <p:tgtEl>
                                          <p:spTgt spid="12"/>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000"/>
                                        <p:tgtEl>
                                          <p:spTgt spid="11"/>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checkerboard(across)">
                                      <p:cBhvr>
                                        <p:cTn id="38" dur="2000"/>
                                        <p:tgtEl>
                                          <p:spTgt spid="10"/>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heckerboard(across)">
                                      <p:cBhvr>
                                        <p:cTn id="41" dur="2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35"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2000"/>
                                        <p:tgtEl>
                                          <p:spTgt spid="14"/>
                                        </p:tgtEl>
                                      </p:cBhvr>
                                    </p:animEffect>
                                    <p:anim calcmode="lin" valueType="num">
                                      <p:cBhvr>
                                        <p:cTn id="47" dur="2000" fill="hold"/>
                                        <p:tgtEl>
                                          <p:spTgt spid="14"/>
                                        </p:tgtEl>
                                        <p:attrNameLst>
                                          <p:attrName>style.rotation</p:attrName>
                                        </p:attrNameLst>
                                      </p:cBhvr>
                                      <p:tavLst>
                                        <p:tav tm="0">
                                          <p:val>
                                            <p:fltVal val="720"/>
                                          </p:val>
                                        </p:tav>
                                        <p:tav tm="100000">
                                          <p:val>
                                            <p:fltVal val="0"/>
                                          </p:val>
                                        </p:tav>
                                      </p:tavLst>
                                    </p:anim>
                                    <p:anim calcmode="lin" valueType="num">
                                      <p:cBhvr>
                                        <p:cTn id="48" dur="2000" fill="hold"/>
                                        <p:tgtEl>
                                          <p:spTgt spid="14"/>
                                        </p:tgtEl>
                                        <p:attrNameLst>
                                          <p:attrName>ppt_h</p:attrName>
                                        </p:attrNameLst>
                                      </p:cBhvr>
                                      <p:tavLst>
                                        <p:tav tm="0">
                                          <p:val>
                                            <p:fltVal val="0"/>
                                          </p:val>
                                        </p:tav>
                                        <p:tav tm="100000">
                                          <p:val>
                                            <p:strVal val="#ppt_h"/>
                                          </p:val>
                                        </p:tav>
                                      </p:tavLst>
                                    </p:anim>
                                    <p:anim calcmode="lin" valueType="num">
                                      <p:cBhvr>
                                        <p:cTn id="49" dur="20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50" fill="hold">
                      <p:stCondLst>
                        <p:cond delay="indefinite"/>
                      </p:stCondLst>
                      <p:childTnLst>
                        <p:par>
                          <p:cTn id="51" fill="hold">
                            <p:stCondLst>
                              <p:cond delay="0"/>
                            </p:stCondLst>
                            <p:childTnLst>
                              <p:par>
                                <p:cTn id="52" presetID="35"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2000"/>
                                        <p:tgtEl>
                                          <p:spTgt spid="15"/>
                                        </p:tgtEl>
                                      </p:cBhvr>
                                    </p:animEffect>
                                    <p:anim calcmode="lin" valueType="num">
                                      <p:cBhvr>
                                        <p:cTn id="55" dur="2000" fill="hold"/>
                                        <p:tgtEl>
                                          <p:spTgt spid="15"/>
                                        </p:tgtEl>
                                        <p:attrNameLst>
                                          <p:attrName>style.rotation</p:attrName>
                                        </p:attrNameLst>
                                      </p:cBhvr>
                                      <p:tavLst>
                                        <p:tav tm="0">
                                          <p:val>
                                            <p:fltVal val="720"/>
                                          </p:val>
                                        </p:tav>
                                        <p:tav tm="100000">
                                          <p:val>
                                            <p:fltVal val="0"/>
                                          </p:val>
                                        </p:tav>
                                      </p:tavLst>
                                    </p:anim>
                                    <p:anim calcmode="lin" valueType="num">
                                      <p:cBhvr>
                                        <p:cTn id="56" dur="2000" fill="hold"/>
                                        <p:tgtEl>
                                          <p:spTgt spid="15"/>
                                        </p:tgtEl>
                                        <p:attrNameLst>
                                          <p:attrName>ppt_h</p:attrName>
                                        </p:attrNameLst>
                                      </p:cBhvr>
                                      <p:tavLst>
                                        <p:tav tm="0">
                                          <p:val>
                                            <p:fltVal val="0"/>
                                          </p:val>
                                        </p:tav>
                                        <p:tav tm="100000">
                                          <p:val>
                                            <p:strVal val="#ppt_h"/>
                                          </p:val>
                                        </p:tav>
                                      </p:tavLst>
                                    </p:anim>
                                    <p:anim calcmode="lin" valueType="num">
                                      <p:cBhvr>
                                        <p:cTn id="57" dur="2000" fill="hold"/>
                                        <p:tgtEl>
                                          <p:spTgt spid="15"/>
                                        </p:tgtEl>
                                        <p:attrNameLst>
                                          <p:attrName>ppt_w</p:attrName>
                                        </p:attrNameLst>
                                      </p:cBhvr>
                                      <p:tavLst>
                                        <p:tav tm="0">
                                          <p:val>
                                            <p:fltVal val="0"/>
                                          </p:val>
                                        </p:tav>
                                        <p:tav tm="100000">
                                          <p:val>
                                            <p:strVal val="#ppt_w"/>
                                          </p:val>
                                        </p:tav>
                                      </p:tavLst>
                                    </p:anim>
                                  </p:childTnLst>
                                </p:cTn>
                              </p:par>
                            </p:childTnLst>
                          </p:cTn>
                        </p:par>
                      </p:childTnLst>
                    </p:cTn>
                  </p:par>
                  <p:par>
                    <p:cTn id="58" fill="hold">
                      <p:stCondLst>
                        <p:cond delay="indefinite"/>
                      </p:stCondLst>
                      <p:childTnLst>
                        <p:par>
                          <p:cTn id="59" fill="hold">
                            <p:stCondLst>
                              <p:cond delay="0"/>
                            </p:stCondLst>
                            <p:childTnLst>
                              <p:par>
                                <p:cTn id="60" presetID="35"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2000"/>
                                        <p:tgtEl>
                                          <p:spTgt spid="17"/>
                                        </p:tgtEl>
                                      </p:cBhvr>
                                    </p:animEffect>
                                    <p:anim calcmode="lin" valueType="num">
                                      <p:cBhvr>
                                        <p:cTn id="63" dur="2000" fill="hold"/>
                                        <p:tgtEl>
                                          <p:spTgt spid="17"/>
                                        </p:tgtEl>
                                        <p:attrNameLst>
                                          <p:attrName>style.rotation</p:attrName>
                                        </p:attrNameLst>
                                      </p:cBhvr>
                                      <p:tavLst>
                                        <p:tav tm="0">
                                          <p:val>
                                            <p:fltVal val="720"/>
                                          </p:val>
                                        </p:tav>
                                        <p:tav tm="100000">
                                          <p:val>
                                            <p:fltVal val="0"/>
                                          </p:val>
                                        </p:tav>
                                      </p:tavLst>
                                    </p:anim>
                                    <p:anim calcmode="lin" valueType="num">
                                      <p:cBhvr>
                                        <p:cTn id="64" dur="2000" fill="hold"/>
                                        <p:tgtEl>
                                          <p:spTgt spid="17"/>
                                        </p:tgtEl>
                                        <p:attrNameLst>
                                          <p:attrName>ppt_h</p:attrName>
                                        </p:attrNameLst>
                                      </p:cBhvr>
                                      <p:tavLst>
                                        <p:tav tm="0">
                                          <p:val>
                                            <p:fltVal val="0"/>
                                          </p:val>
                                        </p:tav>
                                        <p:tav tm="100000">
                                          <p:val>
                                            <p:strVal val="#ppt_h"/>
                                          </p:val>
                                        </p:tav>
                                      </p:tavLst>
                                    </p:anim>
                                    <p:anim calcmode="lin" valueType="num">
                                      <p:cBhvr>
                                        <p:cTn id="65" dur="2000" fill="hold"/>
                                        <p:tgtEl>
                                          <p:spTgt spid="17"/>
                                        </p:tgtEl>
                                        <p:attrNameLst>
                                          <p:attrName>ppt_w</p:attrName>
                                        </p:attrNameLst>
                                      </p:cBhvr>
                                      <p:tavLst>
                                        <p:tav tm="0">
                                          <p:val>
                                            <p:fltVal val="0"/>
                                          </p:val>
                                        </p:tav>
                                        <p:tav tm="100000">
                                          <p:val>
                                            <p:strVal val="#ppt_w"/>
                                          </p:val>
                                        </p:tav>
                                      </p:tavLst>
                                    </p:anim>
                                  </p:childTnLst>
                                </p:cTn>
                              </p:par>
                            </p:childTnLst>
                          </p:cTn>
                        </p:par>
                      </p:childTnLst>
                    </p:cTn>
                  </p:par>
                  <p:par>
                    <p:cTn id="66" fill="hold">
                      <p:stCondLst>
                        <p:cond delay="indefinite"/>
                      </p:stCondLst>
                      <p:childTnLst>
                        <p:par>
                          <p:cTn id="67" fill="hold">
                            <p:stCondLst>
                              <p:cond delay="0"/>
                            </p:stCondLst>
                            <p:childTnLst>
                              <p:par>
                                <p:cTn id="68" presetID="35"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2000"/>
                                        <p:tgtEl>
                                          <p:spTgt spid="16"/>
                                        </p:tgtEl>
                                      </p:cBhvr>
                                    </p:animEffect>
                                    <p:anim calcmode="lin" valueType="num">
                                      <p:cBhvr>
                                        <p:cTn id="71" dur="2000" fill="hold"/>
                                        <p:tgtEl>
                                          <p:spTgt spid="16"/>
                                        </p:tgtEl>
                                        <p:attrNameLst>
                                          <p:attrName>style.rotation</p:attrName>
                                        </p:attrNameLst>
                                      </p:cBhvr>
                                      <p:tavLst>
                                        <p:tav tm="0">
                                          <p:val>
                                            <p:fltVal val="720"/>
                                          </p:val>
                                        </p:tav>
                                        <p:tav tm="100000">
                                          <p:val>
                                            <p:fltVal val="0"/>
                                          </p:val>
                                        </p:tav>
                                      </p:tavLst>
                                    </p:anim>
                                    <p:anim calcmode="lin" valueType="num">
                                      <p:cBhvr>
                                        <p:cTn id="72" dur="2000" fill="hold"/>
                                        <p:tgtEl>
                                          <p:spTgt spid="16"/>
                                        </p:tgtEl>
                                        <p:attrNameLst>
                                          <p:attrName>ppt_h</p:attrName>
                                        </p:attrNameLst>
                                      </p:cBhvr>
                                      <p:tavLst>
                                        <p:tav tm="0">
                                          <p:val>
                                            <p:fltVal val="0"/>
                                          </p:val>
                                        </p:tav>
                                        <p:tav tm="100000">
                                          <p:val>
                                            <p:strVal val="#ppt_h"/>
                                          </p:val>
                                        </p:tav>
                                      </p:tavLst>
                                    </p:anim>
                                    <p:anim calcmode="lin" valueType="num">
                                      <p:cBhvr>
                                        <p:cTn id="73" dur="2000" fill="hold"/>
                                        <p:tgtEl>
                                          <p:spTgt spid="1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p:bldP spid="8" grpId="0" animBg="1"/>
      <p:bldP spid="9" grpId="0" animBg="1"/>
      <p:bldP spid="10" grpId="0" animBg="1"/>
      <p:bldP spid="11" grpId="0" animBg="1"/>
      <p:bldP spid="7" grpId="0" animBg="1"/>
      <p:bldP spid="12"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роза\Desktop\Новая папка\DSC_06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34109"/>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вал 5"/>
          <p:cNvSpPr/>
          <p:nvPr/>
        </p:nvSpPr>
        <p:spPr>
          <a:xfrm rot="1546596">
            <a:off x="-122049" y="1113234"/>
            <a:ext cx="3666584" cy="2162747"/>
          </a:xfrm>
          <a:prstGeom prst="ellipse">
            <a:avLst/>
          </a:prstGeom>
          <a:solidFill>
            <a:schemeClr val="accent4">
              <a:lumMod val="40000"/>
              <a:lumOff val="6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Овал 6"/>
          <p:cNvSpPr/>
          <p:nvPr/>
        </p:nvSpPr>
        <p:spPr>
          <a:xfrm rot="5100896">
            <a:off x="2383532" y="4045219"/>
            <a:ext cx="3635582" cy="1996382"/>
          </a:xfrm>
          <a:prstGeom prst="ellipse">
            <a:avLst/>
          </a:prstGeom>
          <a:solidFill>
            <a:schemeClr val="accent4">
              <a:lumMod val="40000"/>
              <a:lumOff val="6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Овал 7"/>
          <p:cNvSpPr/>
          <p:nvPr/>
        </p:nvSpPr>
        <p:spPr>
          <a:xfrm rot="20534015">
            <a:off x="4986981" y="840179"/>
            <a:ext cx="3666584" cy="2162747"/>
          </a:xfrm>
          <a:prstGeom prst="ellipse">
            <a:avLst/>
          </a:prstGeom>
          <a:solidFill>
            <a:schemeClr val="accent4">
              <a:lumMod val="40000"/>
              <a:lumOff val="6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Овал 8"/>
          <p:cNvSpPr/>
          <p:nvPr/>
        </p:nvSpPr>
        <p:spPr>
          <a:xfrm rot="19702112">
            <a:off x="75271" y="3381257"/>
            <a:ext cx="3666584" cy="2162747"/>
          </a:xfrm>
          <a:prstGeom prst="ellipse">
            <a:avLst/>
          </a:prstGeom>
          <a:solidFill>
            <a:schemeClr val="accent4">
              <a:lumMod val="40000"/>
              <a:lumOff val="6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Овал 9"/>
          <p:cNvSpPr/>
          <p:nvPr/>
        </p:nvSpPr>
        <p:spPr>
          <a:xfrm rot="923715">
            <a:off x="4837155" y="3203072"/>
            <a:ext cx="3666584" cy="2162747"/>
          </a:xfrm>
          <a:prstGeom prst="ellipse">
            <a:avLst/>
          </a:prstGeom>
          <a:solidFill>
            <a:schemeClr val="accent4">
              <a:lumMod val="40000"/>
              <a:lumOff val="6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Овал 4"/>
          <p:cNvSpPr/>
          <p:nvPr/>
        </p:nvSpPr>
        <p:spPr>
          <a:xfrm>
            <a:off x="2461831" y="1142984"/>
            <a:ext cx="3560910" cy="3571900"/>
          </a:xfrm>
          <a:prstGeom prst="ellipse">
            <a:avLst/>
          </a:prstGeom>
          <a:solidFill>
            <a:schemeClr val="accent1">
              <a:lumMod val="20000"/>
              <a:lumOff val="8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TextBox 10"/>
          <p:cNvSpPr txBox="1"/>
          <p:nvPr/>
        </p:nvSpPr>
        <p:spPr>
          <a:xfrm>
            <a:off x="2593717" y="1857365"/>
            <a:ext cx="3297138" cy="2677656"/>
          </a:xfrm>
          <a:prstGeom prst="rect">
            <a:avLst/>
          </a:prstGeom>
          <a:noFill/>
        </p:spPr>
        <p:txBody>
          <a:bodyPr wrap="square" rtlCol="0">
            <a:spAutoFit/>
          </a:bodyPr>
          <a:lstStyle/>
          <a:p>
            <a:pPr algn="ctr"/>
            <a:r>
              <a:rPr lang="ru-RU" sz="2800" b="1" dirty="0" smtClean="0">
                <a:latin typeface="Times New Roman" pitchFamily="18" charset="0"/>
                <a:cs typeface="Times New Roman" pitchFamily="18" charset="0"/>
              </a:rPr>
              <a:t>Из скольких разделов по ФЭМП состоит программа каждой возрастной группы?</a:t>
            </a:r>
            <a:endParaRPr lang="ru-RU" sz="2800" b="1" dirty="0">
              <a:latin typeface="Times New Roman" pitchFamily="18" charset="0"/>
              <a:cs typeface="Times New Roman" pitchFamily="18" charset="0"/>
            </a:endParaRPr>
          </a:p>
        </p:txBody>
      </p:sp>
      <p:sp>
        <p:nvSpPr>
          <p:cNvPr id="12" name="Прямоугольник 11"/>
          <p:cNvSpPr/>
          <p:nvPr/>
        </p:nvSpPr>
        <p:spPr>
          <a:xfrm rot="1597114">
            <a:off x="-142385" y="1497434"/>
            <a:ext cx="2849434" cy="954107"/>
          </a:xfrm>
          <a:prstGeom prst="rect">
            <a:avLst/>
          </a:prstGeom>
          <a:noFill/>
        </p:spPr>
        <p:txBody>
          <a:bodyPr wrap="none" lIns="91440" tIns="45720" rIns="91440" bIns="45720">
            <a:spAutoFit/>
          </a:bodyPr>
          <a:lstStyle/>
          <a:p>
            <a:pPr marL="457200" indent="-457200" algn="ctr"/>
            <a:r>
              <a:rPr lang="ru-RU"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1.Количество и</a:t>
            </a:r>
          </a:p>
          <a:p>
            <a:pPr marL="457200" indent="-457200" algn="ctr"/>
            <a:r>
              <a:rPr lang="ru-RU"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счет</a:t>
            </a:r>
            <a:endParaRPr lang="ru-RU"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Прямоугольник 12"/>
          <p:cNvSpPr/>
          <p:nvPr/>
        </p:nvSpPr>
        <p:spPr>
          <a:xfrm rot="19581420">
            <a:off x="136026" y="4232460"/>
            <a:ext cx="2856616" cy="707886"/>
          </a:xfrm>
          <a:prstGeom prst="rect">
            <a:avLst/>
          </a:prstGeom>
          <a:noFill/>
        </p:spPr>
        <p:txBody>
          <a:bodyPr wrap="none" lIns="91440" tIns="45720" rIns="91440" bIns="45720">
            <a:spAutoFit/>
          </a:bodyPr>
          <a:lstStyle/>
          <a:p>
            <a:pPr algn="ctr"/>
            <a:r>
              <a:rPr lang="ru-RU"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2. Величина</a:t>
            </a:r>
            <a:endParaRPr lang="ru-RU"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4" name="Прямоугольник 13"/>
          <p:cNvSpPr/>
          <p:nvPr/>
        </p:nvSpPr>
        <p:spPr>
          <a:xfrm rot="16200000">
            <a:off x="3297671" y="5373238"/>
            <a:ext cx="1901482" cy="584775"/>
          </a:xfrm>
          <a:prstGeom prst="rect">
            <a:avLst/>
          </a:prstGeom>
          <a:noFill/>
        </p:spPr>
        <p:txBody>
          <a:bodyPr wrap="none" lIns="91440" tIns="45720" rIns="91440" bIns="45720">
            <a:spAutoFit/>
          </a:bodyPr>
          <a:lstStyle/>
          <a:p>
            <a:pPr algn="ctr"/>
            <a:r>
              <a:rPr lang="ru-RU"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3.Форма</a:t>
            </a:r>
            <a:endParaRPr lang="ru-RU"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 name="Прямоугольник 14"/>
          <p:cNvSpPr/>
          <p:nvPr/>
        </p:nvSpPr>
        <p:spPr>
          <a:xfrm rot="1642458">
            <a:off x="5572241" y="3847403"/>
            <a:ext cx="2999475" cy="1015663"/>
          </a:xfrm>
          <a:prstGeom prst="rect">
            <a:avLst/>
          </a:prstGeom>
          <a:noFill/>
        </p:spPr>
        <p:txBody>
          <a:bodyPr wrap="none" lIns="91440" tIns="45720" rIns="91440" bIns="45720">
            <a:spAutoFit/>
          </a:bodyPr>
          <a:lstStyle/>
          <a:p>
            <a:pPr algn="ctr"/>
            <a:r>
              <a:rPr lang="ru-RU" sz="3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4.Ориентировка </a:t>
            </a:r>
          </a:p>
          <a:p>
            <a:pPr algn="ctr"/>
            <a:r>
              <a:rPr lang="ru-RU" sz="3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в пространстве</a:t>
            </a:r>
            <a:endParaRPr lang="ru-RU" sz="3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6" name="Прямоугольник 15"/>
          <p:cNvSpPr/>
          <p:nvPr/>
        </p:nvSpPr>
        <p:spPr>
          <a:xfrm rot="20527771">
            <a:off x="5610946" y="1354237"/>
            <a:ext cx="2997937" cy="954107"/>
          </a:xfrm>
          <a:prstGeom prst="rect">
            <a:avLst/>
          </a:prstGeom>
          <a:noFill/>
        </p:spPr>
        <p:txBody>
          <a:bodyPr wrap="none" lIns="91440" tIns="45720" rIns="91440" bIns="45720">
            <a:spAutoFit/>
          </a:bodyPr>
          <a:lstStyle/>
          <a:p>
            <a:pPr algn="ctr"/>
            <a:r>
              <a:rPr lang="ru-RU"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5.Ориентировка</a:t>
            </a:r>
          </a:p>
          <a:p>
            <a:pPr algn="ctr"/>
            <a:r>
              <a:rPr lang="ru-RU"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во времени</a:t>
            </a:r>
            <a:endParaRPr lang="ru-RU"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 name="Рисунок 1" descr="J:\Педсовет по математике\Паровозик из ромашково\imgpreview15.jpeg"/>
          <p:cNvPicPr/>
          <p:nvPr/>
        </p:nvPicPr>
        <p:blipFill>
          <a:blip r:embed="rId3" cstate="print"/>
          <a:srcRect l="6759" t="9470" r="6648" b="12121"/>
          <a:stretch>
            <a:fillRect/>
          </a:stretch>
        </p:blipFill>
        <p:spPr bwMode="auto">
          <a:xfrm>
            <a:off x="3319087" y="142852"/>
            <a:ext cx="1708335" cy="1750026"/>
          </a:xfrm>
          <a:prstGeom prst="ellipse">
            <a:avLst/>
          </a:prstGeom>
          <a:ln w="762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3960709328"/>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1" presetClass="entr" presetSubtype="4"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heel(4)">
                                      <p:cBhvr>
                                        <p:cTn id="14" dur="2000"/>
                                        <p:tgtEl>
                                          <p:spTgt spid="11"/>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amond(in)">
                                      <p:cBhvr>
                                        <p:cTn id="20" dur="2000"/>
                                        <p:tgtEl>
                                          <p:spTgt spid="8"/>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downLeft)">
                                      <p:cBhvr>
                                        <p:cTn id="23" dur="500"/>
                                        <p:tgtEl>
                                          <p:spTgt spid="9"/>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Left)">
                                      <p:cBhvr>
                                        <p:cTn id="26" dur="500"/>
                                        <p:tgtEl>
                                          <p:spTgt spid="10"/>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heckerboard(across)">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heckerboard(across)">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checkerboard(across)">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strips(downLef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checkerboard(across)">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5" grpId="0" animBg="1"/>
      <p:bldP spid="11"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роза\Desktop\Новая папка\DSC_06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934527"/>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rot="1825701">
            <a:off x="11210" y="571145"/>
            <a:ext cx="3666584" cy="2162747"/>
          </a:xfrm>
          <a:prstGeom prst="ellipse">
            <a:avLst/>
          </a:prstGeom>
          <a:solidFill>
            <a:schemeClr val="accent4">
              <a:lumMod val="40000"/>
              <a:lumOff val="6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Овал 4"/>
          <p:cNvSpPr/>
          <p:nvPr/>
        </p:nvSpPr>
        <p:spPr>
          <a:xfrm rot="19415451">
            <a:off x="-73151" y="4182427"/>
            <a:ext cx="3666584" cy="2162747"/>
          </a:xfrm>
          <a:prstGeom prst="ellipse">
            <a:avLst/>
          </a:prstGeom>
          <a:solidFill>
            <a:schemeClr val="accent4">
              <a:lumMod val="40000"/>
              <a:lumOff val="6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Овал 5"/>
          <p:cNvSpPr/>
          <p:nvPr/>
        </p:nvSpPr>
        <p:spPr>
          <a:xfrm rot="9010013">
            <a:off x="5419109" y="487501"/>
            <a:ext cx="3666584" cy="2162747"/>
          </a:xfrm>
          <a:prstGeom prst="ellipse">
            <a:avLst/>
          </a:prstGeom>
          <a:solidFill>
            <a:schemeClr val="accent4">
              <a:lumMod val="40000"/>
              <a:lumOff val="6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Овал 6"/>
          <p:cNvSpPr/>
          <p:nvPr/>
        </p:nvSpPr>
        <p:spPr>
          <a:xfrm rot="2172519">
            <a:off x="5401082" y="4036191"/>
            <a:ext cx="3666584" cy="2162747"/>
          </a:xfrm>
          <a:prstGeom prst="ellipse">
            <a:avLst/>
          </a:prstGeom>
          <a:solidFill>
            <a:schemeClr val="accent4">
              <a:lumMod val="40000"/>
              <a:lumOff val="6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Овал 2"/>
          <p:cNvSpPr/>
          <p:nvPr/>
        </p:nvSpPr>
        <p:spPr>
          <a:xfrm>
            <a:off x="2725603" y="1643050"/>
            <a:ext cx="3297138" cy="3214710"/>
          </a:xfrm>
          <a:prstGeom prst="ellipse">
            <a:avLst/>
          </a:prstGeom>
          <a:solidFill>
            <a:schemeClr val="accent1">
              <a:lumMod val="20000"/>
              <a:lumOff val="8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TextBox 9"/>
          <p:cNvSpPr txBox="1"/>
          <p:nvPr/>
        </p:nvSpPr>
        <p:spPr>
          <a:xfrm>
            <a:off x="2725602" y="2285993"/>
            <a:ext cx="2967425" cy="2246769"/>
          </a:xfrm>
          <a:prstGeom prst="rect">
            <a:avLst/>
          </a:prstGeom>
          <a:noFill/>
        </p:spPr>
        <p:txBody>
          <a:bodyPr wrap="square" rtlCol="0">
            <a:spAutoFit/>
          </a:bodyPr>
          <a:lstStyle/>
          <a:p>
            <a:pPr algn="ctr"/>
            <a:r>
              <a:rPr lang="ru-RU" sz="2800" b="1" dirty="0" smtClean="0">
                <a:latin typeface="Times New Roman" pitchFamily="18" charset="0"/>
                <a:cs typeface="Times New Roman" pitchFamily="18" charset="0"/>
              </a:rPr>
              <a:t>Перечислите методы, </a:t>
            </a:r>
          </a:p>
          <a:p>
            <a:pPr algn="ctr"/>
            <a:r>
              <a:rPr lang="ru-RU" sz="2800" b="1" dirty="0" smtClean="0">
                <a:latin typeface="Times New Roman" pitchFamily="18" charset="0"/>
                <a:cs typeface="Times New Roman" pitchFamily="18" charset="0"/>
              </a:rPr>
              <a:t>используемые на занятиях по ФЭМП</a:t>
            </a:r>
            <a:endParaRPr lang="ru-RU" sz="2800" b="1" dirty="0">
              <a:latin typeface="Times New Roman" pitchFamily="18" charset="0"/>
              <a:cs typeface="Times New Roman" pitchFamily="18" charset="0"/>
            </a:endParaRPr>
          </a:p>
        </p:txBody>
      </p:sp>
      <p:sp>
        <p:nvSpPr>
          <p:cNvPr id="11" name="Прямоугольник 10"/>
          <p:cNvSpPr/>
          <p:nvPr/>
        </p:nvSpPr>
        <p:spPr>
          <a:xfrm rot="2034458">
            <a:off x="279538" y="1164958"/>
            <a:ext cx="2874506" cy="769441"/>
          </a:xfrm>
          <a:prstGeom prst="rect">
            <a:avLst/>
          </a:prstGeom>
          <a:noFill/>
        </p:spPr>
        <p:txBody>
          <a:bodyPr wrap="none" lIns="91440" tIns="45720" rIns="91440" bIns="45720">
            <a:spAutoFit/>
          </a:bodyPr>
          <a:lstStyle/>
          <a:p>
            <a:pPr algn="ctr"/>
            <a:r>
              <a:rPr lang="ru-RU"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Словесные</a:t>
            </a:r>
            <a:endParaRPr lang="ru-RU"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2" name="Прямоугольник 11"/>
          <p:cNvSpPr/>
          <p:nvPr/>
        </p:nvSpPr>
        <p:spPr>
          <a:xfrm rot="19638019">
            <a:off x="183500" y="4810850"/>
            <a:ext cx="3225691" cy="769441"/>
          </a:xfrm>
          <a:prstGeom prst="rect">
            <a:avLst/>
          </a:prstGeom>
          <a:noFill/>
        </p:spPr>
        <p:txBody>
          <a:bodyPr wrap="none" lIns="91440" tIns="45720" rIns="91440" bIns="45720">
            <a:spAutoFit/>
          </a:bodyPr>
          <a:lstStyle/>
          <a:p>
            <a:pPr algn="ctr"/>
            <a:r>
              <a:rPr lang="ru-RU"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Наглядные</a:t>
            </a:r>
            <a:endParaRPr lang="ru-RU"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Прямоугольник 12"/>
          <p:cNvSpPr/>
          <p:nvPr/>
        </p:nvSpPr>
        <p:spPr>
          <a:xfrm rot="1923433">
            <a:off x="5739279" y="4610246"/>
            <a:ext cx="2518639"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4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Игровые</a:t>
            </a:r>
            <a:endParaRPr lang="ru-RU" sz="4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4" name="Прямоугольник 13"/>
          <p:cNvSpPr/>
          <p:nvPr/>
        </p:nvSpPr>
        <p:spPr>
          <a:xfrm rot="19789251">
            <a:off x="5546308" y="1152262"/>
            <a:ext cx="3611053" cy="707886"/>
          </a:xfrm>
          <a:prstGeom prst="rect">
            <a:avLst/>
          </a:prstGeom>
          <a:noFill/>
        </p:spPr>
        <p:txBody>
          <a:bodyPr wrap="none" lIns="91440" tIns="45720" rIns="91440" bIns="45720">
            <a:spAutoFit/>
          </a:bodyPr>
          <a:lstStyle/>
          <a:p>
            <a:pPr algn="ctr"/>
            <a:r>
              <a:rPr lang="ru-RU"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Практические</a:t>
            </a:r>
            <a:endParaRPr lang="ru-RU"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 name="Рисунок 1" descr="J:\Педсовет по математике\Паровозик из ромашково\imgpreview15.jpeg"/>
          <p:cNvPicPr/>
          <p:nvPr/>
        </p:nvPicPr>
        <p:blipFill>
          <a:blip r:embed="rId3" cstate="print"/>
          <a:srcRect l="6759" t="9470" r="6648" b="12121"/>
          <a:stretch>
            <a:fillRect/>
          </a:stretch>
        </p:blipFill>
        <p:spPr bwMode="auto">
          <a:xfrm>
            <a:off x="3385030" y="214290"/>
            <a:ext cx="1846398" cy="1857364"/>
          </a:xfrm>
          <a:prstGeom prst="ellipse">
            <a:avLst/>
          </a:prstGeom>
          <a:ln w="762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3382265840"/>
      </p:ext>
    </p:extLst>
  </p:cSld>
  <p:clrMapOvr>
    <a:masterClrMapping/>
  </p:clrMapOvr>
  <mc:AlternateContent xmlns:mc="http://schemas.openxmlformats.org/markup-compatibility/2006">
    <mc:Choice xmlns:p14="http://schemas.microsoft.com/office/powerpoint/2010/main" Requires="p14">
      <p:transition spd="slow" p14:dur="1200" advTm="3965">
        <p14:flip dir="r"/>
      </p:transition>
    </mc:Choice>
    <mc:Fallback>
      <p:transition spd="slow" advTm="39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35"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anim calcmode="lin" valueType="num">
                                      <p:cBhvr>
                                        <p:cTn id="12" dur="2000" fill="hold"/>
                                        <p:tgtEl>
                                          <p:spTgt spid="10"/>
                                        </p:tgtEl>
                                        <p:attrNameLst>
                                          <p:attrName>style.rotation</p:attrName>
                                        </p:attrNameLst>
                                      </p:cBhvr>
                                      <p:tavLst>
                                        <p:tav tm="0">
                                          <p:val>
                                            <p:fltVal val="720"/>
                                          </p:val>
                                        </p:tav>
                                        <p:tav tm="100000">
                                          <p:val>
                                            <p:fltVal val="0"/>
                                          </p:val>
                                        </p:tav>
                                      </p:tavLst>
                                    </p:anim>
                                    <p:anim calcmode="lin" valueType="num">
                                      <p:cBhvr>
                                        <p:cTn id="13" dur="2000" fill="hold"/>
                                        <p:tgtEl>
                                          <p:spTgt spid="10"/>
                                        </p:tgtEl>
                                        <p:attrNameLst>
                                          <p:attrName>ppt_h</p:attrName>
                                        </p:attrNameLst>
                                      </p:cBhvr>
                                      <p:tavLst>
                                        <p:tav tm="0">
                                          <p:val>
                                            <p:fltVal val="0"/>
                                          </p:val>
                                        </p:tav>
                                        <p:tav tm="100000">
                                          <p:val>
                                            <p:strVal val="#ppt_h"/>
                                          </p:val>
                                        </p:tav>
                                      </p:tavLst>
                                    </p:anim>
                                    <p:anim calcmode="lin" valueType="num">
                                      <p:cBhvr>
                                        <p:cTn id="14" dur="2000" fill="hold"/>
                                        <p:tgtEl>
                                          <p:spTgt spid="10"/>
                                        </p:tgtEl>
                                        <p:attrNameLst>
                                          <p:attrName>ppt_w</p:attrName>
                                        </p:attrNameLst>
                                      </p:cBhvr>
                                      <p:tavLst>
                                        <p:tav tm="0">
                                          <p:val>
                                            <p:fltVal val="0"/>
                                          </p:val>
                                        </p:tav>
                                        <p:tav tm="100000">
                                          <p:val>
                                            <p:strVal val="#ppt_w"/>
                                          </p:val>
                                        </p:tav>
                                      </p:tavLst>
                                    </p:anim>
                                  </p:childTnLst>
                                </p:cTn>
                              </p:par>
                              <p:par>
                                <p:cTn id="15" presetID="21"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4)">
                                      <p:cBhvr>
                                        <p:cTn id="17" dur="2000"/>
                                        <p:tgtEl>
                                          <p:spTgt spid="4"/>
                                        </p:tgtEl>
                                      </p:cBhvr>
                                    </p:animEffect>
                                  </p:childTnLst>
                                </p:cTn>
                              </p:par>
                              <p:par>
                                <p:cTn id="18" presetID="21"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4)">
                                      <p:cBhvr>
                                        <p:cTn id="20" dur="2000"/>
                                        <p:tgtEl>
                                          <p:spTgt spid="6"/>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500"/>
                                        <p:tgtEl>
                                          <p:spTgt spid="5"/>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strVal val="#ppt_w*0.70"/>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Effect transition="in" filter="fade">
                                      <p:cBhvr>
                                        <p:cTn id="33" dur="1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ircle(in)">
                                      <p:cBhvr>
                                        <p:cTn id="38" dur="2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heel(4)">
                                      <p:cBhvr>
                                        <p:cTn id="43" dur="20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1000" fill="hold"/>
                                        <p:tgtEl>
                                          <p:spTgt spid="14"/>
                                        </p:tgtEl>
                                        <p:attrNameLst>
                                          <p:attrName>ppt_w</p:attrName>
                                        </p:attrNameLst>
                                      </p:cBhvr>
                                      <p:tavLst>
                                        <p:tav tm="0">
                                          <p:val>
                                            <p:strVal val="#ppt_w*0.70"/>
                                          </p:val>
                                        </p:tav>
                                        <p:tav tm="100000">
                                          <p:val>
                                            <p:strVal val="#ppt_w"/>
                                          </p:val>
                                        </p:tav>
                                      </p:tavLst>
                                    </p:anim>
                                    <p:anim calcmode="lin" valueType="num">
                                      <p:cBhvr>
                                        <p:cTn id="49" dur="1000" fill="hold"/>
                                        <p:tgtEl>
                                          <p:spTgt spid="14"/>
                                        </p:tgtEl>
                                        <p:attrNameLst>
                                          <p:attrName>ppt_h</p:attrName>
                                        </p:attrNameLst>
                                      </p:cBhvr>
                                      <p:tavLst>
                                        <p:tav tm="0">
                                          <p:val>
                                            <p:strVal val="#ppt_h"/>
                                          </p:val>
                                        </p:tav>
                                        <p:tav tm="100000">
                                          <p:val>
                                            <p:strVal val="#ppt_h"/>
                                          </p:val>
                                        </p:tav>
                                      </p:tavLst>
                                    </p:anim>
                                    <p:animEffect transition="in" filter="fade">
                                      <p:cBhvr>
                                        <p:cTn id="5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3" grpId="0" animBg="1"/>
      <p:bldP spid="10" grpId="0"/>
      <p:bldP spid="11" grpId="0"/>
      <p:bldP spid="12"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0.8|0.9|0.7"/>
</p:tagLst>
</file>

<file path=ppt/tags/tag2.xml><?xml version="1.0" encoding="utf-8"?>
<p:tagLst xmlns:a="http://schemas.openxmlformats.org/drawingml/2006/main" xmlns:r="http://schemas.openxmlformats.org/officeDocument/2006/relationships" xmlns:p="http://schemas.openxmlformats.org/presentationml/2006/main">
  <p:tag name="TIMING" val="|1.1|1|1.1|0.8|0.7"/>
</p:tagLst>
</file>

<file path=ppt/tags/tag3.xml><?xml version="1.0" encoding="utf-8"?>
<p:tagLst xmlns:a="http://schemas.openxmlformats.org/drawingml/2006/main" xmlns:r="http://schemas.openxmlformats.org/officeDocument/2006/relationships" xmlns:p="http://schemas.openxmlformats.org/presentationml/2006/main">
  <p:tag name="TIMING" val="|0.9|0.8|0.8|0.7"/>
</p:tagLst>
</file>

<file path=ppt/tags/tag4.xml><?xml version="1.0" encoding="utf-8"?>
<p:tagLst xmlns:a="http://schemas.openxmlformats.org/drawingml/2006/main" xmlns:r="http://schemas.openxmlformats.org/officeDocument/2006/relationships" xmlns:p="http://schemas.openxmlformats.org/presentationml/2006/main">
  <p:tag name="TIMING" val="|1.1|1|0.7|0.7|0.6|0.6|0.6|0.5"/>
</p:tagLst>
</file>

<file path=ppt/tags/tag5.xml><?xml version="1.0" encoding="utf-8"?>
<p:tagLst xmlns:a="http://schemas.openxmlformats.org/drawingml/2006/main" xmlns:r="http://schemas.openxmlformats.org/officeDocument/2006/relationships" xmlns:p="http://schemas.openxmlformats.org/presentationml/2006/main">
  <p:tag name="TIMING" val="|1|0.8|0.8|0.7|0.6|0.7|1.1"/>
</p:tagLst>
</file>

<file path=ppt/tags/tag6.xml><?xml version="1.0" encoding="utf-8"?>
<p:tagLst xmlns:a="http://schemas.openxmlformats.org/drawingml/2006/main" xmlns:r="http://schemas.openxmlformats.org/officeDocument/2006/relationships" xmlns:p="http://schemas.openxmlformats.org/presentationml/2006/main">
  <p:tag name="TIMING" val="|0.8|0.7|0.6|0.6"/>
</p:tagLst>
</file>

<file path=ppt/tags/tag7.xml><?xml version="1.0" encoding="utf-8"?>
<p:tagLst xmlns:a="http://schemas.openxmlformats.org/drawingml/2006/main" xmlns:r="http://schemas.openxmlformats.org/officeDocument/2006/relationships" xmlns:p="http://schemas.openxmlformats.org/presentationml/2006/main">
  <p:tag name="TIMING" val="|4"/>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686</Words>
  <Application>Microsoft Office PowerPoint</Application>
  <PresentationFormat>Экран (4:3)</PresentationFormat>
  <Paragraphs>105</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роза</dc:creator>
  <cp:lastModifiedBy>роза</cp:lastModifiedBy>
  <cp:revision>10</cp:revision>
  <cp:lastPrinted>2018-01-31T10:23:59Z</cp:lastPrinted>
  <dcterms:created xsi:type="dcterms:W3CDTF">2018-01-31T09:04:29Z</dcterms:created>
  <dcterms:modified xsi:type="dcterms:W3CDTF">2018-02-27T13:35:29Z</dcterms:modified>
</cp:coreProperties>
</file>