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66" r:id="rId5"/>
    <p:sldId id="259" r:id="rId6"/>
    <p:sldId id="257" r:id="rId7"/>
    <p:sldId id="269" r:id="rId8"/>
    <p:sldId id="260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99"/>
    <a:srgbClr val="FCAAF8"/>
    <a:srgbClr val="007635"/>
    <a:srgbClr val="16DBF6"/>
    <a:srgbClr val="0066FF"/>
    <a:srgbClr val="00FF00"/>
    <a:srgbClr val="DBCB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99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15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163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71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888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59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75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03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22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528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394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426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DF989-801B-4902-B70B-F047EE627B0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9FBA-8646-4786-B269-B3F0ACA58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52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72919" y="2403857"/>
            <a:ext cx="8347539" cy="26069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9228554"/>
              </a:avLst>
            </a:prstTxWarp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Новые возможности в организации познавательно – исследовательской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деятельности посредством интерактивного оборудования</a:t>
            </a:r>
          </a:p>
        </p:txBody>
      </p:sp>
      <p:pic>
        <p:nvPicPr>
          <p:cNvPr id="13" name="Рисунок 12" descr="http://ust-ilimsk.su/media/news/32/851c24aa-165b-49a3-ba8c-efcc7256e898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786190"/>
            <a:ext cx="4214842" cy="2593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0275" y="183716"/>
            <a:ext cx="225519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500562" y="5000636"/>
            <a:ext cx="428628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>
              <a:spcAft>
                <a:spcPts val="60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Власова Ю.А.</a:t>
            </a:r>
          </a:p>
          <a:p>
            <a:pPr algn="r">
              <a:spcAft>
                <a:spcPts val="60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pPr algn="r">
              <a:spcAft>
                <a:spcPts val="60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МАДОУ «Детский сад № 7»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00034" y="500042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«Детский сад № 7»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1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0275" y="183716"/>
            <a:ext cx="225519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нна\Desktop\Vivere20la20scienz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5000636"/>
            <a:ext cx="2468326" cy="157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00100" y="428604"/>
            <a:ext cx="607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Современное интерактивное оборудование в организации познавательно – исследовательской деятельности детей</a:t>
            </a:r>
            <a:endParaRPr lang="ru-RU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 descr="Комплект луп - Интернет-магазин товаров для образования - Глобус, Екатеринбур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643050"/>
            <a:ext cx="1461614" cy="1285884"/>
          </a:xfrm>
          <a:prstGeom prst="rect">
            <a:avLst/>
          </a:prstGeom>
          <a:ln w="38100" cap="sq">
            <a:solidFill>
              <a:srgbClr val="00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Цифровая лаборатория RELAB KIDS для дошкольников комплект стартовый - Интернет-магазин товаров для образования - Глобус, Екатеринбург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714488"/>
            <a:ext cx="2175440" cy="1214446"/>
          </a:xfrm>
          <a:prstGeom prst="rect">
            <a:avLst/>
          </a:prstGeom>
          <a:ln w="38100" cap="sq">
            <a:solidFill>
              <a:srgbClr val="00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429000"/>
            <a:ext cx="2175206" cy="1428760"/>
          </a:xfrm>
          <a:prstGeom prst="rect">
            <a:avLst/>
          </a:prstGeom>
          <a:ln w="38100" cap="sq">
            <a:solidFill>
              <a:srgbClr val="00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C:\Users\Светлана\Desktop\nauras.png"/>
          <p:cNvPicPr/>
          <p:nvPr/>
        </p:nvPicPr>
        <p:blipFill>
          <a:blip r:embed="rId7"/>
          <a:srcRect l="8156" r="6040" b="6945"/>
          <a:stretch>
            <a:fillRect/>
          </a:stretch>
        </p:blipFill>
        <p:spPr bwMode="auto">
          <a:xfrm>
            <a:off x="6143636" y="1714488"/>
            <a:ext cx="2571768" cy="1857388"/>
          </a:xfrm>
          <a:prstGeom prst="rect">
            <a:avLst/>
          </a:prstGeom>
          <a:ln w="38100" cap="sq">
            <a:solidFill>
              <a:srgbClr val="00763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E:\открытый день 27.03\c0c6bdd79a358249f0c05b708a1208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3857628"/>
            <a:ext cx="2143120" cy="2143120"/>
          </a:xfrm>
          <a:prstGeom prst="rect">
            <a:avLst/>
          </a:prstGeom>
          <a:ln w="38100" cap="sq">
            <a:solidFill>
              <a:srgbClr val="00763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00" y="3214687"/>
            <a:ext cx="1500198" cy="1620084"/>
          </a:xfrm>
          <a:prstGeom prst="rect">
            <a:avLst/>
          </a:prstGeom>
          <a:ln w="38100" cap="sq">
            <a:solidFill>
              <a:srgbClr val="00763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Администратор\Desktop\GREEN-HUE-GROUP-PACK-SHOT_AW_with_awards-300x30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8662" y="5072074"/>
            <a:ext cx="1571636" cy="1414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952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710" y="188640"/>
            <a:ext cx="225519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Инна\Desktop\1424883418_od3bjnj8c9i0im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04"/>
          <a:stretch/>
        </p:blipFill>
        <p:spPr bwMode="auto">
          <a:xfrm>
            <a:off x="765041" y="4716018"/>
            <a:ext cx="3535724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Инна\Desktop\1424883418_od3bjnj8c9i0im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49891"/>
            <a:ext cx="4562475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 descr="G:\открытый день 27.03\ясли желе\DSC_0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7" y="714356"/>
            <a:ext cx="2786082" cy="1852403"/>
          </a:xfrm>
          <a:prstGeom prst="rect">
            <a:avLst/>
          </a:prstGeom>
          <a:ln w="38100" cap="sq">
            <a:solidFill>
              <a:srgbClr val="FCAAF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G:\открытый день 27.03\СД микроскоп\DSC_03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928934"/>
            <a:ext cx="3151922" cy="2095642"/>
          </a:xfrm>
          <a:prstGeom prst="rect">
            <a:avLst/>
          </a:prstGeom>
          <a:ln w="38100" cap="sq">
            <a:solidFill>
              <a:srgbClr val="FCAAF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20180226_0855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714356"/>
            <a:ext cx="1381794" cy="1857388"/>
          </a:xfrm>
          <a:prstGeom prst="rect">
            <a:avLst/>
          </a:prstGeom>
          <a:ln w="38100" cap="sq">
            <a:solidFill>
              <a:srgbClr val="FCAAF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G:\открытый день 27.03\20180315_1638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714356"/>
            <a:ext cx="1393041" cy="1857388"/>
          </a:xfrm>
          <a:prstGeom prst="rect">
            <a:avLst/>
          </a:prstGeom>
          <a:ln w="38100" cap="sq">
            <a:solidFill>
              <a:srgbClr val="FCAAF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2" descr="C:\Users\Надежда\Desktop\ФОТО ДЕТСКИЙ САД\лупы\IMG_64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85852" y="2928934"/>
            <a:ext cx="3107553" cy="2071702"/>
          </a:xfrm>
          <a:prstGeom prst="rect">
            <a:avLst/>
          </a:prstGeom>
          <a:ln w="38100" cap="sq">
            <a:solidFill>
              <a:srgbClr val="FCAAF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088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0275" y="183716"/>
            <a:ext cx="225519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Инна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4000504"/>
            <a:ext cx="5214974" cy="2381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85852" y="1000108"/>
            <a:ext cx="664373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ознавательно – исследовательские умения: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ориентироваться в проблемной ситуации;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находить необходимую информацию об окружающих событиях и явлениях;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выдвигать и обосновывать идей;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планировать этапы своей деятельности;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выбирать способы действий из усвоенных ранее способов;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организовать своё рабочее место;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понимать и выполнять алгоритм действий;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устанавливать причинно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следственные связи;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применять знания в тех или иных жизненных ситуациях.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1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Блок-схема: извлечение 25"/>
          <p:cNvSpPr/>
          <p:nvPr/>
        </p:nvSpPr>
        <p:spPr>
          <a:xfrm flipV="1">
            <a:off x="40959" y="13690"/>
            <a:ext cx="836525" cy="3631333"/>
          </a:xfrm>
          <a:prstGeom prst="flowChartExtra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извлечение 26"/>
          <p:cNvSpPr/>
          <p:nvPr/>
        </p:nvSpPr>
        <p:spPr>
          <a:xfrm>
            <a:off x="0" y="3226667"/>
            <a:ext cx="836525" cy="3631333"/>
          </a:xfrm>
          <a:prstGeom prst="flowChartExtra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извлечение 31"/>
          <p:cNvSpPr/>
          <p:nvPr/>
        </p:nvSpPr>
        <p:spPr>
          <a:xfrm rot="19281583">
            <a:off x="580328" y="3354400"/>
            <a:ext cx="432048" cy="88188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нак запрета 28"/>
          <p:cNvSpPr/>
          <p:nvPr/>
        </p:nvSpPr>
        <p:spPr>
          <a:xfrm rot="19084680">
            <a:off x="131031" y="3121038"/>
            <a:ext cx="658531" cy="643306"/>
          </a:xfrm>
          <a:prstGeom prst="noSmok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H:\ИННА - с раб стола - шаблоны, фоны, утренники, математика\детские с ссылками\ДЕТИ\royalty-free-blowing-bubbles-clipart-illustration-432947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11" b="8227"/>
          <a:stretch/>
        </p:blipFill>
        <p:spPr bwMode="auto">
          <a:xfrm>
            <a:off x="6876256" y="127364"/>
            <a:ext cx="1932169" cy="1921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:\ИННА - с раб стола - шаблоны, фоны, утренники, математика\детские с ссылками\ДЕТИ\royalty-free-blowing-bubbles-clipart-illustration-432947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11" b="8227"/>
          <a:stretch/>
        </p:blipFill>
        <p:spPr bwMode="auto">
          <a:xfrm flipH="1">
            <a:off x="688957" y="4462838"/>
            <a:ext cx="2351094" cy="233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428728" y="1285860"/>
          <a:ext cx="6858046" cy="4743820"/>
        </p:xfrm>
        <a:graphic>
          <a:graphicData uri="http://schemas.openxmlformats.org/drawingml/2006/table">
            <a:tbl>
              <a:tblPr/>
              <a:tblGrid>
                <a:gridCol w="2285776"/>
                <a:gridCol w="2285776"/>
                <a:gridCol w="2286494"/>
              </a:tblGrid>
              <a:tr h="93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Этапы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Деятельность воспитателя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Деятельность детей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2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Постановка проблемы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Фиксирует внимание детей на обнаружении противоречий.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Создаёт проблемную ситуацию.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Формулирует или помогает сформулировать проблему.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Определяет целевую установку.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Осознаёт создавшееся противоречие.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«Присваивает» проблему.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Участвует в формулировке проблемы.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Осознает цель поиска.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Актуализация знаний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Побуждает детей к активизации необходимых знаний, их анализу, синтезу, обобщению и систематизации.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Подводит детей к выводу о недостаточности знаний или умений.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Мотивирует к поиску новых знаний или умений.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Активизирует необходимые знания (анализирует, обобщает, систематизирует).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Осознаёт потребность в новых знаниях.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Концентрируется на поиске новых знаний.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2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Выдвижение гипотез – предложений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Организует выдвижение предложений.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Вовлекает детей в процесс выделения этапов поиска и их планирования.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Осуществляет коррекционную и консультационную помощь в процессе поиска.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Участвует в обсуждении, размышляет, рассуждает, выдвигает идеи, обосновывает их.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Принимает программу поиска.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Проводит поисковую деятельность.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Проверка решений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Проверяет результаты поиска.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Помогает выбрать правильное решение.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Докладывает результаты поиска.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Формулирует выводы.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0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Введение в систему знаний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Выделяет новые знания.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Организует размещение результатов поиска в уголке открытий.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Организует применение полученных знаний.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Присваивает новые знания и умения.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Участвует в размещении в уголке открытий результатов поиска.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Применяет полученные знания.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428860" y="785794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Карта решения проблемной ситуации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18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02" y="14290"/>
            <a:ext cx="836525" cy="2956952"/>
            <a:chOff x="40959" y="1829355"/>
            <a:chExt cx="836525" cy="2956952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829355"/>
              <a:ext cx="836525" cy="1815667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Блок-схема: извлечение 30"/>
            <p:cNvSpPr/>
            <p:nvPr/>
          </p:nvSpPr>
          <p:spPr>
            <a:xfrm rot="20426550">
              <a:off x="408440" y="3388997"/>
              <a:ext cx="432048" cy="139731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453789">
              <a:off x="136259" y="366962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352284" y="3242262"/>
              <a:ext cx="187268" cy="40276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Picture 4" descr="H:\ИННА - с раб стола - шаблоны, фоны, утренники, математика\детские с ссылками\ДЕТИ\royalty-free-blowing-bubbles-clipart-illustration-432947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11" b="8227"/>
          <a:stretch/>
        </p:blipFill>
        <p:spPr bwMode="auto">
          <a:xfrm flipH="1">
            <a:off x="0" y="4519956"/>
            <a:ext cx="2351094" cy="233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ЮЛЯ\Desktop\ясли\IMG_20180219_093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642918"/>
            <a:ext cx="1821669" cy="242889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ЮЛЯ\Desktop\ясли\IMG_20180219_100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785794"/>
            <a:ext cx="1732372" cy="230982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ЮЛЯ\Desktop\ясли\IMG_20180220_1019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714356"/>
            <a:ext cx="1785950" cy="238126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Users\ЮЛЯ\Desktop\СД\DSC_0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0961" y="3429000"/>
            <a:ext cx="3366557" cy="223834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:\Users\ЮЛЯ\Desktop\СД\DSC_00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3429000"/>
            <a:ext cx="3238459" cy="215317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50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402" y="14290"/>
            <a:ext cx="836525" cy="2956952"/>
            <a:chOff x="40959" y="1829355"/>
            <a:chExt cx="836525" cy="2956952"/>
          </a:xfrm>
        </p:grpSpPr>
        <p:sp>
          <p:nvSpPr>
            <p:cNvPr id="19" name="Блок-схема: извлечение 18"/>
            <p:cNvSpPr/>
            <p:nvPr/>
          </p:nvSpPr>
          <p:spPr>
            <a:xfrm flipV="1">
              <a:off x="40959" y="1829355"/>
              <a:ext cx="836525" cy="1815667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извлечение 19"/>
            <p:cNvSpPr/>
            <p:nvPr/>
          </p:nvSpPr>
          <p:spPr>
            <a:xfrm rot="20426550">
              <a:off x="408440" y="3388997"/>
              <a:ext cx="432048" cy="139731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извлечение 20"/>
            <p:cNvSpPr/>
            <p:nvPr/>
          </p:nvSpPr>
          <p:spPr>
            <a:xfrm rot="453789">
              <a:off x="136259" y="366962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Знак запрета 21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352284" y="3242262"/>
              <a:ext cx="187268" cy="40276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7" name="Picture 4" descr="H:\ИННА - с раб стола - шаблоны, фоны, утренники, математика\детские с ссылками\ДЕТИ\royalty-free-blowing-bubbles-clipart-illustration-432947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11" b="8227"/>
          <a:stretch/>
        </p:blipFill>
        <p:spPr bwMode="auto">
          <a:xfrm flipH="1">
            <a:off x="688957" y="4462838"/>
            <a:ext cx="2351094" cy="233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ЛЯ\Desktop\ясли\IMG_20180326_112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8"/>
            <a:ext cx="2535963" cy="338128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ЮЛЯ\Desktop\СД\DSC_0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643050"/>
            <a:ext cx="2666955" cy="177319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Users\ЮЛЯ\Desktop\ясли\IMG_20180219_0947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642918"/>
            <a:ext cx="2643102" cy="352413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3" descr="C:\Users\Надежда\Desktop\ФОТО ДЕТСКИЙ САД\лупы\IMG_638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786050" y="4071942"/>
            <a:ext cx="3822700" cy="2547938"/>
          </a:xfrm>
          <a:prstGeom prst="rect">
            <a:avLst/>
          </a:prstGeom>
          <a:ln w="57150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159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/>
          <p:cNvSpPr txBox="1">
            <a:spLocks/>
          </p:cNvSpPr>
          <p:nvPr/>
        </p:nvSpPr>
        <p:spPr>
          <a:xfrm>
            <a:off x="467544" y="2204864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402" y="14290"/>
            <a:ext cx="836525" cy="2956952"/>
            <a:chOff x="40959" y="1829355"/>
            <a:chExt cx="836525" cy="2956952"/>
          </a:xfrm>
        </p:grpSpPr>
        <p:sp>
          <p:nvSpPr>
            <p:cNvPr id="12" name="Блок-схема: извлечение 11"/>
            <p:cNvSpPr/>
            <p:nvPr/>
          </p:nvSpPr>
          <p:spPr>
            <a:xfrm flipV="1">
              <a:off x="40959" y="1829355"/>
              <a:ext cx="836525" cy="1815667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извлечение 12"/>
            <p:cNvSpPr/>
            <p:nvPr/>
          </p:nvSpPr>
          <p:spPr>
            <a:xfrm rot="20426550">
              <a:off x="408440" y="3388997"/>
              <a:ext cx="432048" cy="139731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извлечение 13"/>
            <p:cNvSpPr/>
            <p:nvPr/>
          </p:nvSpPr>
          <p:spPr>
            <a:xfrm rot="453789">
              <a:off x="136259" y="366962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Знак запрета 14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52284" y="3242262"/>
              <a:ext cx="187268" cy="40276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Picture 2" descr="C:\Users\Надежда\Desktop\ФОТО ДЕТСКИЙ САД\лупы\IMG_643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500042"/>
            <a:ext cx="4968230" cy="3312153"/>
          </a:xfrm>
          <a:prstGeom prst="rect">
            <a:avLst/>
          </a:prstGeom>
          <a:ln w="57150">
            <a:solidFill>
              <a:srgbClr val="CC0099"/>
            </a:solidFill>
          </a:ln>
        </p:spPr>
      </p:pic>
      <p:pic>
        <p:nvPicPr>
          <p:cNvPr id="3074" name="Picture 2" descr="E:\открытый день 27.03\20180315_163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48253" y="2238367"/>
            <a:ext cx="4191029" cy="314327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8" descr="C:\Users\7\Desktop\Новая папка\1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143380"/>
            <a:ext cx="3577655" cy="235745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4" descr="H:\ИННА - с раб стола - шаблоны, фоны, утренники, математика\детские с ссылками\ДЕТИ\royalty-free-blowing-bubbles-clipart-illustration-432947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11" b="8227"/>
          <a:stretch/>
        </p:blipFill>
        <p:spPr bwMode="auto">
          <a:xfrm flipH="1">
            <a:off x="4214810" y="4214818"/>
            <a:ext cx="2351094" cy="233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85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500166" y="1928802"/>
            <a:ext cx="634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8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334</Words>
  <Application>Microsoft Office PowerPoint</Application>
  <PresentationFormat>Экран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ЮЛЯ</cp:lastModifiedBy>
  <cp:revision>48</cp:revision>
  <dcterms:created xsi:type="dcterms:W3CDTF">2015-05-02T20:44:07Z</dcterms:created>
  <dcterms:modified xsi:type="dcterms:W3CDTF">2018-03-26T16:59:04Z</dcterms:modified>
</cp:coreProperties>
</file>