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98" r:id="rId3"/>
    <p:sldId id="308" r:id="rId4"/>
    <p:sldId id="306" r:id="rId5"/>
    <p:sldId id="299" r:id="rId6"/>
    <p:sldId id="301" r:id="rId7"/>
    <p:sldId id="302" r:id="rId8"/>
    <p:sldId id="303" r:id="rId9"/>
    <p:sldId id="305" r:id="rId10"/>
    <p:sldId id="285" r:id="rId11"/>
    <p:sldId id="291" r:id="rId12"/>
    <p:sldId id="292" r:id="rId13"/>
    <p:sldId id="257" r:id="rId14"/>
    <p:sldId id="258" r:id="rId15"/>
    <p:sldId id="288" r:id="rId16"/>
    <p:sldId id="289" r:id="rId17"/>
    <p:sldId id="314" r:id="rId18"/>
    <p:sldId id="283" r:id="rId19"/>
    <p:sldId id="290" r:id="rId20"/>
    <p:sldId id="260" r:id="rId21"/>
    <p:sldId id="315" r:id="rId22"/>
    <p:sldId id="316" r:id="rId23"/>
    <p:sldId id="318" r:id="rId24"/>
    <p:sldId id="319" r:id="rId25"/>
    <p:sldId id="284" r:id="rId26"/>
    <p:sldId id="261" r:id="rId27"/>
    <p:sldId id="259" r:id="rId28"/>
    <p:sldId id="310" r:id="rId29"/>
    <p:sldId id="266" r:id="rId30"/>
    <p:sldId id="263" r:id="rId31"/>
    <p:sldId id="265" r:id="rId32"/>
    <p:sldId id="271" r:id="rId33"/>
    <p:sldId id="272" r:id="rId34"/>
    <p:sldId id="311" r:id="rId35"/>
    <p:sldId id="273" r:id="rId36"/>
    <p:sldId id="312" r:id="rId37"/>
    <p:sldId id="297" r:id="rId38"/>
    <p:sldId id="294" r:id="rId39"/>
    <p:sldId id="295" r:id="rId40"/>
    <p:sldId id="268" r:id="rId41"/>
    <p:sldId id="269" r:id="rId42"/>
  </p:sldIdLst>
  <p:sldSz cx="9144000" cy="6858000" type="screen4x3"/>
  <p:notesSz cx="6858000" cy="9144000"/>
  <p:embeddedFontLs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Open Sans" charset="0"/>
      <p:regular r:id="rId49"/>
      <p:bold r:id="rId50"/>
      <p:italic r:id="rId51"/>
    </p:embeddedFont>
    <p:embeddedFont>
      <p:font typeface="Calibri Light" pitchFamily="34" charset="0"/>
      <p:regular r:id="rId52"/>
      <p: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notesViewPr>
    <p:cSldViewPr snapToGrid="0">
      <p:cViewPr varScale="1">
        <p:scale>
          <a:sx n="52" d="100"/>
          <a:sy n="52" d="100"/>
        </p:scale>
        <p:origin x="-297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C4BA-1A46-461C-BE4A-25D7D706FDD1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EA83C-AD3E-472A-B307-9F461C28A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9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3.gif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31.png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.gif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7.jpeg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3.gif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0_5bf5c_ae4e50dd_X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6538" y="1364104"/>
            <a:ext cx="4092314" cy="2833141"/>
          </a:xfrm>
          <a:prstGeom prst="rect">
            <a:avLst/>
          </a:prstGeom>
        </p:spPr>
      </p:pic>
      <p:pic>
        <p:nvPicPr>
          <p:cNvPr id="5" name="Рисунок 4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426001">
            <a:off x="416628" y="4061846"/>
            <a:ext cx="1133475" cy="1066800"/>
          </a:xfrm>
          <a:prstGeom prst="rect">
            <a:avLst/>
          </a:prstGeom>
        </p:spPr>
      </p:pic>
      <p:pic>
        <p:nvPicPr>
          <p:cNvPr id="6" name="Рисунок 5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316" y="5322848"/>
            <a:ext cx="1133475" cy="10668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499016" y="1291714"/>
            <a:ext cx="5441430" cy="194031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ПУТЕШЕСТВИЕ ПО РОДНОЙ СТОРОНКЕ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4644" y="3602038"/>
            <a:ext cx="4103649" cy="1527523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ПОДГОТОВИЛА :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ВОСПИТАТЕЛЬ: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ПОРВАТОВА Л.Г.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353248">
            <a:off x="2776970" y="3155794"/>
            <a:ext cx="1133475" cy="1066800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916495">
            <a:off x="427535" y="318631"/>
            <a:ext cx="1133475" cy="106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7992219"/>
      </p:ext>
    </p:extLst>
  </p:cSld>
  <p:clrMapOvr>
    <a:masterClrMapping/>
  </p:clrMapOvr>
  <p:transition advTm="1268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82029"/>
          </a:xfrm>
        </p:spPr>
        <p:txBody>
          <a:bodyPr>
            <a:norm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Хасанский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Содержимое 4" descr="Prim-Kray-Khasansk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2662" y="978132"/>
            <a:ext cx="4351338" cy="4351338"/>
          </a:xfrm>
          <a:prstGeom prst="rect">
            <a:avLst/>
          </a:prstGeom>
        </p:spPr>
      </p:pic>
      <p:pic>
        <p:nvPicPr>
          <p:cNvPr id="6" name="Рисунок 5" descr="флаг-Хас-рай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6946" y="1070516"/>
            <a:ext cx="2542478" cy="1739591"/>
          </a:xfrm>
          <a:prstGeom prst="rect">
            <a:avLst/>
          </a:prstGeom>
        </p:spPr>
      </p:pic>
      <p:pic>
        <p:nvPicPr>
          <p:cNvPr id="9" name="Рисунок 8" descr="герб-Хас-райо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051" y="2207941"/>
            <a:ext cx="2720896" cy="4059043"/>
          </a:xfrm>
          <a:prstGeom prst="rect">
            <a:avLst/>
          </a:prstGeom>
        </p:spPr>
      </p:pic>
      <p:pic>
        <p:nvPicPr>
          <p:cNvPr id="10" name="Рисунок 9" descr="39387.13386743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176" y="4103649"/>
            <a:ext cx="2051824" cy="2754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1" y="905667"/>
            <a:ext cx="1081568" cy="849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94" y="5540857"/>
            <a:ext cx="1081568" cy="84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08" y="3789507"/>
            <a:ext cx="1081568" cy="849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1376" y="535259"/>
            <a:ext cx="76274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Геральдическое описание и обоснование символики герба </a:t>
            </a:r>
            <a:r>
              <a:rPr lang="ru-RU" sz="2400" b="1" dirty="0" err="1" smtClean="0"/>
              <a:t>Хасанского</a:t>
            </a:r>
            <a:r>
              <a:rPr lang="ru-RU" sz="2400" b="1" dirty="0" smtClean="0"/>
              <a:t> муниципального района</a:t>
            </a:r>
            <a:endParaRPr lang="ru-RU" sz="2400" dirty="0" smtClean="0"/>
          </a:p>
          <a:p>
            <a:r>
              <a:rPr lang="ru-RU" dirty="0" smtClean="0"/>
              <a:t>В червленом поле на лазоревой, окаймленной серебром, волнистой оконечности - две зелёных остроконечных, правая из которых выше, сопки и выходящее из-за них золотое сияющее солнце (без изображения лица); и поверх границы оконечности - морской якорь того же металла. Фигуры герба символизируют историко-географические и экономико-политические особенности </a:t>
            </a:r>
            <a:r>
              <a:rPr lang="ru-RU" dirty="0" err="1" smtClean="0"/>
              <a:t>Хасанского</a:t>
            </a:r>
            <a:r>
              <a:rPr lang="ru-RU" dirty="0" smtClean="0"/>
              <a:t> муниципального района, и потому символика герба многозначна:</a:t>
            </a:r>
          </a:p>
          <a:p>
            <a:r>
              <a:rPr lang="ru-RU" dirty="0" smtClean="0"/>
              <a:t>сопки – символизируют знаменитые сопки Заозерную и Безымянную;</a:t>
            </a:r>
          </a:p>
          <a:p>
            <a:r>
              <a:rPr lang="ru-RU" dirty="0" smtClean="0"/>
              <a:t>встающее за сопками солнце – аллегория расположения района на восточных рубежах России, где жители района встречают новый день первыми. Солнце – символ жизни, тепла, света;</a:t>
            </a:r>
          </a:p>
          <a:p>
            <a:r>
              <a:rPr lang="ru-RU" dirty="0" smtClean="0"/>
              <a:t>лазоревая оконечность, завершенная серебром – аллегория расположения района на берегах Японского моря, а также символ многочисленных озер, речек и водоемов;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244"/>
            <a:ext cx="9144000" cy="2767156"/>
          </a:xfrm>
          <a:prstGeom prst="rect">
            <a:avLst/>
          </a:prstGeom>
        </p:spPr>
      </p:pic>
      <p:pic>
        <p:nvPicPr>
          <p:cNvPr id="9" name="Рисунок 8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0525" y="582665"/>
            <a:ext cx="1133475" cy="1066800"/>
          </a:xfrm>
          <a:prstGeom prst="rect">
            <a:avLst/>
          </a:prstGeom>
        </p:spPr>
      </p:pic>
      <p:pic>
        <p:nvPicPr>
          <p:cNvPr id="6" name="Рисунок 5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57164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8350" y="378909"/>
            <a:ext cx="82072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якорь – аллегорически символизирует морские порты района, а также его экономическую направленность на развитие рыболовства и судоремонта. Якорь – символ надежды и спасения, прочности и безопасности, терпения и верности, символ профессий, связанных с водной стихией (моряков и рыболовов).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Червлень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(красный цвет) – символ мужества, жизнеутверждающей силы, труда, красоты и праздника.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Лазурь - символ возвышенных устремлений, искренности, преданности, возрождения.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Серебро – символ чистоты, открытости, божественной мудрости, примирения.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Зеленый цвет символизирует весну, здоровье, природу, молодость и надежду.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Золото – символ высшей ценности, величия, богатства, урожая. 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244"/>
            <a:ext cx="9144000" cy="2614756"/>
          </a:xfrm>
          <a:prstGeom prst="rect">
            <a:avLst/>
          </a:prstGeom>
        </p:spPr>
      </p:pic>
      <p:pic>
        <p:nvPicPr>
          <p:cNvPr id="8" name="Рисунок 7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0987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Рисунок 5" descr="1223222380_gifs_animaux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0401" y="4821335"/>
            <a:ext cx="4286250" cy="1266825"/>
          </a:xfrm>
          <a:prstGeom prst="rect">
            <a:avLst/>
          </a:prstGeom>
        </p:spPr>
      </p:pic>
      <p:pic>
        <p:nvPicPr>
          <p:cNvPr id="7" name="Рисунок 6" descr="get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235" y="267629"/>
            <a:ext cx="3612996" cy="1895707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69112" y="1739590"/>
            <a:ext cx="4973444" cy="3189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51" y="2377628"/>
            <a:ext cx="1081568" cy="849057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5047" y="3415075"/>
            <a:ext cx="1133475" cy="106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2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931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440" y="432034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Герб и флаг Барабаша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 descr="Герб на прозрачно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119" y="1538869"/>
            <a:ext cx="3947530" cy="3724507"/>
          </a:xfrm>
          <a:prstGeom prst="rect">
            <a:avLst/>
          </a:prstGeom>
        </p:spPr>
      </p:pic>
      <p:pic>
        <p:nvPicPr>
          <p:cNvPr id="10" name="Содержимое 9" descr="флаг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17138" y="2052646"/>
            <a:ext cx="3886200" cy="26037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54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3746" y="1717288"/>
            <a:ext cx="80957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Толкование ГЕРБА и ФЛАГА: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Село Барабаш основано в 1884 году, названо в честь генерала от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инфантерии, сенатора Барабаш Якова Фёдоровича (1838-1910),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Кедровые шишки с молодыми побегами в гербе символизируют богатство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силу природы Приморского края.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Серебряный пояс отражает реку "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Мангугай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", что в переводе с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китайского означает "Спящий тигр". В настоящее время река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Барабашевка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-одна из самых крупных в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Хасанском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районе и одна из важнейших нерестовых рек.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Два противоположно-плывущих лосося символизируют изобилие красной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рыбы и развитие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Барабашского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лососевого рыбоводного завода, который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выращивает мальков этих рыб.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Семь верхних зубцов пояса символизируют семь населенных пунктов,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входящих в состав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Барабашского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поселения: села Барабаш,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Филипповка,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Овчинниково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Занадворовка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Кравцовка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железнодорожная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станция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Провалово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железнодорожный разъезд Барсовый.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381" y="289932"/>
            <a:ext cx="2341755" cy="1494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1568" cy="849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4" y="901950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84" y="478203"/>
            <a:ext cx="1081568" cy="849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94" y="991159"/>
            <a:ext cx="1081568" cy="849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12" y="3176798"/>
            <a:ext cx="1081568" cy="849057"/>
          </a:xfrm>
          <a:prstGeom prst="rect">
            <a:avLst/>
          </a:prstGeom>
        </p:spPr>
      </p:pic>
      <p:pic>
        <p:nvPicPr>
          <p:cNvPr id="13" name="Рисунок 12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0525" y="5020851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57560" y="2513121"/>
            <a:ext cx="802887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территории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Барабашского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поселения расположен национальный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Земля леопарда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Главный охраняемый вид -дальневосточный леопард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или амурский барс -самый редкий подвид из семейства кошачьих. В геральдике барс олицетворяет храбрость, стремительность, активность.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Серебро символизирует чистоту и богатства водного бассейна реки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Барабашевка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Красный цвет символизирует Красную, а в дальнейшем Советскую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армию, которая продолжила важнейшую государственную задачу по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укреплению границы и защите дальневосточных рубежей страны,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Зелень -символ таежного богатства, плодородия, надежды, возрождения и здоровья.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Сочетание красного и зеленого цвета указывает на пограничный район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прир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8185" y="334537"/>
            <a:ext cx="4170557" cy="2319454"/>
          </a:xfrm>
          <a:prstGeom prst="rect">
            <a:avLst/>
          </a:prstGeom>
        </p:spPr>
      </p:pic>
      <p:pic>
        <p:nvPicPr>
          <p:cNvPr id="9" name="Рисунок 8" descr="Герб на прозрачно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4376" y="356840"/>
            <a:ext cx="2224668" cy="2029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994"/>
            <a:ext cx="1081568" cy="849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04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0" y="816458"/>
            <a:ext cx="1081568" cy="849057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0525" y="4418685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764"/>
            <a:ext cx="9413823" cy="1926236"/>
          </a:xfrm>
          <a:prstGeom prst="rect">
            <a:avLst/>
          </a:prstGeom>
        </p:spPr>
      </p:pic>
      <p:pic>
        <p:nvPicPr>
          <p:cNvPr id="5" name="Рисунок 4" descr="img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608" y="264825"/>
            <a:ext cx="2653258" cy="2433406"/>
          </a:xfrm>
          <a:prstGeom prst="rect">
            <a:avLst/>
          </a:prstGeom>
        </p:spPr>
      </p:pic>
      <p:pic>
        <p:nvPicPr>
          <p:cNvPr id="6" name="Рисунок 5" descr="karta-zapovedni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711" y="2809719"/>
            <a:ext cx="2419350" cy="2857500"/>
          </a:xfrm>
          <a:prstGeom prst="rect">
            <a:avLst/>
          </a:prstGeom>
        </p:spPr>
      </p:pic>
      <p:pic>
        <p:nvPicPr>
          <p:cNvPr id="7" name="Рисунок 6" descr="zapov.gif"/>
          <p:cNvPicPr>
            <a:picLocks noChangeAspect="1"/>
          </p:cNvPicPr>
          <p:nvPr/>
        </p:nvPicPr>
        <p:blipFill>
          <a:blip r:embed="rId5" cstate="print"/>
          <a:srcRect l="17848" r="17848"/>
          <a:stretch>
            <a:fillRect/>
          </a:stretch>
        </p:blipFill>
        <p:spPr>
          <a:xfrm>
            <a:off x="4262145" y="567702"/>
            <a:ext cx="4629150" cy="487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леопардовый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15187"/>
            <a:ext cx="3886200" cy="3108960"/>
          </a:xfrm>
        </p:spPr>
      </p:pic>
      <p:pic>
        <p:nvPicPr>
          <p:cNvPr id="7" name="Содержимое 6" descr="леопард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885949" y="3922066"/>
            <a:ext cx="3886200" cy="252334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9" name="Рисунок 8" descr="articl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1263" y="446048"/>
            <a:ext cx="4648200" cy="28993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7242" y="4079631"/>
            <a:ext cx="3066756" cy="2778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481"/>
            <a:ext cx="1081568" cy="849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98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7107" y="749508"/>
            <a:ext cx="3077325" cy="4351338"/>
          </a:xfrm>
        </p:spPr>
      </p:pic>
      <p:pic>
        <p:nvPicPr>
          <p:cNvPr id="7" name="Содержимое 6" descr="872a694150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39629" y="1981742"/>
            <a:ext cx="3300739" cy="407428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8" name="Рисунок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7675" y="0"/>
            <a:ext cx="4886325" cy="184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547"/>
            <a:ext cx="9144000" cy="1793399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4364" y="3593494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58630" y="350136"/>
            <a:ext cx="4797789" cy="191337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                 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НАШ КРАЙ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ЧУТЬ СЛЫШНО ВЕТЕР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ТРЕПЛЕТ ЛИСТ СТОРОЖКИЙ.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 descr="октябрь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647" y="1963712"/>
            <a:ext cx="4092314" cy="3192906"/>
          </a:xfrm>
          <a:prstGeom prst="rect">
            <a:avLst/>
          </a:prstGeom>
        </p:spPr>
      </p:pic>
      <p:pic>
        <p:nvPicPr>
          <p:cNvPr id="7" name="Рисунок 6" descr="sohranenie-genofonda-v-zapovednike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1646" y="1040721"/>
            <a:ext cx="3687579" cy="3606229"/>
          </a:xfrm>
          <a:prstGeom prst="rect">
            <a:avLst/>
          </a:prstGeom>
        </p:spPr>
      </p:pic>
      <p:pic>
        <p:nvPicPr>
          <p:cNvPr id="10" name="Содержимо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675"/>
            <a:ext cx="9144000" cy="1988272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916495">
            <a:off x="172905" y="33817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БАРАБАШ ИЮЛЬ 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962616"/>
            <a:ext cx="3886200" cy="3496004"/>
          </a:xfrm>
        </p:spPr>
      </p:pic>
      <p:pic>
        <p:nvPicPr>
          <p:cNvPr id="9" name="Содержимое 8" descr="imСКАЛА БАРАБАШ 12 10 20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29150" y="1984917"/>
            <a:ext cx="3886200" cy="347370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764"/>
            <a:ext cx="9413823" cy="1926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32" y="0"/>
            <a:ext cx="1081568" cy="849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36" y="924252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94" y="277481"/>
            <a:ext cx="1081568" cy="849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31" y="589716"/>
            <a:ext cx="1081568" cy="84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24" y="0"/>
            <a:ext cx="1081568" cy="849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11" y="678925"/>
            <a:ext cx="1081568" cy="849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32" y="0"/>
            <a:ext cx="1081568" cy="8490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1" y="905667"/>
            <a:ext cx="1081568" cy="849057"/>
          </a:xfrm>
          <a:prstGeom prst="rect">
            <a:avLst/>
          </a:prstGeom>
        </p:spPr>
      </p:pic>
      <p:pic>
        <p:nvPicPr>
          <p:cNvPr id="17" name="Рисунок 16" descr="thump_6023580mariposa-aamarill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9732" y="4745178"/>
            <a:ext cx="1133475" cy="106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9" name="Рисунок 8" descr="bgstartкрасн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10" y="243433"/>
            <a:ext cx="5124450" cy="6191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24852"/>
            <a:ext cx="2641600" cy="1592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5265612"/>
            <a:ext cx="2641600" cy="1592388"/>
          </a:xfrm>
          <a:prstGeom prst="rect">
            <a:avLst/>
          </a:prstGeom>
        </p:spPr>
      </p:pic>
      <p:pic>
        <p:nvPicPr>
          <p:cNvPr id="13" name="Рисунок 12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702" y="5379518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                                                                                            ВЕНЕРИН БАШМАЧОК (ОРХИДЕЯ)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Рисунок 5" descr="87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6006" y="1021735"/>
            <a:ext cx="2689820" cy="4014959"/>
          </a:xfrm>
          <a:prstGeom prst="rect">
            <a:avLst/>
          </a:prstGeom>
        </p:spPr>
      </p:pic>
      <p:pic>
        <p:nvPicPr>
          <p:cNvPr id="7" name="Рисунок 6" descr="ЯГОДЫ ЖЕНЬ-ШЕ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656" y="1693890"/>
            <a:ext cx="5066675" cy="3372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08485" y="1259174"/>
            <a:ext cx="2977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ЖЕНЬ-ШЕНЬ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АМУРСКИЙ ТИГР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Содержимое 5" descr="sixote-alinskiy-zapovednik-2-300x1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20520" y="2068643"/>
            <a:ext cx="3728803" cy="2437164"/>
          </a:xfrm>
          <a:prstGeom prst="rect">
            <a:avLst/>
          </a:prstGeom>
        </p:spPr>
      </p:pic>
      <p:pic>
        <p:nvPicPr>
          <p:cNvPr id="9" name="Рисунок 8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41" y="1878157"/>
            <a:ext cx="3980987" cy="28324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620" y="380117"/>
            <a:ext cx="7886700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УТКА МАНДАРИНКА                             ЛЕСНОЙ КОТ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6" name="Содержимое 5" descr="УТКА-МАНДАРИН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3884" y="2068643"/>
            <a:ext cx="3163795" cy="2368446"/>
          </a:xfrm>
          <a:prstGeom prst="rect">
            <a:avLst/>
          </a:prstGeom>
        </p:spPr>
      </p:pic>
      <p:pic>
        <p:nvPicPr>
          <p:cNvPr id="7" name="Рисунок 6" descr="ДАЛЬНЕВОСТОЧНЫЙ ЛЕСНОЙ КО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2590" y="1843791"/>
            <a:ext cx="5126636" cy="3267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771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ПЕРВЫЙ ЭКОЛОГИЧЕСКИЙ          ТОННЕЛЬ В РОССИИ</a:t>
            </a: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Содержимое 5" descr="тоннель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7561" y="1750954"/>
            <a:ext cx="3104801" cy="3244792"/>
          </a:xfrm>
        </p:spPr>
      </p:pic>
      <p:pic>
        <p:nvPicPr>
          <p:cNvPr id="7" name="Содержимое 6" descr="тоннель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2136" y="1697498"/>
            <a:ext cx="4817327" cy="367738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9145" y="4217963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9841" y="624467"/>
            <a:ext cx="2949178" cy="76385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леопарды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259"/>
            <a:ext cx="9144000" cy="1947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08" y="277480"/>
            <a:ext cx="1081568" cy="84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4" y="344388"/>
            <a:ext cx="1081568" cy="849057"/>
          </a:xfrm>
          <a:prstGeom prst="rect">
            <a:avLst/>
          </a:prstGeom>
        </p:spPr>
      </p:pic>
      <p:pic>
        <p:nvPicPr>
          <p:cNvPr id="14" name="Рисунок 13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2335" y="5154666"/>
            <a:ext cx="1133475" cy="1066800"/>
          </a:xfrm>
          <a:prstGeom prst="rect">
            <a:avLst/>
          </a:prstGeom>
        </p:spPr>
      </p:pic>
      <p:pic>
        <p:nvPicPr>
          <p:cNvPr id="16" name="Рисунок 15" descr="imageЛЕ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2341" y="1271238"/>
            <a:ext cx="5174165" cy="4304371"/>
          </a:xfrm>
          <a:prstGeom prst="rect">
            <a:avLst/>
          </a:prstGeom>
        </p:spPr>
      </p:pic>
      <p:pic>
        <p:nvPicPr>
          <p:cNvPr id="17" name="Рисунок 16" descr="аму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628" y="1517960"/>
            <a:ext cx="3657601" cy="2184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2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pic>
        <p:nvPicPr>
          <p:cNvPr id="8" name="Рисунок 7" descr="багульн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299" y="816416"/>
            <a:ext cx="3288331" cy="3605682"/>
          </a:xfrm>
          <a:prstGeom prst="rect">
            <a:avLst/>
          </a:prstGeom>
        </p:spPr>
      </p:pic>
      <p:pic>
        <p:nvPicPr>
          <p:cNvPr id="7" name="Рисунок 6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912" y="4067329"/>
            <a:ext cx="1133475" cy="1066800"/>
          </a:xfrm>
          <a:prstGeom prst="rect">
            <a:avLst/>
          </a:prstGeom>
        </p:spPr>
      </p:pic>
      <p:pic>
        <p:nvPicPr>
          <p:cNvPr id="9" name="Рисунок 8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129112">
            <a:off x="6804267" y="4514476"/>
            <a:ext cx="1133475" cy="10668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9803" y="194872"/>
            <a:ext cx="788482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alibri Light"/>
              </a:rPr>
              <a:t>РОДОДЕНДРОН (БАГУЛЬНИК)                                                     АДОНИС</a:t>
            </a:r>
            <a:endParaRPr lang="ru-RU" b="1" dirty="0">
              <a:solidFill>
                <a:srgbClr val="FF0000"/>
              </a:solidFill>
              <a:latin typeface="Calibri Light"/>
            </a:endParaRPr>
          </a:p>
        </p:txBody>
      </p:sp>
      <p:pic>
        <p:nvPicPr>
          <p:cNvPr id="17" name="Рисунок 16" descr="адони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5918" y="1384404"/>
            <a:ext cx="3810000" cy="3009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25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04" y="4128867"/>
            <a:ext cx="2700996" cy="2729133"/>
          </a:xfrm>
          <a:prstGeom prst="rect">
            <a:avLst/>
          </a:prstGeom>
        </p:spPr>
      </p:pic>
      <p:pic>
        <p:nvPicPr>
          <p:cNvPr id="9" name="Рисунок 8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1133475" cy="1066800"/>
          </a:xfrm>
          <a:prstGeom prst="rect">
            <a:avLst/>
          </a:prstGeom>
        </p:spPr>
      </p:pic>
      <p:pic>
        <p:nvPicPr>
          <p:cNvPr id="8" name="Рисунок 7" descr="imageЗОРЬКА СВЕРКАЮЩАЯ (ЛИХНИС СВЕРКАЮЩИЙ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852" y="2713220"/>
            <a:ext cx="4482059" cy="3013023"/>
          </a:xfrm>
          <a:prstGeom prst="rect">
            <a:avLst/>
          </a:prstGeom>
        </p:spPr>
      </p:pic>
      <p:pic>
        <p:nvPicPr>
          <p:cNvPr id="13" name="Рисунок 12" descr="824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1428" y="1670337"/>
            <a:ext cx="2548388" cy="257187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34714" y="329782"/>
            <a:ext cx="8709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>ЗОРЬКА СВЕРКАЮЩАЯ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(ЛИХНИС СВЕРКАЮЩИЙ)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                                    ВЕНЕРИН БАШМАЧОК (ОРХИДЕЯ)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    ВЕТРЕННИЦА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КАЛИНА                                                 ШИПОВНИК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6" name="Рисунок 5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4450" y="4727629"/>
            <a:ext cx="1133475" cy="1066800"/>
          </a:xfrm>
          <a:prstGeom prst="rect">
            <a:avLst/>
          </a:prstGeom>
        </p:spPr>
      </p:pic>
      <p:pic>
        <p:nvPicPr>
          <p:cNvPr id="8" name="Рисунок 7" descr="КАЛ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737" y="1581280"/>
            <a:ext cx="4148254" cy="2966223"/>
          </a:xfrm>
          <a:prstGeom prst="rect">
            <a:avLst/>
          </a:prstGeom>
        </p:spPr>
      </p:pic>
      <p:pic>
        <p:nvPicPr>
          <p:cNvPr id="9" name="Рисунок 8" descr="ШИПОВН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2335" y="1609068"/>
            <a:ext cx="3947531" cy="28770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УКУТАНЫ МОЛОЧНОЙ ПЕЛЕНОЙ,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СПОКОЙНО СПЯТ В СЕДОМ ТУМАНЕ СОПКИ –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РОВЕСНИКИ ИСТОРИИ СЕДОЙ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 descr="1420445444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694" y="1873770"/>
            <a:ext cx="1877518" cy="3447738"/>
          </a:xfrm>
          <a:prstGeom prst="rect">
            <a:avLst/>
          </a:prstGeom>
        </p:spPr>
      </p:pic>
      <p:pic>
        <p:nvPicPr>
          <p:cNvPr id="6" name="Рисунок 5" descr="1420445444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1196" y="314793"/>
            <a:ext cx="2057400" cy="3447738"/>
          </a:xfrm>
          <a:prstGeom prst="rect">
            <a:avLst/>
          </a:prstGeom>
        </p:spPr>
      </p:pic>
      <p:pic>
        <p:nvPicPr>
          <p:cNvPr id="7" name="Рисунок 6" descr="1420445446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405" y="1620813"/>
            <a:ext cx="3657600" cy="2057400"/>
          </a:xfrm>
          <a:prstGeom prst="rect">
            <a:avLst/>
          </a:prstGeom>
        </p:spPr>
      </p:pic>
      <p:pic>
        <p:nvPicPr>
          <p:cNvPr id="8" name="Рисунок 7" descr="14204454467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8269" y="3884326"/>
            <a:ext cx="3657600" cy="2057400"/>
          </a:xfrm>
          <a:prstGeom prst="rect">
            <a:avLst/>
          </a:prstGeom>
        </p:spPr>
      </p:pic>
      <p:pic>
        <p:nvPicPr>
          <p:cNvPr id="9" name="Содержимое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7735">
            <a:off x="6993227" y="4036193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460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МАХАОНЫ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0" name="Рисунок 9" descr="махао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754" y="1761891"/>
            <a:ext cx="4197246" cy="3079932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1681" y="4418685"/>
            <a:ext cx="1133475" cy="1066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pic>
        <p:nvPicPr>
          <p:cNvPr id="13" name="Рисунок 12" descr="90999236_77646075_1456354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202" y="1004732"/>
            <a:ext cx="4639611" cy="3342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7242" y="4079631"/>
            <a:ext cx="3066756" cy="2778369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Манжурский</a:t>
            </a:r>
            <a:r>
              <a:rPr lang="ru-RU" sz="2800" b="1" dirty="0" smtClean="0">
                <a:solidFill>
                  <a:srgbClr val="FF0000"/>
                </a:solidFill>
              </a:rPr>
              <a:t> орех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7" name="Рисунок 6" descr="МАНЬЧЖУРСКИЙ ОРЕ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746" y="1528997"/>
            <a:ext cx="6066995" cy="4381149"/>
          </a:xfrm>
          <a:prstGeom prst="rect">
            <a:avLst/>
          </a:prstGeom>
        </p:spPr>
      </p:pic>
      <p:pic>
        <p:nvPicPr>
          <p:cNvPr id="8" name="Рисунок 7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233" y="4998548"/>
            <a:ext cx="1133475" cy="106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4" y="314794"/>
            <a:ext cx="2641600" cy="159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57207" y="275917"/>
            <a:ext cx="3214110" cy="66078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ВЫСАДКА КЕДРОВ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pic>
        <p:nvPicPr>
          <p:cNvPr id="8" name="Рисунок 7" descr="image17975143_ee87c2f2bb51d8712bf5a73f05c6e1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83" y="3073509"/>
            <a:ext cx="3813718" cy="2443968"/>
          </a:xfrm>
          <a:prstGeom prst="rect">
            <a:avLst/>
          </a:prstGeom>
        </p:spPr>
      </p:pic>
      <p:pic>
        <p:nvPicPr>
          <p:cNvPr id="10" name="Рисунок 9" descr="9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1385" y="0"/>
            <a:ext cx="1962615" cy="1711080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5807" y="890147"/>
            <a:ext cx="1133475" cy="1066800"/>
          </a:xfrm>
          <a:prstGeom prst="rect">
            <a:avLst/>
          </a:prstGeom>
        </p:spPr>
      </p:pic>
      <p:pic>
        <p:nvPicPr>
          <p:cNvPr id="12" name="Рисунок 11" descr="1223222380_gifs_animaux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3083" y="4863847"/>
            <a:ext cx="4286250" cy="1266825"/>
          </a:xfrm>
          <a:prstGeom prst="rect">
            <a:avLst/>
          </a:prstGeom>
        </p:spPr>
      </p:pic>
      <p:pic>
        <p:nvPicPr>
          <p:cNvPr id="13" name="Рисунок 12" descr="ВЫСАДКА КЕД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41823" y="1794434"/>
            <a:ext cx="3917917" cy="2987430"/>
          </a:xfrm>
          <a:prstGeom prst="rect">
            <a:avLst/>
          </a:prstGeom>
        </p:spPr>
      </p:pic>
      <p:pic>
        <p:nvPicPr>
          <p:cNvPr id="14" name="Рисунок 13" descr="КЕДРЫ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822" y="254834"/>
            <a:ext cx="3207895" cy="260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ПАПОРОТНИК              ЛИМОННИК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Рисунок 4" descr="ПАПОРОТ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150" y="1776151"/>
            <a:ext cx="3523785" cy="3155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0442" flipH="1">
            <a:off x="5810199" y="22303"/>
            <a:ext cx="3066756" cy="2778369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058" y="4157273"/>
            <a:ext cx="1133475" cy="1066800"/>
          </a:xfrm>
          <a:prstGeom prst="rect">
            <a:avLst/>
          </a:prstGeom>
        </p:spPr>
      </p:pic>
      <p:pic>
        <p:nvPicPr>
          <p:cNvPr id="9" name="Рисунок 8" descr="nachalo-oseni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0556" y="1962615"/>
            <a:ext cx="4705816" cy="2939169"/>
          </a:xfrm>
          <a:prstGeom prst="rect">
            <a:avLst/>
          </a:prstGeom>
        </p:spPr>
      </p:pic>
      <p:pic>
        <p:nvPicPr>
          <p:cNvPr id="12" name="Рисунок 11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097219">
            <a:off x="2799271" y="323386"/>
            <a:ext cx="1133475" cy="1066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летяга              </a:t>
            </a:r>
            <a:r>
              <a:rPr lang="ru-RU" b="1" dirty="0" err="1" smtClean="0">
                <a:solidFill>
                  <a:srgbClr val="FF0000"/>
                </a:solidFill>
              </a:rPr>
              <a:t>манжурский</a:t>
            </a:r>
            <a:r>
              <a:rPr lang="ru-RU" b="1" dirty="0" smtClean="0">
                <a:solidFill>
                  <a:srgbClr val="FF0000"/>
                </a:solidFill>
              </a:rPr>
              <a:t> заяц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6" name="Рисунок 5" descr="летя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44" y="1767487"/>
            <a:ext cx="3810000" cy="2603500"/>
          </a:xfrm>
          <a:prstGeom prst="rect">
            <a:avLst/>
          </a:prstGeom>
        </p:spPr>
      </p:pic>
      <p:pic>
        <p:nvPicPr>
          <p:cNvPr id="7" name="Рисунок 6" descr="манжурский зая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2315" y="1364106"/>
            <a:ext cx="4706912" cy="3342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РЫСЬ                                                   МЕДВЕДЬ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5" name="Рисунок 4" descr="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3433" y="1916499"/>
            <a:ext cx="4762500" cy="3248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791"/>
            <a:ext cx="9144000" cy="2767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9038" y="493456"/>
            <a:ext cx="1133475" cy="1066800"/>
          </a:xfrm>
          <a:prstGeom prst="rect">
            <a:avLst/>
          </a:prstGeom>
        </p:spPr>
      </p:pic>
      <p:pic>
        <p:nvPicPr>
          <p:cNvPr id="12" name="Рисунок 11" descr="РЫС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522" y="1899908"/>
            <a:ext cx="3048000" cy="2612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АИСТ                      ФАЗАН         ЯСТРЕБИНЫЙ САРЫЧ                СУТОРА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5" name="Рисунок 4" descr="1008суто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4437" y="2024142"/>
            <a:ext cx="2381250" cy="2000250"/>
          </a:xfrm>
          <a:prstGeom prst="rect">
            <a:avLst/>
          </a:prstGeom>
        </p:spPr>
      </p:pic>
      <p:pic>
        <p:nvPicPr>
          <p:cNvPr id="6" name="Рисунок 5" descr="1009ястребиный сары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6188" y="1313279"/>
            <a:ext cx="2381250" cy="1743075"/>
          </a:xfrm>
          <a:prstGeom prst="rect">
            <a:avLst/>
          </a:prstGeom>
        </p:spPr>
      </p:pic>
      <p:pic>
        <p:nvPicPr>
          <p:cNvPr id="7" name="Рисунок 6" descr="фаз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3061" y="3240896"/>
            <a:ext cx="2908092" cy="2110594"/>
          </a:xfrm>
          <a:prstGeom prst="rect">
            <a:avLst/>
          </a:prstGeom>
        </p:spPr>
      </p:pic>
      <p:pic>
        <p:nvPicPr>
          <p:cNvPr id="9" name="Рисунок 8" descr="аист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390" y="1588955"/>
            <a:ext cx="2586740" cy="3522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БУРУНДУК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ОЛЕНЬ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" name="Содержимое 4" descr="1264910826_kp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793" y="1978702"/>
            <a:ext cx="3702572" cy="2818150"/>
          </a:xfrm>
          <a:prstGeom prst="rect">
            <a:avLst/>
          </a:prstGeom>
        </p:spPr>
      </p:pic>
      <p:pic>
        <p:nvPicPr>
          <p:cNvPr id="5" name="Рисунок 4" descr="imageОЛ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48" y="1248241"/>
            <a:ext cx="4302177" cy="332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04144" y="365126"/>
            <a:ext cx="7211206" cy="207827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УДОД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БЕЛКА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ОРЛАН-БЕЛОХВОСТ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5" name="Содержимое 4" descr="imageУДОД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5259" y="3546088"/>
            <a:ext cx="3791414" cy="2899316"/>
          </a:xfrm>
        </p:spPr>
      </p:pic>
      <p:pic>
        <p:nvPicPr>
          <p:cNvPr id="6" name="Рисунок 5" descr="ОРЛАН-БЕЛОХВ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739590"/>
            <a:ext cx="3278459" cy="2308080"/>
          </a:xfrm>
          <a:prstGeom prst="rect">
            <a:avLst/>
          </a:prstGeom>
        </p:spPr>
      </p:pic>
      <p:pic>
        <p:nvPicPr>
          <p:cNvPr id="8" name="Рисунок 7" descr="БЕЛ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7259" y="4059044"/>
            <a:ext cx="3233853" cy="2397511"/>
          </a:xfrm>
          <a:prstGeom prst="rect">
            <a:avLst/>
          </a:prstGeom>
        </p:spPr>
      </p:pic>
      <p:pic>
        <p:nvPicPr>
          <p:cNvPr id="10" name="Рисунок 9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4508" y="2188443"/>
            <a:ext cx="1133475" cy="1066800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798047">
            <a:off x="7426713" y="426549"/>
            <a:ext cx="1133475" cy="1066800"/>
          </a:xfrm>
          <a:prstGeom prst="rect">
            <a:avLst/>
          </a:prstGeom>
        </p:spPr>
      </p:pic>
      <p:pic>
        <p:nvPicPr>
          <p:cNvPr id="12" name="Рисунок 11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53147">
            <a:off x="0" y="2589886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300761" y="914400"/>
            <a:ext cx="3211551" cy="98130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ЕНОТ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" name="Содержимое 4" descr="ЕНОТ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39055" y="1886262"/>
            <a:ext cx="3447737" cy="2445895"/>
          </a:xfrm>
        </p:spPr>
      </p:pic>
      <p:pic>
        <p:nvPicPr>
          <p:cNvPr id="7" name="Рисунок 6" descr="thump_6023580mariposa-aamarill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05730"/>
            <a:ext cx="1133475" cy="1066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0442" flipH="1">
            <a:off x="5810199" y="22303"/>
            <a:ext cx="3066756" cy="2778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НЕЛАСКОВЫ, СУРОВЫ СОПКИ ЭТИ,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ПОРОЙ ИХ КРАСКИ БУДНИЧНО ПРОСТЫ,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8" name="Рисунок 7" descr="1423822714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813" y="1705133"/>
            <a:ext cx="2057400" cy="3657600"/>
          </a:xfrm>
          <a:prstGeom prst="rect">
            <a:avLst/>
          </a:prstGeom>
        </p:spPr>
      </p:pic>
      <p:pic>
        <p:nvPicPr>
          <p:cNvPr id="9" name="Рисунок 8" descr="14238227054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1767" y="296055"/>
            <a:ext cx="2057400" cy="3657600"/>
          </a:xfrm>
          <a:prstGeom prst="rect">
            <a:avLst/>
          </a:prstGeom>
        </p:spPr>
      </p:pic>
      <p:pic>
        <p:nvPicPr>
          <p:cNvPr id="10" name="Рисунок 9" descr="DSC047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3358" y="2563318"/>
            <a:ext cx="4287186" cy="2713219"/>
          </a:xfrm>
          <a:prstGeom prst="rect">
            <a:avLst/>
          </a:prstGeom>
        </p:spPr>
      </p:pic>
      <p:pic>
        <p:nvPicPr>
          <p:cNvPr id="11" name="Рисунок 10" descr="thump_6023580mariposa-aamarill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16495">
            <a:off x="3710381" y="1367943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4888"/>
            <a:ext cx="9144000" cy="110019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" name="Рисунок 5" descr="1223222380_gifs_animau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1259" y="5102228"/>
            <a:ext cx="4286250" cy="12668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39590" y="267629"/>
          <a:ext cx="7404410" cy="4987670"/>
        </p:xfrm>
        <a:graphic>
          <a:graphicData uri="http://schemas.openxmlformats.org/drawingml/2006/table">
            <a:tbl>
              <a:tblPr/>
              <a:tblGrid>
                <a:gridCol w="7173828"/>
                <a:gridCol w="230582"/>
              </a:tblGrid>
              <a:tr h="49910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  <a:p>
                      <a:r>
                        <a:rPr lang="ru-RU" sz="100"/>
                        <a:t/>
                      </a:r>
                      <a:br>
                        <a:rPr lang="ru-RU" sz="100"/>
                      </a:br>
                      <a:endParaRPr lang="ru-RU" sz="1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EA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/>
                        <a:t/>
                      </a:r>
                      <a:br>
                        <a:rPr lang="ru-RU" dirty="0"/>
                      </a:br>
                      <a:endParaRPr lang="ru-RU" dirty="0"/>
                    </a:p>
                  </a:txBody>
                  <a:tcPr marL="0" marR="0" marT="0" marB="0">
                    <a:lnL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mpd="sng">
                      <a:noFill/>
                      <a:prstDash val="solid"/>
                    </a:lnB>
                  </a:tcPr>
                </a:tc>
              </a:tr>
              <a:tr h="2861698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Известные земляки </a:t>
                      </a:r>
                      <a:r>
                        <a:rPr lang="ru-RU" b="1" dirty="0" err="1"/>
                        <a:t>Хасанского</a:t>
                      </a:r>
                      <a:r>
                        <a:rPr lang="ru-RU" b="1" dirty="0"/>
                        <a:t> района</a:t>
                      </a:r>
                      <a:r>
                        <a:rPr lang="ru-RU" dirty="0"/>
                        <a:t> </a:t>
                      </a:r>
                    </a:p>
                    <a:p>
                      <a:r>
                        <a:rPr lang="ru-RU" dirty="0"/>
                        <a:t>Светлана Викторовна Ковалева (1938-1998) – светлая, талантливая, неординарная женщина. Она вошла в историю </a:t>
                      </a:r>
                      <a:r>
                        <a:rPr lang="ru-RU" dirty="0" err="1"/>
                        <a:t>Хасанского</a:t>
                      </a:r>
                      <a:r>
                        <a:rPr lang="ru-RU" dirty="0"/>
                        <a:t> района теплым лучиком доброты и любви к людям. Нет, пожалуй, в районе человека, кто не знал, не читал бы ее непритязательных, трогающих до глубины </a:t>
                      </a:r>
                      <a:r>
                        <a:rPr lang="ru-RU" dirty="0" smtClean="0"/>
                        <a:t>души стихов. Так сложилась жизнь, что судьба пяти поколений семьи С. Ковалевой неразрывно связана с </a:t>
                      </a:r>
                      <a:r>
                        <a:rPr lang="ru-RU" dirty="0" err="1" smtClean="0"/>
                        <a:t>хасанской</a:t>
                      </a:r>
                      <a:r>
                        <a:rPr lang="ru-RU" dirty="0" smtClean="0"/>
                        <a:t> землей, где выросли ее родители, дети, двое внуков. Обучаясь на заочном отделении Томского университета, Светлана Викторовна работала учителем начальных классов. Затем девять лет преподавала в школе рабочей молодежи п. Краскино. В районном отделе народного образования – с 1969 года. За активную поэтическую деятельность награждена почетными грамотами, значками. Является неоднократным победителем творческих конкурсов, проводимых газетами “Боевая вахта” и “Красное знамя”, лауреат краевого конкурса чтецов-95.. </a:t>
                      </a:r>
                      <a:endParaRPr lang="ru-RU" dirty="0"/>
                    </a:p>
                  </a:txBody>
                  <a:tcPr marL="0" marR="0" marT="0" marB="0">
                    <a:lnL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EA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dbl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  <p:pic>
        <p:nvPicPr>
          <p:cNvPr id="2050" name="Picture 2" descr="http://old.pgpb.ru/cd/terra/hasan/image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932" y="0"/>
            <a:ext cx="1428750" cy="263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01444" y="468351"/>
            <a:ext cx="6088566" cy="281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Рисунок 4" descr="81078579_1223222834_gifs_occasio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09875"/>
            <a:ext cx="3933825" cy="4048125"/>
          </a:xfrm>
          <a:prstGeom prst="rect">
            <a:avLst/>
          </a:prstGeom>
        </p:spPr>
      </p:pic>
      <p:pic>
        <p:nvPicPr>
          <p:cNvPr id="7" name="Рисунок 6" descr="0_71201_eeaf4ea2_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5403" y="512957"/>
            <a:ext cx="2364059" cy="2163336"/>
          </a:xfrm>
          <a:prstGeom prst="rect">
            <a:avLst/>
          </a:prstGeom>
        </p:spPr>
      </p:pic>
      <p:pic>
        <p:nvPicPr>
          <p:cNvPr id="6" name="Рисунок 5" descr="thump_6023580mariposa-aamarill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774" y="248130"/>
            <a:ext cx="1133475" cy="1066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777" flipH="1">
            <a:off x="5948562" y="3936134"/>
            <a:ext cx="3066756" cy="2778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7" name="Рисунок 6" descr="1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094" y="284109"/>
            <a:ext cx="2381250" cy="3171825"/>
          </a:xfrm>
          <a:prstGeom prst="rect">
            <a:avLst/>
          </a:prstGeom>
        </p:spPr>
      </p:pic>
      <p:pic>
        <p:nvPicPr>
          <p:cNvPr id="11" name="Рисунок 10" descr="14204454467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6813" y="3629493"/>
            <a:ext cx="3657600" cy="2057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74164" y="299804"/>
            <a:ext cx="4167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</a:rPr>
              <a:t>НЕ КАЖДЫЙ ГЛАЗ</a:t>
            </a:r>
          </a:p>
          <a:p>
            <a:pPr lvl="0"/>
            <a:r>
              <a:rPr lang="ru-RU" sz="2000" b="1" dirty="0" smtClean="0">
                <a:solidFill>
                  <a:srgbClr val="FF0000"/>
                </a:solidFill>
              </a:rPr>
              <a:t> ПОЭЗИЮ ЗАМЕТИТ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3" name="Рисунок 12" descr="0_7d55c_4d830bd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322" y="986072"/>
            <a:ext cx="3717561" cy="2281784"/>
          </a:xfrm>
          <a:prstGeom prst="rect">
            <a:avLst/>
          </a:prstGeom>
        </p:spPr>
      </p:pic>
      <p:pic>
        <p:nvPicPr>
          <p:cNvPr id="14" name="Рисунок 13" descr="14204454480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490" y="3419632"/>
            <a:ext cx="36576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Содержимо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7" name="Рисунок 6" descr="1423822714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581" y="1045565"/>
            <a:ext cx="2057400" cy="3657600"/>
          </a:xfrm>
          <a:prstGeom prst="rect">
            <a:avLst/>
          </a:prstGeom>
        </p:spPr>
      </p:pic>
      <p:pic>
        <p:nvPicPr>
          <p:cNvPr id="8" name="Рисунок 7" descr="1423822715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9017" y="1390336"/>
            <a:ext cx="2057400" cy="3657600"/>
          </a:xfrm>
          <a:prstGeom prst="rect">
            <a:avLst/>
          </a:prstGeom>
        </p:spPr>
      </p:pic>
      <p:pic>
        <p:nvPicPr>
          <p:cNvPr id="9" name="Рисунок 8" descr="1423822790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1157" y="565878"/>
            <a:ext cx="2057400" cy="3657600"/>
          </a:xfrm>
          <a:prstGeom prst="rect">
            <a:avLst/>
          </a:prstGeom>
        </p:spPr>
      </p:pic>
      <p:pic>
        <p:nvPicPr>
          <p:cNvPr id="10" name="Рисунок 9" descr="14238227967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405" y="1825053"/>
            <a:ext cx="2057400" cy="3657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84223" y="347961"/>
            <a:ext cx="2674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</a:rPr>
              <a:t>В ЧЕРТАХ НЕЯРКОЙ, СКРОМНОЙ КРАСОТЫ.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3" name="Рисунок 12" descr="thump_6023580mariposa-aamarill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916495">
            <a:off x="6843325" y="4246054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59567" y="419725"/>
            <a:ext cx="4721902" cy="11992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ЗДЕСЬ НАШИХ ДЕДОВ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СТРОГИЕ МОГИЛЫ,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2238"/>
            <a:ext cx="9144000" cy="1655762"/>
          </a:xfrm>
          <a:prstGeom prst="rect">
            <a:avLst/>
          </a:prstGeom>
        </p:spPr>
      </p:pic>
      <p:pic>
        <p:nvPicPr>
          <p:cNvPr id="6" name="Содержимо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7" name="Рисунок 6" descr="DSC04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841" y="2563319"/>
            <a:ext cx="4302177" cy="2743200"/>
          </a:xfrm>
          <a:prstGeom prst="rect">
            <a:avLst/>
          </a:prstGeom>
        </p:spPr>
      </p:pic>
      <p:pic>
        <p:nvPicPr>
          <p:cNvPr id="8" name="Рисунок 7" descr="DSC04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6932" y="1409075"/>
            <a:ext cx="4287186" cy="2713219"/>
          </a:xfrm>
          <a:prstGeom prst="rect">
            <a:avLst/>
          </a:prstGeom>
        </p:spPr>
      </p:pic>
      <p:pic>
        <p:nvPicPr>
          <p:cNvPr id="9" name="Рисунок 8" descr="thump_6023580mariposa-aamaril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916495">
            <a:off x="5704071" y="4306015"/>
            <a:ext cx="113347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 descr="ГЛА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1488" y="1573967"/>
            <a:ext cx="3552669" cy="3807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32" y="309290"/>
            <a:ext cx="1081568" cy="849057"/>
          </a:xfrm>
          <a:prstGeom prst="rect">
            <a:avLst/>
          </a:prstGeom>
        </p:spPr>
      </p:pic>
      <p:pic>
        <p:nvPicPr>
          <p:cNvPr id="8" name="Содержимо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pic>
        <p:nvPicPr>
          <p:cNvPr id="9" name="Содержимое 4" descr="КРАСО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744" y="1394086"/>
            <a:ext cx="4447726" cy="38974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0" y="254834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ЗДЕСЬ НАШЕ СЧАСТЬЕ,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ЗДЕСЬ НАШ ОБЩИЙ ДОМ</a:t>
            </a:r>
            <a:r>
              <a:rPr lang="ru-RU" b="1" dirty="0" smtClean="0">
                <a:solidFill>
                  <a:srgbClr val="FF0000"/>
                </a:solidFill>
              </a:rPr>
              <a:t>,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ооб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852" y="1993692"/>
            <a:ext cx="4228711" cy="386746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 descr="СОП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7030" y="179882"/>
            <a:ext cx="4616970" cy="4227226"/>
          </a:xfrm>
          <a:prstGeom prst="rect">
            <a:avLst/>
          </a:prstGeom>
        </p:spPr>
      </p:pic>
      <p:pic>
        <p:nvPicPr>
          <p:cNvPr id="7" name="Содержимо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87"/>
            <a:ext cx="9144000" cy="16564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4832" y="419726"/>
            <a:ext cx="4317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ВЕДЬ НЕ НАПРАСНО, ЛЮДИ,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КРАЙ НАШ МИЛЫЙ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МЫ НАШЕЙ МАЛОЙ РОДИНОЙ ЗОВЕМ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С.В. КОВАЛЕВА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1422</TotalTime>
  <Words>654</Words>
  <Application>Microsoft Office PowerPoint</Application>
  <PresentationFormat>Экран (4:3)</PresentationFormat>
  <Paragraphs>119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Open Sans</vt:lpstr>
      <vt:lpstr>Times New Roman</vt:lpstr>
      <vt:lpstr>Calibri Light</vt:lpstr>
      <vt:lpstr>Тема Office</vt:lpstr>
      <vt:lpstr>ПУТЕШЕСТВИЕ ПО РОДНОЙ СТОРОНКЕ </vt:lpstr>
      <vt:lpstr>                        НАШ КРАЙ  ЧУТЬ СЛЫШНО ВЕТЕР ТРЕПЛЕТ ЛИСТ СТОРОЖКИЙ. </vt:lpstr>
      <vt:lpstr>УКУТАНЫ МОЛОЧНОЙ ПЕЛЕНОЙ, СПОКОЙНО СПЯТ В СЕДОМ ТУМАНЕ СОПКИ – РОВЕСНИКИ ИСТОРИИ СЕДОЙ.</vt:lpstr>
      <vt:lpstr>НЕЛАСКОВЫ, СУРОВЫ СОПКИ ЭТИ, ПОРОЙ ИХ КРАСКИ БУДНИЧНО ПРОСТЫ, </vt:lpstr>
      <vt:lpstr>Слайд 5</vt:lpstr>
      <vt:lpstr>Слайд 6</vt:lpstr>
      <vt:lpstr>ЗДЕСЬ НАШИХ ДЕДОВ СТРОГИЕ МОГИЛЫ, </vt:lpstr>
      <vt:lpstr>Слайд 8</vt:lpstr>
      <vt:lpstr>Слайд 9</vt:lpstr>
      <vt:lpstr>         Хасанский район</vt:lpstr>
      <vt:lpstr>Слайд 11</vt:lpstr>
      <vt:lpstr>Слайд 12</vt:lpstr>
      <vt:lpstr>Слайд 13</vt:lpstr>
      <vt:lpstr>Герб и флаг Барабаша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                                                                                         ВЕНЕРИН БАШМАЧОК (ОРХИДЕЯ) </vt:lpstr>
      <vt:lpstr>АМУРСКИЙ ТИГР</vt:lpstr>
      <vt:lpstr>УТКА МАНДАРИНКА                             ЛЕСНОЙ КОТ</vt:lpstr>
      <vt:lpstr>ПЕРВЫЙ ЭКОЛОГИЧЕСКИЙ          ТОННЕЛЬ В РОССИИ</vt:lpstr>
      <vt:lpstr>леопарды</vt:lpstr>
      <vt:lpstr>Слайд 27</vt:lpstr>
      <vt:lpstr>Слайд 28</vt:lpstr>
      <vt:lpstr>КАЛИНА                                                 ШИПОВНИК</vt:lpstr>
      <vt:lpstr>МАХАОНЫ</vt:lpstr>
      <vt:lpstr>Манжурский орех</vt:lpstr>
      <vt:lpstr>ВЫСАДКА КЕДРОВ</vt:lpstr>
      <vt:lpstr>ПАПОРОТНИК              ЛИМОННИК</vt:lpstr>
      <vt:lpstr>летяга              манжурский заяц</vt:lpstr>
      <vt:lpstr>РЫСЬ                                                   МЕДВЕДЬ</vt:lpstr>
      <vt:lpstr>АИСТ                      ФАЗАН         ЯСТРЕБИНЫЙ САРЫЧ                СУТОРА</vt:lpstr>
      <vt:lpstr>БУРУНДУК ОЛЕНЬ</vt:lpstr>
      <vt:lpstr>УДОД  БЕЛКА  ОРЛАН-БЕЛОХВОСТ</vt:lpstr>
      <vt:lpstr>ЕНОТ</vt:lpstr>
      <vt:lpstr>Слайд 40</vt:lpstr>
      <vt:lpstr>СПАСИБО ЗА ВНИМАНИЕ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Любаша</cp:lastModifiedBy>
  <cp:revision>150</cp:revision>
  <dcterms:created xsi:type="dcterms:W3CDTF">2014-03-14T10:37:25Z</dcterms:created>
  <dcterms:modified xsi:type="dcterms:W3CDTF">2017-02-28T12:26:25Z</dcterms:modified>
</cp:coreProperties>
</file>