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7" r:id="rId28"/>
    <p:sldId id="286" r:id="rId29"/>
    <p:sldId id="285" r:id="rId30"/>
    <p:sldId id="284" r:id="rId31"/>
    <p:sldId id="283" r:id="rId32"/>
  </p:sldIdLst>
  <p:sldSz cx="6858000" cy="9144000" type="screen4x3"/>
  <p:notesSz cx="6858000" cy="9144000"/>
  <p:custDataLst>
    <p:tags r:id="rId3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2634" y="-11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" Type="http://schemas.openxmlformats.org/officeDocument/2006/relationships/slide" Target="slides/slide1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5" Type="http://schemas.openxmlformats.org/officeDocument/2006/relationships/slide" Target="slides/slide24.xml" /><Relationship Id="rId26" Type="http://schemas.openxmlformats.org/officeDocument/2006/relationships/slide" Target="slides/slide25.xml" /><Relationship Id="rId27" Type="http://schemas.openxmlformats.org/officeDocument/2006/relationships/slide" Target="slides/slide26.xml" /><Relationship Id="rId28" Type="http://schemas.openxmlformats.org/officeDocument/2006/relationships/slide" Target="slides/slide27.xml" /><Relationship Id="rId29" Type="http://schemas.openxmlformats.org/officeDocument/2006/relationships/slide" Target="slides/slide28.xml" /><Relationship Id="rId3" Type="http://schemas.openxmlformats.org/officeDocument/2006/relationships/slide" Target="slides/slide2.xml" /><Relationship Id="rId30" Type="http://schemas.openxmlformats.org/officeDocument/2006/relationships/slide" Target="slides/slide29.xml" /><Relationship Id="rId31" Type="http://schemas.openxmlformats.org/officeDocument/2006/relationships/slide" Target="slides/slide30.xml" /><Relationship Id="rId32" Type="http://schemas.openxmlformats.org/officeDocument/2006/relationships/slide" Target="slides/slide31.xml" /><Relationship Id="rId33" Type="http://schemas.openxmlformats.org/officeDocument/2006/relationships/tags" Target="tags/tag1.xml" /><Relationship Id="rId34" Type="http://schemas.openxmlformats.org/officeDocument/2006/relationships/presProps" Target="presProps.xml" /><Relationship Id="rId35" Type="http://schemas.openxmlformats.org/officeDocument/2006/relationships/viewProps" Target="viewProps.xml" /><Relationship Id="rId36" Type="http://schemas.openxmlformats.org/officeDocument/2006/relationships/theme" Target="theme/theme1.xml" /><Relationship Id="rId37" Type="http://schemas.openxmlformats.org/officeDocument/2006/relationships/tableStyles" Target="tableStyles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EAA1-18C0-4C0A-82E4-4CBAC645AAD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DA57-A7B8-424F-A809-FBA1D09E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663610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8EAA1-18C0-4C0A-82E4-4CBAC645AAD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59DA57-A7B8-424F-A809-FBA1D09E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0681703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slideLayout" Target="../slideLayouts/slideLayout2.xml" /><Relationship Id="rId3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8EAA1-18C0-4C0A-82E4-4CBAC645AADD}" type="datetimeFigureOut">
              <a:rPr lang="ru-RU" smtClean="0"/>
              <a:t>08.03.2023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59DA57-A7B8-424F-A809-FBA1D09E3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10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hyperlink" Target="http://www.pandia.ru/text/category/trikotazh/" TargetMode="Externa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hyperlink" Target="http://www.pandia.ru/text/category/vlazhnostmz/" TargetMode="Externa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4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5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6.jpeg" /><Relationship Id="rId4" Type="http://schemas.openxmlformats.org/officeDocument/2006/relationships/image" Target="../media/image7.jpeg" /><Relationship Id="rId5" Type="http://schemas.openxmlformats.org/officeDocument/2006/relationships/image" Target="../media/image8.jpeg" /><Relationship Id="rId6" Type="http://schemas.openxmlformats.org/officeDocument/2006/relationships/image" Target="../media/image9.jpeg" /><Relationship Id="rId7" Type="http://schemas.openxmlformats.org/officeDocument/2006/relationships/image" Target="../media/image10.jpeg" /><Relationship Id="rId8" Type="http://schemas.openxmlformats.org/officeDocument/2006/relationships/image" Target="../media/image11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2.jpeg" /><Relationship Id="rId4" Type="http://schemas.openxmlformats.org/officeDocument/2006/relationships/image" Target="../media/image13.jpeg" /><Relationship Id="rId5" Type="http://schemas.openxmlformats.org/officeDocument/2006/relationships/image" Target="../media/image14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5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6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7.jpe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8.jpe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19.jpeg" /><Relationship Id="rId4" Type="http://schemas.openxmlformats.org/officeDocument/2006/relationships/image" Target="../media/image20.jpeg" /><Relationship Id="rId5" Type="http://schemas.openxmlformats.org/officeDocument/2006/relationships/image" Target="../media/image21.jpeg" /><Relationship Id="rId6" Type="http://schemas.openxmlformats.org/officeDocument/2006/relationships/image" Target="../media/image22.jpe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3.jpe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4.jpeg" /><Relationship Id="rId4" Type="http://schemas.openxmlformats.org/officeDocument/2006/relationships/image" Target="../media/image25.jpeg" /><Relationship Id="rId5" Type="http://schemas.openxmlformats.org/officeDocument/2006/relationships/image" Target="../media/image26.jpeg" /><Relationship Id="rId6" Type="http://schemas.openxmlformats.org/officeDocument/2006/relationships/image" Target="../media/image27.jpe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28.jpeg" /><Relationship Id="rId4" Type="http://schemas.openxmlformats.org/officeDocument/2006/relationships/image" Target="../media/image29.jpeg" /><Relationship Id="rId5" Type="http://schemas.openxmlformats.org/officeDocument/2006/relationships/image" Target="../media/image30.jpe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1.jpeg" /><Relationship Id="rId4" Type="http://schemas.openxmlformats.org/officeDocument/2006/relationships/image" Target="../media/image32.jpeg" /><Relationship Id="rId5" Type="http://schemas.openxmlformats.org/officeDocument/2006/relationships/image" Target="../media/image33.jpe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image" Target="../media/image34.jpeg" /><Relationship Id="rId4" Type="http://schemas.openxmlformats.org/officeDocument/2006/relationships/image" Target="../media/image35.jpeg" /><Relationship Id="rId5" Type="http://schemas.openxmlformats.org/officeDocument/2006/relationships/image" Target="../media/image36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hyperlink" Target="http://www.pandia.ru/text/category/vodolaz/" TargetMode="Externa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jpeg" /><Relationship Id="rId3" Type="http://schemas.openxmlformats.org/officeDocument/2006/relationships/hyperlink" Target="http://pandia.ru/text/category/utepliteli/" TargetMode="External" /><Relationship Id="rId4" Type="http://schemas.openxmlformats.org/officeDocument/2006/relationships/hyperlink" Target="http://www.pandia.ru/text/category/bryuki/" TargetMode="External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94004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32656" y="251520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общеобразовательное учреждение детский сад с.Чемодановка</a:t>
            </a:r>
            <a:endParaRPr lang="ru-RU" sz="1400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8720" y="2483767"/>
            <a:ext cx="53285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Газета для родителей </a:t>
            </a:r>
          </a:p>
          <a:p>
            <a:pPr algn="ctr"/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На тему:</a:t>
            </a:r>
          </a:p>
          <a:p>
            <a:pPr algn="ctr"/>
            <a:r>
              <a:rPr lang="ru-RU" sz="28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«Осень в гости к нам пришла»</a:t>
            </a:r>
            <a:endParaRPr lang="ru-RU" sz="2400" b="1" i="1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Users\user\Downloads\11-08-2022_16-30-35\Новая папка\QgWsDWvEBvM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2856" y="4067944"/>
            <a:ext cx="2592288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332656" y="6732240"/>
            <a:ext cx="61926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i="1" smtClean="0">
                <a:solidFill>
                  <a:srgbClr val="FF0000"/>
                </a:solidFill>
              </a:rPr>
              <a:t>Подготовила воспитатель группы №1 «Солнышко»</a:t>
            </a:r>
          </a:p>
          <a:p>
            <a:pPr algn="ctr"/>
            <a:r>
              <a:rPr lang="ru-RU" b="1" i="1" smtClean="0">
                <a:solidFill>
                  <a:srgbClr val="FF0000"/>
                </a:solidFill>
              </a:rPr>
              <a:t>Жидкова Тамара Николаевна</a:t>
            </a:r>
          </a:p>
          <a:p>
            <a:pPr algn="ctr"/>
            <a:endParaRPr lang="ru-RU" b="1" i="1">
              <a:solidFill>
                <a:srgbClr val="FF0000"/>
              </a:solidFill>
            </a:endParaRPr>
          </a:p>
          <a:p>
            <a:pPr algn="ctr"/>
            <a:endParaRPr lang="ru-RU" b="1" i="1" smtClean="0">
              <a:solidFill>
                <a:srgbClr val="FF0000"/>
              </a:solidFill>
            </a:endParaRPr>
          </a:p>
          <a:p>
            <a:pPr algn="ctr"/>
            <a:endParaRPr lang="ru-RU" b="1" i="1">
              <a:solidFill>
                <a:srgbClr val="FF0000"/>
              </a:solidFill>
            </a:endParaRPr>
          </a:p>
          <a:p>
            <a:pPr algn="ctr"/>
            <a:r>
              <a:rPr lang="ru-RU" b="1" i="1" smtClean="0">
                <a:solidFill>
                  <a:srgbClr val="C00000"/>
                </a:solidFill>
              </a:rPr>
              <a:t>2022г.</a:t>
            </a:r>
            <a:endParaRPr lang="ru-RU" b="1" i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986777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2656" y="395536"/>
            <a:ext cx="6192688" cy="86792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Для холодных, ветреных дней можно выбрать для ребенка дутую непромокаемую куртку, но следите, чтобы все застежки в куртке были хорошо закреплены и безопасны, а швы прошиты и проклеены.</a:t>
            </a:r>
          </a:p>
          <a:p>
            <a:r>
              <a:rPr lang="ru-RU"/>
              <a:t>Выбирая верхнюю одежду для ребенка, обязательно учтите ряд свойств такой одежды. Прежде всего, непромокаемая одежда может быть прорезиненной и мембранной.</a:t>
            </a:r>
          </a:p>
          <a:p>
            <a:r>
              <a:rPr lang="ru-RU"/>
              <a:t>Прорезиненная одежда так же, как и резиновая обувь, не дает коже дышать, хотя и абсолютно не пропускает влагу. Мембранная же одежда дышащая – и она способствует отведению влаги от тела даже в том случае, если малыш вспотеет. Кстати, мембранная одежда бывает двух видов – водонепроницаемая и водоотталкивающая. Водоотталкивающая одежда хороша для прогулок во время дождя, а водонепроницаемая – для тех случаев, если малыш решит посидеть в луже или просто на мокрой земле.</a:t>
            </a:r>
          </a:p>
          <a:p>
            <a:r>
              <a:rPr lang="ru-RU"/>
              <a:t>Как же одевать ребенка осенью – чтобы не заболел и не перегрелся?</a:t>
            </a:r>
          </a:p>
          <a:p>
            <a:r>
              <a:rPr lang="ru-RU"/>
              <a:t>  1.Одежда ребёнка должна быть лёгкой, покрой её свободным и удобным.</a:t>
            </a:r>
          </a:p>
          <a:p>
            <a:r>
              <a:rPr lang="ru-RU"/>
              <a:t>  2.В одежде различают три слоя: бельё, платье (или костюм) и верхнюю одежду для улицы.</a:t>
            </a:r>
          </a:p>
          <a:p>
            <a:r>
              <a:rPr lang="ru-RU"/>
              <a:t>Одежда для прогулок в холодную погоду состоит из трёх слоёв. Одежда должна способствовать нормальному теплообмену и не пропускать холодный ветер через застёжки, воротники, рукава. Осенью и весной, в зависимости от погоды, дети могут надевать байковые или шерстяные </a:t>
            </a:r>
            <a:r>
              <a:rPr lang="ru-RU">
                <a:hlinkClick r:id="rId3" tooltip="Трикотаж"/>
              </a:rPr>
              <a:t>трикотажные</a:t>
            </a:r>
            <a:r>
              <a:rPr lang="ru-RU"/>
              <a:t> костюмы, кофточки и рейтузы, демисезонное пальто, плащи. Предпочтительно надевать на ребёнка легкие на одной подкладке комбинезон (лучше не цельнокроеный, а в виде полукомбинезона с курточкой).</a:t>
            </a:r>
          </a:p>
        </p:txBody>
      </p:sp>
    </p:spTree>
    <p:extLst>
      <p:ext uri="{BB962C8B-B14F-4D97-AF65-F5344CB8AC3E}">
        <p14:creationId xmlns:p14="http://schemas.microsoft.com/office/powerpoint/2010/main" val="628427641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2656" y="395536"/>
            <a:ext cx="6336704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  Возвращаясь домой с прогулки или попадая с улицы в детский сад, малыш должен приучаться к самостоятельному переодеванию. Поэтому общим правилом и для уличной, и для домашней детской одежды дошкольника должно быть, прежде всего, удобство. Никаких шнурков, тесёмок, вычурных пуговиц! Только удобные кнопки и молнии помогут превратить переодевание в увлекательный процесс, который малышу интересно контролировать самому. Но на домашней детской одежде молнии и другие жёсткие элементы, конечно, ни к чему: они могут поранить активного ребёнка или доставить ему неудобств.</a:t>
            </a:r>
          </a:p>
          <a:p>
            <a:r>
              <a:rPr lang="ru-RU"/>
              <a:t>Выбирайте одежду из качественных тканей, которые защищают от ветра, воды и грязи извне, но дают выйти лишнему теплу, накопившемуся внутри! Одежда должна дышать!</a:t>
            </a:r>
          </a:p>
          <a:p>
            <a:r>
              <a:rPr lang="ru-RU"/>
              <a:t>Современные ткани легко стираются, быстро сохнут, а некоторые (мембрана) вообще чистятся с помощью </a:t>
            </a:r>
            <a:r>
              <a:rPr lang="ru-RU">
                <a:hlinkClick r:id="rId3" tooltip="Влажность"/>
              </a:rPr>
              <a:t>влажной</a:t>
            </a:r>
            <a:r>
              <a:rPr lang="ru-RU"/>
              <a:t> тряпочки.</a:t>
            </a:r>
          </a:p>
          <a:p>
            <a:r>
              <a:rPr lang="ru-RU"/>
              <a:t>На улице прохладно и сухо: (зимняя одежда носится до -8,-7 градусов, при более высокой температуре воздуха носим весеннюю верхнюю одежду)</a:t>
            </a:r>
          </a:p>
          <a:p>
            <a:r>
              <a:rPr lang="ru-RU"/>
              <a:t>Тонкое хлопковое нательное белье, полушерстяной джемпер или свитерок, хлопковые или смесовые штанишки или колготки и комбинезон или комплект на тонком слое синтепона. Шапочка, носочки, обувь по сезону. Перчатки тонкие. Очень спасает в такое время многослойность в одежде.</a:t>
            </a:r>
          </a:p>
          <a:p>
            <a:r>
              <a:rPr lang="ru-RU"/>
              <a:t>Вместо вязаного свитера можно одеть две более тонкие кофточки и снять потом, если становится жарко.</a:t>
            </a:r>
          </a:p>
        </p:txBody>
      </p:sp>
    </p:spTree>
    <p:extLst>
      <p:ext uri="{BB962C8B-B14F-4D97-AF65-F5344CB8AC3E}">
        <p14:creationId xmlns:p14="http://schemas.microsoft.com/office/powerpoint/2010/main" val="2197982902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https://pandia.ru/text/80/510/images/img1_357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16832" y="3635896"/>
            <a:ext cx="3352800" cy="429006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91671" y="730516"/>
            <a:ext cx="56166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</a:t>
            </a:r>
            <a:r>
              <a:rPr lang="ru-RU" sz="2800" b="1" i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родителям по верхней одежде ребёнка в осенний период.</a:t>
            </a:r>
          </a:p>
        </p:txBody>
      </p:sp>
    </p:spTree>
    <p:extLst>
      <p:ext uri="{BB962C8B-B14F-4D97-AF65-F5344CB8AC3E}">
        <p14:creationId xmlns:p14="http://schemas.microsoft.com/office/powerpoint/2010/main" val="138833333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Медсестра картинки для детей - 32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2816" y="3419872"/>
            <a:ext cx="3528392" cy="3960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836712" y="971600"/>
            <a:ext cx="5400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smtClean="0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3200" b="1" i="1">
              <a:solidFill>
                <a:srgbClr val="FF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оветы </a:t>
            </a:r>
            <a:r>
              <a:rPr lang="ru-RU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родителям от медсестры </a:t>
            </a:r>
          </a:p>
        </p:txBody>
      </p:sp>
    </p:spTree>
    <p:extLst>
      <p:ext uri="{BB962C8B-B14F-4D97-AF65-F5344CB8AC3E}">
        <p14:creationId xmlns:p14="http://schemas.microsoft.com/office/powerpoint/2010/main" val="4227946984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71718" y="754826"/>
            <a:ext cx="5904656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b="1" i="1">
                <a:solidFill>
                  <a:srgbClr val="C00000"/>
                </a:solidFill>
              </a:rPr>
              <a:t>Десять советов родителям от медсестры </a:t>
            </a:r>
          </a:p>
          <a:p>
            <a:pPr fontAlgn="base"/>
            <a:br>
              <a:rPr lang="ru-RU" sz="2000" b="1" i="1">
                <a:solidFill>
                  <a:srgbClr val="C00000"/>
                </a:solidFill>
              </a:rPr>
            </a:br>
            <a:r>
              <a:rPr lang="ru-RU" sz="1600" b="1">
                <a:latin typeface="Times New Roman" pitchFamily="18" charset="0"/>
                <a:cs typeface="Times New Roman" pitchFamily="18" charset="0"/>
              </a:rPr>
              <a:t>Совет 1.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Приучайте ребенка соблюдать режим дня, разумно чередовать нагрузки с отдыхом.</a:t>
            </a:r>
          </a:p>
          <a:p>
            <a:pPr fontAlgn="base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Совет 2.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Помните: нельзя сокращать время сна, требующееся для восстановления физического и психического здоровья.</a:t>
            </a:r>
          </a:p>
          <a:p>
            <a:pPr fontAlgn="base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Совет 3.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Гуляйте с ребенком в любую погоду! Игры на свежем воздухе активизируют обменные процессы, стимулируют работу сердечно-сосудистой и дыхательной систем, укрепляют защитные силы организма.</a:t>
            </a:r>
          </a:p>
          <a:p>
            <a:pPr fontAlgn="base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Совет 4.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Одевайте ребенка в соответствии с временем года в практичную, удобную, легкую, не затрудняющую движений одежду.</a:t>
            </a:r>
          </a:p>
          <a:p>
            <a:pPr fontAlgn="base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Совет 5.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Позаботьтесь о полноценном, разнообразном и регулярном питании ребенка, необходимом для его роста и правильного развития.</a:t>
            </a:r>
          </a:p>
          <a:p>
            <a:pPr fontAlgn="base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Совет 6. 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Поддерживайте познавательные интересы ребенка, не оставляйте без внимания ни один его вопрос, вместе с ним ищите ответы на его «почему?».</a:t>
            </a:r>
          </a:p>
          <a:p>
            <a:pPr fontAlgn="base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Совет 7.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Беседуйте с ребенком, учитесь его слушать, развивайте речь — залог хорошей учебы в будущем.</a:t>
            </a:r>
          </a:p>
          <a:p>
            <a:pPr fontAlgn="base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Совет 8.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Дозируйте время и информацию, получаемую ребенком при просмотре телепередач.</a:t>
            </a:r>
          </a:p>
          <a:p>
            <a:pPr fontAlgn="base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Совет 9.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Контролируйте продолжительность занятий и условия, в которых они протекают. Не забывайте, что чем меньше ребенок, тем труднее ему длительно заниматься однообразной деятельностью.</a:t>
            </a:r>
          </a:p>
          <a:p>
            <a:pPr fontAlgn="base"/>
            <a:r>
              <a:rPr lang="ru-RU" sz="1600" b="1">
                <a:latin typeface="Times New Roman" pitchFamily="18" charset="0"/>
                <a:cs typeface="Times New Roman" pitchFamily="18" charset="0"/>
              </a:rPr>
              <a:t>Совет 10.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 Чаще хвалите своего малыша, ободряйте словом, улыбкой, лаской и нежностью. Не жалейте времени на общение с ним — не отделывайтесь игрушкой или сладостями!</a:t>
            </a:r>
          </a:p>
          <a:p>
            <a:pPr fontAlgn="base"/>
            <a:r>
              <a:rPr lang="ru-RU" sz="160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81430191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412776" y="395536"/>
            <a:ext cx="4680520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/>
              <a:t>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Здоровье наших дошкольников</a:t>
            </a: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                Дорогие взрослые! </a:t>
            </a:r>
            <a:r>
              <a:rPr lang="ru-RU" sz="140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Вашему ребёнку как воздух необходим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 режим дня, разумно составленный,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 соответствующий возрастным особенностям.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То, что ребёнок привыкает в одно и то же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время есть, спать, активно действовать,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создаёт благоприятные предпосылки для его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всестороннего развития.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 Режим дня должен быть достаточно гибким.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В зависимости от условий (домашних,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климатических, от времени года,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индивидуальных особенностей ребёнка)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он может меняться, но не более чем на 30 минут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в ту или иную сторону.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После зарядки ребёнку необходимо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принимать водные процедуры (закаляться водой).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Начинать надо с самых простых процедур: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умывания, обтирания, потом перейти к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обливанию, к прохладному душу, а можно и к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более сложным — купанию в бассейне или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открытом водоёме.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 Очень полезно совмещать закаливание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воздухом и водой (непосредственно за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воздушной ванной проводится водная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процедура). В летнее время утренняя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прогулка обязательно заканчивается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умыванием с обтиранием, обливанием,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душем или купанием.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Снижать температуру воды надо постепенно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 — с учётом возраста вашего ребёнка,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состояния его здоровья, характера процедуры.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Проводить процедуры следует систематически,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примерно в одни и те же часы,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предварительно хорошо настроив ребёнка.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В качестве местных закаливающих процедур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используются: умывание, обтирание по пояс,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 мытьё рук и обливание, игры с водой, «топтание в тазу».</a:t>
            </a:r>
          </a:p>
        </p:txBody>
      </p:sp>
    </p:spTree>
    <p:extLst>
      <p:ext uri="{BB962C8B-B14F-4D97-AF65-F5344CB8AC3E}">
        <p14:creationId xmlns:p14="http://schemas.microsoft.com/office/powerpoint/2010/main" val="3468492015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707"/>
            <a:ext cx="7010400" cy="9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124744" y="467544"/>
            <a:ext cx="5040560" cy="7355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 </a:t>
            </a:r>
            <a:endParaRPr lang="ru-RU" smtClean="0"/>
          </a:p>
          <a:p>
            <a:endParaRPr lang="ru-RU"/>
          </a:p>
          <a:p>
            <a:endParaRPr lang="ru-RU" smtClean="0"/>
          </a:p>
          <a:p>
            <a:r>
              <a:rPr lang="ru-RU"/>
              <a:t> </a:t>
            </a:r>
            <a:r>
              <a:rPr lang="ru-RU" sz="1600" b="1">
                <a:latin typeface="Times New Roman" pitchFamily="18" charset="0"/>
                <a:cs typeface="Times New Roman" pitchFamily="18" charset="0"/>
              </a:rPr>
              <a:t>ПРЕДУПРЕЖДЕНИЕ </a:t>
            </a:r>
            <a:r>
              <a:rPr lang="ru-RU" sz="1600" b="1" smtClean="0">
                <a:latin typeface="Times New Roman" pitchFamily="18" charset="0"/>
                <a:cs typeface="Times New Roman" pitchFamily="18" charset="0"/>
              </a:rPr>
              <a:t>ПЛОСКОСТОПИЯ</a:t>
            </a:r>
          </a:p>
          <a:p>
            <a:endParaRPr lang="ru-RU" sz="160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1600" b="1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ru-RU" sz="1600">
                <a:latin typeface="Times New Roman" pitchFamily="18" charset="0"/>
                <a:cs typeface="Times New Roman" pitchFamily="18" charset="0"/>
              </a:rPr>
              <a:t>В профилактику плоскостопия входит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 и ношение правильно подобранной обуви: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 с каблучком 5—8 мм, упругой стелькой,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 крепким задником. Тапочки и кеды с плоской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 подошвой способствуют плоскостопию.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 Предупреждать плоскостопие надо с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 раннего детства. Для этого 2—3 раза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 в день предлагайте детям специальные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 упражнения для стоп. Очень полезна ходьба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 босиком по земле, песку, плоским камням,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 воде, по корням деревьев (но не по полу),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 лазанье босиком по шведской стенке.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 Помните, что плоскостопие ведёт к нарушению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 осанки, к снижению двигательной активности,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 отрицательно сказывается на деятельности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 внутренних органов.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 Дорогие взрослые!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 Позволяйте детям 6—8 лет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 проводить у телевизора не более 30 минут подряд,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 и только во время специальных детских передач.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 Сидеть они должны на удалении 2—5,5 метра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 от экрана, прямо перед ним. Свет в комнате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 (от естественного или искусственного освещения)</a:t>
            </a:r>
          </a:p>
          <a:p>
            <a:r>
              <a:rPr lang="ru-RU" sz="1600">
                <a:latin typeface="Times New Roman" pitchFamily="18" charset="0"/>
                <a:cs typeface="Times New Roman" pitchFamily="18" charset="0"/>
              </a:rPr>
              <a:t>  не должен попадать в глаза.</a:t>
            </a:r>
          </a:p>
        </p:txBody>
      </p:sp>
    </p:spTree>
    <p:extLst>
      <p:ext uri="{BB962C8B-B14F-4D97-AF65-F5344CB8AC3E}">
        <p14:creationId xmlns:p14="http://schemas.microsoft.com/office/powerpoint/2010/main" val="1804429036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340768" y="467544"/>
            <a:ext cx="5256584" cy="8402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/>
              <a:t>Комплекс упражнений для профилактики</a:t>
            </a:r>
            <a:endParaRPr lang="ru-RU"/>
          </a:p>
          <a:p>
            <a:r>
              <a:rPr lang="ru-RU" b="1"/>
              <a:t>                плоскостопия</a:t>
            </a:r>
            <a:endParaRPr lang="ru-RU"/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И.П. сидя на гимнастической скамейке,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стуле, полу; ноги вытянуты вперед,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руки свободно лежат на ногах, спина прямая.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1. Здравствуйте – до свидания.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Совершать движения стопами от себя/ на себя.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2. Поклонились. Согнуть и разогнуть пальцы ног.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3. Большой палец поссорился со своими братьями.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Двигать большими пальцами ног на себя,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остальными от себя. Если не получается,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можно помочь руками.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4. Пальчики поссорились, помирились.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Развести носки ног в стороны, свести вместе.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5. Пяточки поссорились, помирились.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Развести пятки в стороны, свести вместе.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И.П. сидя на коврике, руки в упоре сзади.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6. Ёжик. Стопа опирается на массажный мячик.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Перекатывать мячик с пятки на носок и обратно,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максимально нажимая на него (8-10 раз каждой стопой).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7. Подними платки. Около каждой стопы лежит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по носовому платку. Захватить их пальцами ног,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ноги поднять и удерживать в таком положении на счет 1-3,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затем пальцы разжать, чтобы платки упали.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Опустить ноги (6-8 раз).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8. Растяни ленточку. Около пальцев ног лежит ленточка.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Захватить ее концы пальцами, ноги поднять и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развести в стороны (3- 4 раза).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9. Нарисуй фигуру. Пальцами ног,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захватывая по одному карандашу,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выкладывать фигуры (квадрат,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треугольник, стрелку) и буквы (А,К,Г,Л,П).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И.П. стоя.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10. Ходьба на носках с разным положением рук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(вверх, в стороны, на плечах).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11. Ходьба на пятках, руки в замке на затылке.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12. Мишка косолапый. Ходьба на внешней стороне стопы.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13. Ходьба по различным поверхностям, бревнам и т.п.</a:t>
            </a:r>
          </a:p>
        </p:txBody>
      </p:sp>
    </p:spTree>
    <p:extLst>
      <p:ext uri="{BB962C8B-B14F-4D97-AF65-F5344CB8AC3E}">
        <p14:creationId xmlns:p14="http://schemas.microsoft.com/office/powerpoint/2010/main" val="380542106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052736" y="539551"/>
            <a:ext cx="5480230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Рекомендации родителям по организации</a:t>
            </a:r>
            <a:endParaRPr lang="ru-RU"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>
                <a:latin typeface="Times New Roman" pitchFamily="18" charset="0"/>
                <a:cs typeface="Times New Roman" pitchFamily="18" charset="0"/>
              </a:rPr>
              <a:t>активного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   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 семейного отдыха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Проведение совместного семейного отдыха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– будь то семейные туристические походы,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активный отдых на море, в горах,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участие в спортивных семейных играх,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например, «Папа, мама, я – спортивная семья»,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велосипедные прогулки в лес и т.д.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– благотворно действуют на дошкольников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и их родителей. Родители совместно с детьми могут: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1. В зимнее время – совершать лыжные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прогулки с детьми, кататься на коньках,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на санках, совершать пешие прогулки в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ближайший лес, парк, лепить во дворе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снежные крепости, фигуры.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2. В весеннее и осеннее время – брать детей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с собой в однодневные туристические походы,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совершать совместный отдых на море,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на даче, организовывать совместные дворовые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затеи с подвижными играми.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3. В летнее время – загорать, плавать,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устраивать шумные, подвижные игры на улице.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4. Устраивать совместные семейные чтения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о здоровом образе жизни. (Например,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стихотворение А.Барто «Девочка чумазая»</a:t>
            </a:r>
          </a:p>
          <a:p>
            <a:r>
              <a:rPr lang="ru-RU" sz="1400" err="1">
                <a:latin typeface="Times New Roman" pitchFamily="18" charset="0"/>
                <a:cs typeface="Times New Roman" pitchFamily="18" charset="0"/>
              </a:rPr>
              <a:t>вызывет желание малышей умываться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и мыть руки с мылом, произведение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С. Михалкова «Про девочку, которая плохо кушала»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поможет побороть плохой аппетит, стихотворение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С. Михалкова «Про мимозу» расскажет о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необходимости закаливания и т.п.)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В заключение хочется предложить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родителям сформулированные семейные правила,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 касающиеся режима дня, закаливания,</a:t>
            </a:r>
          </a:p>
          <a:p>
            <a:r>
              <a:rPr lang="ru-RU" sz="1400">
                <a:latin typeface="Times New Roman" pitchFamily="18" charset="0"/>
                <a:cs typeface="Times New Roman" pitchFamily="18" charset="0"/>
              </a:rPr>
              <a:t>питания и других составляющих здорового образа жизни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b="1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87089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12776" y="1340346"/>
            <a:ext cx="41764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/>
              <a:t>Семейный кодекс здоровья</a:t>
            </a:r>
            <a:endParaRPr lang="ru-RU" sz="2400"/>
          </a:p>
          <a:p>
            <a:r>
              <a:rPr lang="ru-RU"/>
              <a:t>1. Каждый день начинаем с зарядки.</a:t>
            </a:r>
          </a:p>
          <a:p>
            <a:r>
              <a:rPr lang="ru-RU"/>
              <a:t> 2. Просыпаясь, не залеживаемся в постели.</a:t>
            </a:r>
          </a:p>
          <a:p>
            <a:r>
              <a:rPr lang="ru-RU"/>
              <a:t> 3. Берем холодную воду в друзья, она дарит бодрость</a:t>
            </a:r>
          </a:p>
          <a:p>
            <a:r>
              <a:rPr lang="ru-RU"/>
              <a:t>     и закалку.</a:t>
            </a:r>
          </a:p>
          <a:p>
            <a:r>
              <a:rPr lang="ru-RU"/>
              <a:t> 4. В детский сад, в школу, на работу – пешком в</a:t>
            </a:r>
          </a:p>
          <a:p>
            <a:r>
              <a:rPr lang="ru-RU"/>
              <a:t>     быстром темпе.</a:t>
            </a:r>
          </a:p>
          <a:p>
            <a:r>
              <a:rPr lang="ru-RU"/>
              <a:t> 5. Лифт – враг наш.</a:t>
            </a:r>
          </a:p>
          <a:p>
            <a:r>
              <a:rPr lang="ru-RU"/>
              <a:t> 6. Будем щедрыми на улыбку, никогда не унываем!</a:t>
            </a:r>
          </a:p>
          <a:p>
            <a:r>
              <a:rPr lang="ru-RU"/>
              <a:t> 7. При встрече желаем друг другу здоровья (Здравствуй!)</a:t>
            </a:r>
          </a:p>
          <a:p>
            <a:r>
              <a:rPr lang="ru-RU"/>
              <a:t> 8. Режим – наш друг, хотим все успеть – успеем!</a:t>
            </a:r>
          </a:p>
          <a:p>
            <a:r>
              <a:rPr lang="ru-RU"/>
              <a:t> 9. Ничего не жевать сидя у телевизора!</a:t>
            </a:r>
          </a:p>
          <a:p>
            <a:r>
              <a:rPr lang="ru-RU"/>
              <a:t> 10. В отпуск и выходные – только вместе!</a:t>
            </a:r>
          </a:p>
          <a:p>
            <a:r>
              <a:rPr lang="ru-RU"/>
              <a:t> </a:t>
            </a:r>
          </a:p>
        </p:txBody>
      </p:sp>
      <p:pic>
        <p:nvPicPr>
          <p:cNvPr id="4" name="Рисунок 3" descr="Медсестра картинки для детей - 32 фот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84984" y="6804248"/>
            <a:ext cx="960120" cy="130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858505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Рисунок 4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836712" y="467544"/>
            <a:ext cx="4968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Стихи про осень</a:t>
            </a:r>
            <a:endParaRPr lang="ru-RU" sz="3200" b="1" i="1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06488" y="1259632"/>
            <a:ext cx="3429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Осень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Опустел скворечник-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Улетели птицы,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Листьям на деревьях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Тоже не сидится.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Целый день сегодня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Всё летят, летят…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Видно, тоже в Африку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Улететь хотят.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(И.П. Токмакова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000" i="1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Осенние слёзы</a:t>
            </a:r>
            <a:endParaRPr lang="ru-RU" sz="2000" b="1" i="1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Плакали ночью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Желтые клены.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Вспомнили клёны,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Как были зелёны.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С жёлтой берёзы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Тоже капало.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Значит, берёза тоже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Плакала…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(Э. Машковская)</a:t>
            </a:r>
          </a:p>
        </p:txBody>
      </p:sp>
    </p:spTree>
    <p:extLst>
      <p:ext uri="{BB962C8B-B14F-4D97-AF65-F5344CB8AC3E}">
        <p14:creationId xmlns:p14="http://schemas.microsoft.com/office/powerpoint/2010/main" val="3790528754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ownloads\11-10-2022_12-23-51\Screenshot_20220906-182237_OneDrive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640" y="1536643"/>
            <a:ext cx="2145030" cy="31160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ownloads\11-10-2022_12-23-51\Screenshot_20220906-181409_Samsung Internet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53184" y="5148064"/>
            <a:ext cx="2199951" cy="2820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user\Downloads\11-10-2022_12-23-51\Screenshot_20220906-183040_Samsung Internet.jp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3199" y="2125618"/>
            <a:ext cx="1766553" cy="2522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ownloads\11-10-2022_12-23-51\Screenshot_20220906-182026_OneDrive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084" y="5131496"/>
            <a:ext cx="2324100" cy="3218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user\Downloads\11-10-2022_12-23-51\Screenshot_20220913-120325_OneDriv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6383" y="5508104"/>
            <a:ext cx="2095412" cy="3182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wnloads\11-10-2022_12-23-51\Screenshot_20220913-123950_Chrome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6275" y="1619672"/>
            <a:ext cx="2525520" cy="31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32656" y="755576"/>
            <a:ext cx="6317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Наши достижения</a:t>
            </a:r>
            <a:endParaRPr lang="ru-RU" sz="3200" b="1" i="1">
              <a:solidFill>
                <a:srgbClr val="00206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534133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9163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3" name="Picture 5" descr="C:\Users\user\Downloads\20220927_1208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r="13231"/>
          <a:stretch>
            <a:fillRect/>
          </a:stretch>
        </p:blipFill>
        <p:spPr bwMode="auto">
          <a:xfrm rot="5400000">
            <a:off x="3096290" y="2600454"/>
            <a:ext cx="368975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user\Downloads\20220927_0948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8760" y="5940152"/>
            <a:ext cx="4608512" cy="286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48679" y="467544"/>
            <a:ext cx="6192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smtClean="0">
                <a:latin typeface="Times New Roman" pitchFamily="18" charset="0"/>
                <a:cs typeface="Times New Roman" pitchFamily="18" charset="0"/>
              </a:rPr>
              <a:t>День дошкольного работника</a:t>
            </a:r>
            <a:endParaRPr lang="ru-RU" sz="3200" b="1" i="1">
              <a:latin typeface="Times New Roman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5" name="Picture 7" descr="C:\Users\user\Downloads\image-2022-08-17 19_44_4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53686" y="1821166"/>
            <a:ext cx="2532352" cy="3799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261902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user\Downloads\20221003_1115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5985" y="2987824"/>
            <a:ext cx="6318429" cy="4058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32656" y="755576"/>
            <a:ext cx="6258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smtClean="0">
                <a:solidFill>
                  <a:schemeClr val="tx2">
                    <a:lumMod val="75000"/>
                  </a:schemeClr>
                </a:solidFill>
              </a:rPr>
              <a:t>Поздравление для бабушек и дедушек ко дню пожилого человека</a:t>
            </a:r>
            <a:endParaRPr lang="ru-RU" sz="2800" b="1" i="1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443762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8720" y="800391"/>
            <a:ext cx="5225876" cy="7390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4549775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22" name="Picture 2" descr="C:\Users\user\Downloads\6FSB2H1jUI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4328" y="1115615"/>
            <a:ext cx="5036960" cy="7122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239469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4789"/>
            <a:ext cx="70104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6" name="Picture 2" descr="C:\Users\user\Downloads\dNarE0Z6T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7080" y="1093911"/>
            <a:ext cx="5216240" cy="7376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6808125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user\Downloads\11-08-2022_16-30-35\Новая папка\gkMoxHs4guY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80" y="899591"/>
            <a:ext cx="3118842" cy="2106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8" name="Picture 2" descr="C:\Users\user\Downloads\11-08-2022_16-30-35\Новая папка\gjMiaIEI6g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77785" y="2771800"/>
            <a:ext cx="3947560" cy="249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ownloads\11-08-2022_16-30-35\Новая папка\GSjpcEFTye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772" y="5004048"/>
            <a:ext cx="3351808" cy="1885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user\Downloads\11-08-2022_16-30-35\Новая папка\KlcgCuf2fo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42457" y="6372200"/>
            <a:ext cx="3938871" cy="25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80728" y="395536"/>
            <a:ext cx="43924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 творчество</a:t>
            </a:r>
          </a:p>
        </p:txBody>
      </p:sp>
    </p:spTree>
    <p:extLst>
      <p:ext uri="{BB962C8B-B14F-4D97-AF65-F5344CB8AC3E}">
        <p14:creationId xmlns:p14="http://schemas.microsoft.com/office/powerpoint/2010/main" val="1243868866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70" name="Picture 2" descr="C:\Users\user\Downloads\фотки\LjZj0Ohay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2816" y="2843808"/>
            <a:ext cx="3866387" cy="462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04664" y="1619672"/>
            <a:ext cx="61926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Учимся наблюдать за изменениями в природе</a:t>
            </a:r>
            <a:endParaRPr lang="ru-RU" sz="3200" b="1" i="1">
              <a:solidFill>
                <a:srgbClr val="C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20006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42" name="Picture 2" descr="C:\Users\user\Downloads\11-08-2022_16-30-35\Новая папка\R_VhUH9NMFM — копи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198" y="4788024"/>
            <a:ext cx="2112729" cy="349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ownloads\11-08-2022_16-30-35\Новая папка\vpepgF5vb8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910" y="5031287"/>
            <a:ext cx="1983676" cy="352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ownloads\11-08-2022_16-30-35\Новая папка\mvysyQlBpUQ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8198" y="1197572"/>
            <a:ext cx="1875296" cy="3333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user\Downloads\11-08-2022_16-30-35\Новая папка\rUxmJltgE0w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0927" y="1403648"/>
            <a:ext cx="3567832" cy="356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420006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6" descr="C:\Users\user\Downloads\11-08-2022_16-30-35\Новая папка\ekbnvK1jzV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0738" y="5175410"/>
            <a:ext cx="2297832" cy="306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C:\Users\user\Downloads\11-08-2022_16-30-35\Новая папка\FLCObQ1odU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4468" y="3779912"/>
            <a:ext cx="2497460" cy="443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ownloads\11-08-2022_16-30-35\Новая папка\7aMV4sSqSD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1401" y="2265941"/>
            <a:ext cx="1973796" cy="2631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0648" y="611560"/>
            <a:ext cx="65973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поделок</a:t>
            </a:r>
          </a:p>
          <a:p>
            <a:pPr algn="ctr"/>
            <a:r>
              <a:rPr lang="ru-RU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«Осень в гости к нам пришла»</a:t>
            </a:r>
            <a:endParaRPr lang="ru-RU" sz="3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20006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628800" y="467544"/>
            <a:ext cx="3514700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Птицы к югу потянулись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Птицы к югу потянулись,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Значит, осень на дворе.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Рано утром мы увидим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Белый иней на траве.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Сбросили деревья листья.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Ярко-синяя река,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Словно в зеркале холодном,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Отражает облака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Листья золотые падают, летят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Листья золотые падают, летят,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Листья золотые устилают сад.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Много на дорожках листьев золотых,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Мы букет хороший сделаем из них,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Мы букет поставим посреди стола,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Осень золотая в гости к нам пришла.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(Е.Благинина)</a:t>
            </a:r>
          </a:p>
        </p:txBody>
      </p:sp>
    </p:spTree>
    <p:extLst>
      <p:ext uri="{BB962C8B-B14F-4D97-AF65-F5344CB8AC3E}">
        <p14:creationId xmlns:p14="http://schemas.microsoft.com/office/powerpoint/2010/main" val="2971440053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4" name="Picture 2" descr="C:\Users\user\Downloads\20220928_12313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34658" y="3491880"/>
            <a:ext cx="4341083" cy="424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6672" y="251520"/>
            <a:ext cx="6120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smtClean="0">
                <a:solidFill>
                  <a:srgbClr val="002060"/>
                </a:solidFill>
              </a:rPr>
              <a:t>          Наше творчество</a:t>
            </a:r>
            <a:endParaRPr lang="ru-RU" sz="3200" b="1" i="1">
              <a:solidFill>
                <a:srgbClr val="002060"/>
              </a:solidFill>
            </a:endParaRPr>
          </a:p>
        </p:txBody>
      </p:sp>
      <p:pic>
        <p:nvPicPr>
          <p:cNvPr id="5" name="Рисунок 4" descr="https://sun9-74.userapi.com/impg/oY7Ny6Ni1u2Dpwr3co9rDEkxjkNFbuvfA_cUHQ/pD0Py_2DYpM.jpg?size=1600x900&amp;quality=95&amp;sign=a1929cda039a9805a70e4f29d2247f3d&amp;type=album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680" y="1187624"/>
            <a:ext cx="2654424" cy="1731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un9-54.userapi.com/impg/bCmONTvAXdKxI-RfFBq_7lm_V65S6hMLhhE0UA/tFW-DLfnRBw.jpg?size=1600x900&amp;quality=95&amp;sign=a8495e430634d396c68c0acc87b4d156&amp;type=album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3485" y="1187624"/>
            <a:ext cx="2830830" cy="18421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420006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010400" cy="92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C:\Users\user\Downloads\11-08-2022_16-30-35\Новая папка\MteDJqv6o9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292" y="2339752"/>
            <a:ext cx="2983880" cy="298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Users\user\Downloads\11-08-2022_16-30-35\Новая папка\rF-Kh9i-wm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0728" y="5664829"/>
            <a:ext cx="3487936" cy="3487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user\Downloads\11-08-2022_16-30-35\Новая папка\pXfyfs1nRt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53172" y="1547664"/>
            <a:ext cx="3559944" cy="355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92372" y="395536"/>
            <a:ext cx="63421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Наш богатый урожай 2022г.</a:t>
            </a:r>
            <a:endParaRPr lang="ru-RU" sz="3200" b="1" i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8420006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36095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714500" y="1617345"/>
            <a:ext cx="3429000" cy="655564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Садик свой украсим листьями кленовыми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Садик свой украсим листьями кленовыми,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Гроздьями рябины, шишками еловыми.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Здравствуй, наша осень! К встрече мы готовы: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Разучили песенку, знаем танец новый.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Осина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В саду осеннем,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У дорожки,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Осина хлопает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В ладошки.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Вот почему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На той неделе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Ее ладошки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Покраснели.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(Р. Сеф)</a:t>
            </a:r>
          </a:p>
        </p:txBody>
      </p:sp>
    </p:spTree>
    <p:extLst>
      <p:ext uri="{BB962C8B-B14F-4D97-AF65-F5344CB8AC3E}">
        <p14:creationId xmlns:p14="http://schemas.microsoft.com/office/powerpoint/2010/main" val="3775042583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84784" y="683568"/>
            <a:ext cx="365871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Зонтик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Если дождик проливной,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Зонтик я беру с собой,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Очень яркий и большой,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Желто-красно-голубой.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Кто ни повстречается,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Очень удивляется.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Говорит кругом народ: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«Вот так чудо! Зонт идет!»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Даже чуточку обидно,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Что меня совсем не видно…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(М. Сидорова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smtClean="0">
                <a:latin typeface="Times New Roman" pitchFamily="18" charset="0"/>
                <a:cs typeface="Times New Roman" pitchFamily="18" charset="0"/>
              </a:rPr>
              <a:t>Дождик</a:t>
            </a:r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, дождик, ты послушай</a:t>
            </a: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Дождик, дождик, ты послушай: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Не ходи босой по лужам.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По дорогам бродит осень,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Холода в котомке носит,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Побелеешь – снегом станешь –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До апреля не растаешь.</a:t>
            </a:r>
            <a:br>
              <a:rPr lang="ru-RU" sz="2000" i="1">
                <a:latin typeface="Times New Roman" pitchFamily="18" charset="0"/>
                <a:cs typeface="Times New Roman" pitchFamily="18" charset="0"/>
              </a:rPr>
            </a:br>
            <a:r>
              <a:rPr lang="ru-RU" sz="2000" i="1">
                <a:latin typeface="Times New Roman" pitchFamily="18" charset="0"/>
                <a:cs typeface="Times New Roman" pitchFamily="18" charset="0"/>
              </a:rPr>
              <a:t>(Т.Конева)</a:t>
            </a:r>
          </a:p>
          <a:p>
            <a:endParaRPr lang="ru-RU" sz="2000" i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145651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8065" y="67018"/>
            <a:ext cx="619268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i="1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Пальчиковые игры на тему: «Осень»</a:t>
            </a:r>
          </a:p>
          <a:p>
            <a:pPr algn="ctr"/>
            <a:endParaRPr lang="ru-RU" sz="2800" b="1" i="1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2656" y="1259632"/>
            <a:ext cx="597666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«Осень»</a:t>
            </a:r>
            <a:endParaRPr lang="ru-RU" sz="2000">
              <a:latin typeface="Times New Roman" pitchFamily="18" charset="0"/>
              <a:cs typeface="Times New Roman" panose="02020603050405020304" pitchFamily="18" charset="0"/>
            </a:endParaRP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Ветер по лесу летал,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(Плавные, волнообразные движения ладонями)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Ветер листики считал: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Вот дубовый,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(Загибаем по одному пальчику на обеих руках)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Вот кленовый,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Вот рябиновый резной,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Вот с березки — золотой,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Вот последний лист с осинки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(Спокойно укладываем ладони на стол)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Ветер бросил на тропинку</a:t>
            </a:r>
            <a:r>
              <a:rPr lang="ru-RU" sz="2000" i="1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000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«Листья осенние тихо кружатся»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Листья осенние тихо кружатся,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(плавные движения кистями рук слева направо)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Листья нам под ноги плавно ложатся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(плавно опускаем ручки вниз)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И под ногами шуршат, шелестят,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(трем ладошки друг о друга)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Будто опять закружиться хотят. (поднимаем ручки вверх и плавно ими машем).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smtClean="0">
              <a:latin typeface="Times New Roman" pitchFamily="18" charset="0"/>
              <a:cs typeface="Times New Roman" panose="02020603050405020304" pitchFamily="18" charset="0"/>
            </a:endParaRPr>
          </a:p>
          <a:p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>
                <a:latin typeface="Times New Roman" pitchFamily="18" charset="0"/>
                <a:cs typeface="Times New Roman" pitchFamily="18" charset="0"/>
              </a:rPr>
              <a:t>«Ветер северный подул»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>
                <a:latin typeface="Times New Roman" pitchFamily="18" charset="0"/>
                <a:cs typeface="Times New Roman" pitchFamily="18" charset="0"/>
              </a:rPr>
              <a:t>Ветер северный подул: "С-с-с-с", (дуем)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Все листочки с веток сдул...(пошевелить пальчиками и подуть на них)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Полетели, закружились и на землю опустились (помахать ручками в воздухе)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>
                <a:latin typeface="Times New Roman" pitchFamily="18" charset="0"/>
                <a:cs typeface="Times New Roman" pitchFamily="18" charset="0"/>
              </a:rPr>
              <a:t>Дождик стал по ним стучать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431913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 flipH="1">
            <a:off x="1165459" y="971600"/>
            <a:ext cx="45719" cy="657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4664" y="827584"/>
            <a:ext cx="5904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err="1" smtClean="0">
                <a:solidFill>
                  <a:schemeClr val="accent2">
                    <a:lumMod val="50000"/>
                  </a:schemeClr>
                </a:solidFill>
              </a:rPr>
              <a:t>Потешки про осень</a:t>
            </a:r>
            <a:endParaRPr lang="ru-RU" sz="2800" b="1" i="1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628800" y="2267744"/>
            <a:ext cx="3414140" cy="62170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/>
              <a:t>Осень, осень не спеши,</a:t>
            </a:r>
          </a:p>
          <a:p>
            <a:r>
              <a:rPr lang="ru-RU" sz="2000" i="1"/>
              <a:t>Холод в гости не зови!</a:t>
            </a:r>
          </a:p>
          <a:p>
            <a:r>
              <a:rPr lang="ru-RU" sz="2000" i="1"/>
              <a:t>Солнышко пускай посветит-</a:t>
            </a:r>
          </a:p>
          <a:p>
            <a:r>
              <a:rPr lang="ru-RU" sz="2000" i="1"/>
              <a:t>И согреет нашу детку</a:t>
            </a:r>
            <a:r>
              <a:rPr lang="ru-RU" sz="2000" i="1" smtClean="0"/>
              <a:t>!</a:t>
            </a:r>
          </a:p>
          <a:p>
            <a:endParaRPr lang="ru-RU" sz="2000" i="1"/>
          </a:p>
          <a:p>
            <a:r>
              <a:rPr lang="ru-RU" sz="2000" i="1"/>
              <a:t>Летит, летит листочек-</a:t>
            </a:r>
          </a:p>
          <a:p>
            <a:r>
              <a:rPr lang="ru-RU" sz="2000" i="1"/>
              <a:t>Желтый парусочек.</a:t>
            </a:r>
          </a:p>
          <a:p>
            <a:r>
              <a:rPr lang="ru-RU" sz="2000" i="1"/>
              <a:t>Ветерок его качает,</a:t>
            </a:r>
          </a:p>
          <a:p>
            <a:r>
              <a:rPr lang="ru-RU" sz="2000" i="1"/>
              <a:t>Словно парус надувает</a:t>
            </a:r>
            <a:r>
              <a:rPr lang="ru-RU" sz="2000" i="1" smtClean="0"/>
              <a:t>!</a:t>
            </a:r>
          </a:p>
          <a:p>
            <a:endParaRPr lang="ru-RU" sz="2000" i="1"/>
          </a:p>
          <a:p>
            <a:r>
              <a:rPr lang="ru-RU" sz="2000" i="1"/>
              <a:t>Осень желтая пришла,</a:t>
            </a:r>
          </a:p>
          <a:p>
            <a:r>
              <a:rPr lang="ru-RU" sz="2000" i="1"/>
              <a:t>Облетает вся листва.</a:t>
            </a:r>
          </a:p>
          <a:p>
            <a:r>
              <a:rPr lang="ru-RU" sz="2000" i="1"/>
              <a:t>Птички полетят на юг:</a:t>
            </a:r>
          </a:p>
          <a:p>
            <a:r>
              <a:rPr lang="ru-RU" sz="2000" i="1"/>
              <a:t>Гу-гу-гу! Гу-гу-гу</a:t>
            </a:r>
            <a:r>
              <a:rPr lang="ru-RU" sz="2000" i="1" smtClean="0"/>
              <a:t>!</a:t>
            </a:r>
          </a:p>
          <a:p>
            <a:endParaRPr lang="ru-RU" sz="2000" i="1"/>
          </a:p>
          <a:p>
            <a:r>
              <a:rPr lang="ru-RU" sz="2000" i="1"/>
              <a:t>Листопад, листопад-</a:t>
            </a:r>
          </a:p>
          <a:p>
            <a:r>
              <a:rPr lang="ru-RU" sz="2000" i="1"/>
              <a:t>Листьев жёлтых водопад.</a:t>
            </a:r>
          </a:p>
          <a:p>
            <a:r>
              <a:rPr lang="ru-RU" sz="2000" i="1"/>
              <a:t>Мы с тобой гулять идём-</a:t>
            </a:r>
          </a:p>
          <a:p>
            <a:r>
              <a:rPr lang="ru-RU" sz="2000" i="1"/>
              <a:t>Все листочки соберём</a:t>
            </a:r>
            <a:r>
              <a:rPr lang="ru-RU" sz="2000" i="1" smtClean="0"/>
              <a:t>!</a:t>
            </a:r>
          </a:p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930084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32656" y="395536"/>
            <a:ext cx="6192688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/>
              <a:t>Рекомендации родителям по верхней одежде ребёнка в осенний период.</a:t>
            </a:r>
          </a:p>
          <a:p>
            <a:r>
              <a:rPr lang="ru-RU"/>
              <a:t>Осень – одно из самых переменчивых времен года. На протяжении совсем небольшого временного промежутка уровень температуры, сила ветра и яркость солнца могут пройти целый спектр – от наивысшего до наименьшего уровня, а потом еще и вернуться в исходное состояние! В таких условиях даже взрослый человек лишний раз задумается о том, как одеться на улицу – не говоря уже о маленьком ребенке, защитные силы организма которого не сравнятся со взрослым уровнем. Как одевать ребенка осенью?</a:t>
            </a:r>
          </a:p>
          <a:p>
            <a:r>
              <a:rPr lang="ru-RU"/>
              <a:t>Чтобы правильно подобрать одежду для ребенка, в которой ему будет комфортно на осенней прогулке, нужно учесть несколько составляющих.</a:t>
            </a:r>
          </a:p>
          <a:p>
            <a:r>
              <a:rPr lang="ru-RU"/>
              <a:t>Понятно, что в осенний период чаще всего ребенку надевается какая-то верхняя одежда – куртка или плащ. А вот что надеть под эту верхнюю одежду? Естественно, вряд ли Вы облачите своего ребенка в майку и шорты в это время года – скорее всего, Вы выберете </a:t>
            </a:r>
            <a:r>
              <a:rPr lang="ru-RU">
                <a:hlinkClick r:id="rId3" tooltip="Водолаз"/>
              </a:rPr>
              <a:t>водолазку</a:t>
            </a:r>
            <a:r>
              <a:rPr lang="ru-RU"/>
              <a:t> или джемпер и штанишки.</a:t>
            </a:r>
          </a:p>
          <a:p>
            <a:r>
              <a:rPr lang="ru-RU"/>
              <a:t>В качестве одежды под куртку или плащ лучше всего подойдут водолазка, рубашка с жилетом, блузка с пиджаком или джемпер (под который лучше надеть футболку или водолазку, чтобы на теле не появилось раздражение). Все комбинации зависят от плотности верхней одежды и погоды на улице.</a:t>
            </a:r>
          </a:p>
        </p:txBody>
      </p:sp>
    </p:spTree>
    <p:extLst>
      <p:ext uri="{BB962C8B-B14F-4D97-AF65-F5344CB8AC3E}">
        <p14:creationId xmlns:p14="http://schemas.microsoft.com/office/powerpoint/2010/main" val="2760518114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C:\Users\user\Downloads\11-08-2022_16-30-35\Новая папка\156723789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404664" y="251520"/>
            <a:ext cx="6120680" cy="81253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Что касается штанишек, то выбирать их для ребенка лучше, соблюдая золотую середину: то есть, штаны должны быть не тонкими, но и не с зимним </a:t>
            </a:r>
            <a:r>
              <a:rPr lang="ru-RU">
                <a:hlinkClick r:id="rId3" tooltip="Утеплители"/>
              </a:rPr>
              <a:t>утеплителем</a:t>
            </a:r>
            <a:r>
              <a:rPr lang="ru-RU"/>
              <a:t>. В идеале, это могут быть плотные джинсы или </a:t>
            </a:r>
            <a:r>
              <a:rPr lang="ru-RU">
                <a:hlinkClick r:id="rId4" tooltip="Брюки"/>
              </a:rPr>
              <a:t>брюки</a:t>
            </a:r>
            <a:r>
              <a:rPr lang="ru-RU"/>
              <a:t>. Если сильно похолодает, под брюки ребенку можно надеть не слишком плотные хлопчатобумажные колготки. Если на улице достаточно тепло и Ваша дочь хочет пойти гулять в юбке – позвольте ей это, только, конечно, позаботьтесь о том, чтобы колготки были поплотнее.</a:t>
            </a:r>
          </a:p>
          <a:p>
            <a:r>
              <a:rPr lang="ru-RU"/>
              <a:t>Если Ваш ребенок непоседа, купите ему на осень непромокайку – непромокаемую одежду, которая надевается поверх брюк и джемпера и не только защищает одежду от промокания, но и частично сохраняет тепло. Такая одежда легко очищается от грязи, быстро сохнет и сохраняет одежду от износа.</a:t>
            </a:r>
          </a:p>
          <a:p>
            <a:r>
              <a:rPr lang="ru-RU"/>
              <a:t>В качестве верхней одежды для слякоти при не слишком холодной осенней погоде можно купить ветровку. Причем лучше, если ветровка будет не только предохранять от ветра, но и обладать водоотталкивающим эффектом. Эта информация обычно указывается на ярлычке ветровки.</a:t>
            </a:r>
          </a:p>
          <a:p>
            <a:r>
              <a:rPr lang="ru-RU"/>
              <a:t>Другим вариантом осенней одежды для ребенка является плащ-дождевик. Такие плащи-дождевики обычно имеют яркую расцветку и удобно надеваются на верхнюю одежду (балахоном). Ткань, из которой делаются плащи-дождевики, обычно легко чистится и не доставляет хлопот. Покупая для ребенка такой плащ-дождевик, обязательно проверьте, чтобы его швы были проклеены, все застежки были надежные и в исправности, а также, чтобы модель имела капюшон. Поместите ребенка в слинг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5820561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12.14"/>
  <p:tag name="AS_TITLE" val="Aspose.Slides for .NET 4.0 Client Profile"/>
  <p:tag name="AS_VERSION" val="19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>SPecialiST RePack</Company>
  <PresentationFormat>On-screen Show (4:3)</PresentationFormat>
  <Paragraphs>274</Paragraphs>
  <Slides>31</Slides>
  <Notes>0</Notes>
  <TotalTime>150</TotalTime>
  <HiddenSlides>0</HiddenSlides>
  <MMClips>0</MMClips>
  <ScaleCrop>0</ScaleCrop>
  <HeadingPairs>
    <vt:vector baseType="variant" size="6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baseType="lpstr" size="35">
      <vt:lpstr>Arial</vt:lpstr>
      <vt:lpstr>Calibri</vt:lpstr>
      <vt:lpstr>Times New Roman</vt:lpstr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19.1200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Презентация PowerPoint</dc:title>
  <dc:creator>user</dc:creator>
  <cp:lastModifiedBy>user</cp:lastModifiedBy>
  <cp:revision>13</cp:revision>
  <dcterms:created xsi:type="dcterms:W3CDTF">2022-10-10T12:15:42Z</dcterms:created>
  <dcterms:modified xsi:type="dcterms:W3CDTF">2023-03-08T16:51:53Z</dcterms:modified>
</cp:coreProperties>
</file>