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  <p:sldId id="264" r:id="rId3"/>
    <p:sldId id="258" r:id="rId4"/>
    <p:sldId id="261" r:id="rId5"/>
    <p:sldId id="260" r:id="rId6"/>
    <p:sldId id="262" r:id="rId7"/>
    <p:sldId id="280" r:id="rId8"/>
    <p:sldId id="265" r:id="rId9"/>
    <p:sldId id="266" r:id="rId10"/>
    <p:sldId id="270" r:id="rId11"/>
    <p:sldId id="267" r:id="rId12"/>
    <p:sldId id="277" r:id="rId13"/>
    <p:sldId id="279" r:id="rId14"/>
  </p:sldIdLst>
  <p:sldSz cx="9144000" cy="6858000" type="screen4x3"/>
  <p:notesSz cx="6858000" cy="9144000"/>
  <p:custDataLst>
    <p:tags r:id="rId15"/>
  </p:custDataLst>
  <p:defaultTextStyle>
    <a:defPPr>
      <a:defRPr lang="ru-RU"/>
    </a:defPPr>
    <a:lvl1pPr marL="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1pPr>
    <a:lvl2pPr marL="4572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2pPr>
    <a:lvl3pPr marL="9144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3pPr>
    <a:lvl4pPr marL="13716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4pPr>
    <a:lvl5pPr marL="1828800" indent="0" algn="l" defTabSz="914400" rtl="0" eaLnBrk="0" fontAlgn="base" hangingPunct="0">
      <a:lnSpc>
        <a:spcPct val="100000"/>
      </a:lnSpc>
      <a:spcBef>
        <a:spcPct val="0"/>
      </a:spcBef>
      <a:spcAft>
        <a:spcPct val="0"/>
      </a:spcAft>
      <a:buClrTx/>
      <a:buSzTx/>
      <a:buFontTx/>
      <a:buNone/>
      <a:defRPr kumimoji="0" sz="1800" b="0" i="0" u="none" baseline="0">
        <a:solidFill>
          <a:schemeClr val="tx1"/>
        </a:solidFill>
        <a:effectLst/>
        <a:latin typeface="Arial"/>
      </a:defRPr>
    </a:lvl5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22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defPPr/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  <a:no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54DF17F1-FF23-4997-8DFA-0A7581F503A7}" type="slidenum">
              <a:rPr sz="1400"/>
              <a:pPr marL="0" lvl="0" indent="0" algn="r" eaLnBrk="1" hangingPunct="1"/>
              <a:t>‹#›</a:t>
            </a:fld>
            <a:endParaRPr sz="1400"/>
          </a:p>
        </p:txBody>
      </p:sp>
    </p:spTree>
  </p:cSld>
  <p:clrMapOvr>
    <a:masterClrMapping/>
  </p:clrMapOvr>
  <p:transition spd="med" advClick="0" advTm="6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defPPr/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  <a:no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54DF17F1-FF23-4997-8DFA-0A7581F503A7}" type="slidenum">
              <a:rPr sz="1400"/>
              <a:pPr marL="0" lvl="0" indent="0" algn="r" eaLnBrk="1" hangingPunct="1"/>
              <a:t>‹#›</a:t>
            </a:fld>
            <a:endParaRPr sz="1400"/>
          </a:p>
        </p:txBody>
      </p:sp>
    </p:spTree>
  </p:cSld>
  <p:clrMapOvr>
    <a:masterClrMapping/>
  </p:clrMapOvr>
  <p:transition spd="med" advClick="0" advTm="600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  <a:miter lim="800000"/>
          </a:ln>
        </p:spPr>
        <p:txBody>
          <a:bodyPr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/>
            <a:r>
              <a:t>Образец заголовка</a:t>
            </a:r>
          </a:p>
        </p:txBody>
      </p:sp>
      <p:sp>
        <p:nvSpPr>
          <p:cNvPr id="1027" name="Rectangle 3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noAutofit/>
          </a:bodyPr>
          <a:lstStyle>
            <a:defPPr/>
            <a:lvl1pPr marL="342900" indent="-3429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3200" b="0" i="0" u="none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800" b="0" i="0" u="none" baseline="0">
                <a:solidFill>
                  <a:schemeClr val="tx1"/>
                </a:solidFill>
                <a:latin typeface="+mn-lt"/>
              </a:defRPr>
            </a:lvl2pPr>
            <a:lvl3pPr marL="11430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defRPr kumimoji="0" lang="ru-RU" altLang="en-US" sz="2400" b="0" i="0" u="none" baseline="0">
                <a:solidFill>
                  <a:schemeClr val="tx1"/>
                </a:solidFill>
                <a:latin typeface="+mn-lt"/>
              </a:defRPr>
            </a:lvl3pPr>
            <a:lvl4pPr marL="16002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4pPr>
            <a:lvl5pPr marL="2057400" indent="-228600" algn="l" defTabSz="914400" rtl="0" eaLnBrk="0" fontAlgn="base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»"/>
              <a:defRPr kumimoji="0" lang="ru-RU" altLang="en-US" sz="2000" b="0" i="0" u="none" baseline="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lang="ru-RU" altLang="en-US" sz="2000">
                <a:solidFill>
                  <a:schemeClr val="tx1"/>
                </a:solidFill>
                <a:latin typeface="+mn-lt"/>
              </a:defRPr>
            </a:lvl9pPr>
          </a:lstStyle>
          <a:p>
            <a:pPr lvl="0"/>
            <a:r>
              <a:t>Образец текста</a:t>
            </a:r>
          </a:p>
          <a:p>
            <a:pPr lvl="1"/>
            <a:r>
              <a:t>Второй уровень</a:t>
            </a:r>
          </a:p>
          <a:p>
            <a:pPr lvl="2"/>
            <a:r>
              <a:t>Третий уровень</a:t>
            </a:r>
          </a:p>
          <a:p>
            <a:pPr lvl="3"/>
            <a:r>
              <a:t>Четвертый уровень</a:t>
            </a:r>
          </a:p>
          <a:p>
            <a:pPr lvl="4"/>
            <a:r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ru-RU" sz="14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  <p:txBody>
          <a:bodyPr numCol="1" compatLnSpc="1">
            <a:prstTxWarp prst="textNoShape">
              <a:avLst/>
            </a:prstTxWarp>
            <a:noAutofit/>
          </a:bodyPr>
          <a:lstStyle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algn="r" eaLnBrk="1" hangingPunct="1"/>
            <a:fld id="{54DF17F1-FF23-4997-8DFA-0A7581F503A7}" type="slidenum">
              <a:rPr sz="1400"/>
              <a:t>‹#›</a:t>
            </a:fld>
            <a:endParaRPr sz="14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</p:sldLayoutIdLst>
  <p:transition spd="med" advClick="0" advTm="6000"/>
  <p:txStyles>
    <p:titleStyle>
      <a:lvl1pPr marL="0" indent="0" algn="ctr" defTabSz="914400" rtl="0" eaLnBrk="0" fontAlgn="base" hangingPunct="0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4400" b="0" i="0" u="none" baseline="0">
          <a:solidFill>
            <a:schemeClr val="tx2"/>
          </a:solidFill>
          <a:effectLst/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/>
        </a:defRPr>
      </a:lvl9pPr>
    </p:titleStyle>
    <p:bodyStyle>
      <a:defPPr/>
      <a:lvl1pPr marL="342900" indent="-3429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3200" b="0" i="0" u="none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800" b="0" i="0" u="none" baseline="0">
          <a:solidFill>
            <a:schemeClr val="tx1"/>
          </a:solidFill>
          <a:effectLst/>
          <a:latin typeface="+mn-lt"/>
        </a:defRPr>
      </a:lvl2pPr>
      <a:lvl3pPr marL="11430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•"/>
        <a:defRPr kumimoji="0" sz="2400" b="0" i="0" u="none" baseline="0">
          <a:solidFill>
            <a:schemeClr val="tx1"/>
          </a:solidFill>
          <a:effectLst/>
          <a:latin typeface="+mn-lt"/>
        </a:defRPr>
      </a:lvl3pPr>
      <a:lvl4pPr marL="16002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–"/>
        <a:defRPr kumimoji="0" sz="2000" b="0" i="0" u="none" baseline="0">
          <a:solidFill>
            <a:schemeClr val="tx1"/>
          </a:solidFill>
          <a:effectLst/>
          <a:latin typeface="+mn-lt"/>
        </a:defRPr>
      </a:lvl4pPr>
      <a:lvl5pPr marL="2057400" indent="-228600" algn="l" defTabSz="914400" rtl="0" eaLnBrk="0" fontAlgn="base" hangingPunct="0">
        <a:lnSpc>
          <a:spcPct val="100000"/>
        </a:lnSpc>
        <a:spcBef>
          <a:spcPct val="20000"/>
        </a:spcBef>
        <a:spcAft>
          <a:spcPct val="0"/>
        </a:spcAft>
        <a:buClrTx/>
        <a:buSzTx/>
        <a:buFontTx/>
        <a:buChar char="»"/>
        <a:defRPr kumimoji="0" sz="2000" b="0" i="0" u="none" baseline="0">
          <a:solidFill>
            <a:schemeClr val="tx1"/>
          </a:solidFill>
          <a:effectLst/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4572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9144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3716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182880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Tx/>
        <a:buSzTx/>
        <a:buFontTx/>
        <a:buNone/>
        <a:defRPr kumimoji="0" sz="1800" b="0" i="0" u="none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6.jpeg"/><Relationship Id="rId4" Type="http://schemas.openxmlformats.org/officeDocument/2006/relationships/image" Target="../media/image25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7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4718"/>
            </a:gs>
            <a:gs pos="50000">
              <a:srgbClr val="FF9933"/>
            </a:gs>
            <a:gs pos="100000">
              <a:srgbClr val="76471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051" name="Заголовок 5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/>
            <a:r>
              <a:rPr lang="ru-RU" altLang="ru-RU" sz="1800" b="1" dirty="0" smtClean="0">
                <a:latin typeface="Times New Roman" pitchFamily="18" charset="0"/>
                <a:cs typeface="Times New Roman" pitchFamily="18" charset="0"/>
              </a:rPr>
              <a:t>Муниципальное бюджетное дошкольное образовательное учреждение детский сад с. Чемодановка</a:t>
            </a:r>
            <a:r>
              <a:rPr lang="ru-RU" altLang="ru-RU" sz="4000" b="1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4000" b="1" dirty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4800" b="1" i="1" dirty="0" err="1">
                <a:solidFill>
                  <a:srgbClr val="006699"/>
                </a:solidFill>
                <a:latin typeface="Book Antiqua" pitchFamily="18" charset="0"/>
              </a:rPr>
              <a:t>Абашевская</a:t>
            </a:r>
            <a:r>
              <a:rPr lang="ru-RU" altLang="ru-RU" sz="4800" b="1" i="1" dirty="0">
                <a:solidFill>
                  <a:srgbClr val="006699"/>
                </a:solidFill>
                <a:latin typeface="Book Antiqua" pitchFamily="18" charset="0"/>
              </a:rPr>
              <a:t> игрушка</a:t>
            </a:r>
          </a:p>
        </p:txBody>
      </p:sp>
      <p:pic>
        <p:nvPicPr>
          <p:cNvPr id="2052" name="Picture 2" descr="C:\Documents and Settings\Сумерка\Рабочий стол\abashevskaya2_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03350" y="1412776"/>
            <a:ext cx="5786438" cy="4500563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2" name="TextBox 1"/>
          <p:cNvSpPr txBox="1"/>
          <p:nvPr/>
        </p:nvSpPr>
        <p:spPr>
          <a:xfrm>
            <a:off x="6804248" y="6165304"/>
            <a:ext cx="165782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Жидкова Т.Н.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6000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7" name="Picture 8" descr="https://www.maam.ru/upload/blogs/detsad-225903-140812132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575" y="114300"/>
            <a:ext cx="3771900" cy="56673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1268" name="Picture 10" descr="https://www.maam.ru/upload/blogs/detsad-225903-1408121437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48188" y="114300"/>
            <a:ext cx="4333875" cy="56673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1269" name="Прямоугольник 1"/>
          <p:cNvSpPr/>
          <p:nvPr/>
        </p:nvSpPr>
        <p:spPr>
          <a:xfrm>
            <a:off x="39688" y="5788025"/>
            <a:ext cx="4572000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ru-RU" altLang="ru-RU" b="1" i="1"/>
              <a:t>"Сеятель" (в Абашеве ее называют "севец")- бородатый мужчина держит лукошко с зерном</a:t>
            </a:r>
            <a:endParaRPr lang="ru-RU" altLang="ru-RU"/>
          </a:p>
        </p:txBody>
      </p:sp>
    </p:spTree>
  </p:cSld>
  <p:clrMapOvr>
    <a:masterClrMapping/>
  </p:clrMapOvr>
  <p:transition spd="med" advClick="0" advTm="6000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1" name="TextBox 12"/>
          <p:cNvSpPr/>
          <p:nvPr/>
        </p:nvSpPr>
        <p:spPr>
          <a:xfrm>
            <a:off x="3714750" y="785813"/>
            <a:ext cx="4857750" cy="369887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endParaRPr lang="ru-RU" altLang="ru-RU"/>
          </a:p>
        </p:txBody>
      </p:sp>
      <p:pic>
        <p:nvPicPr>
          <p:cNvPr id="12292" name="Picture 8" descr="https://www.maam.ru/upload/blogs/detsad-225903-1408121781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375" y="260350"/>
            <a:ext cx="3771900" cy="56673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3" name="Прямоугольник 1"/>
          <p:cNvSpPr/>
          <p:nvPr/>
        </p:nvSpPr>
        <p:spPr>
          <a:xfrm>
            <a:off x="611188" y="3860800"/>
            <a:ext cx="3240087" cy="2586038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endParaRPr lang="ru-RU" altLang="ru-RU" b="1" i="1"/>
          </a:p>
          <a:p>
            <a:pPr marL="0" lvl="0" indent="0" eaLnBrk="1" hangingPunct="1"/>
            <a:endParaRPr lang="ru-RU" altLang="ru-RU" b="1" i="1"/>
          </a:p>
          <a:p>
            <a:pPr marL="0" lvl="0" indent="0" eaLnBrk="1" hangingPunct="1"/>
            <a:endParaRPr lang="ru-RU" altLang="ru-RU" b="1" i="1"/>
          </a:p>
          <a:p>
            <a:pPr marL="0" lvl="0" indent="0" eaLnBrk="1" hangingPunct="1"/>
            <a:endParaRPr lang="ru-RU" altLang="ru-RU" b="1" i="1"/>
          </a:p>
          <a:p>
            <a:pPr marL="0" lvl="0" indent="0" eaLnBrk="1" hangingPunct="1"/>
            <a:endParaRPr lang="ru-RU" altLang="ru-RU" b="1" i="1"/>
          </a:p>
          <a:p>
            <a:pPr marL="0" lvl="0" indent="0" eaLnBrk="1" hangingPunct="1"/>
            <a:endParaRPr lang="ru-RU" altLang="ru-RU" b="1" i="1"/>
          </a:p>
          <a:p>
            <a:pPr marL="0" lvl="0" indent="0" algn="ctr" eaLnBrk="1" hangingPunct="1"/>
            <a:endParaRPr lang="ru-RU" altLang="ru-RU" b="1" i="1"/>
          </a:p>
          <a:p>
            <a:pPr marL="0" lvl="0" indent="0" algn="ctr" eaLnBrk="1" hangingPunct="1"/>
            <a:endParaRPr lang="ru-RU" altLang="ru-RU" b="1" i="1"/>
          </a:p>
          <a:p>
            <a:pPr marL="0" lvl="0" indent="0" algn="ctr" eaLnBrk="1" hangingPunct="1"/>
            <a:r>
              <a:rPr lang="ru-RU" altLang="ru-RU" b="1" i="1"/>
              <a:t>Всадник на коне</a:t>
            </a:r>
            <a:endParaRPr lang="ru-RU" altLang="ru-RU"/>
          </a:p>
        </p:txBody>
      </p:sp>
      <p:pic>
        <p:nvPicPr>
          <p:cNvPr id="12294" name="Picture 10" descr="https://www.maam.ru/upload/blogs/detsad-225903-140812197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0" y="63500"/>
            <a:ext cx="3771900" cy="5667375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2295" name="Прямоугольник 2"/>
          <p:cNvSpPr/>
          <p:nvPr/>
        </p:nvSpPr>
        <p:spPr>
          <a:xfrm>
            <a:off x="4500563" y="5730875"/>
            <a:ext cx="4572000" cy="9239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ru-RU" altLang="ru-RU" b="1" i="1"/>
              <a:t>Городовой, держащий двух курочек в руках. </a:t>
            </a:r>
            <a:r>
              <a:rPr lang="ru-RU" altLang="ru-RU"/>
              <a:t>(Чиновник получил взятку и довольный следует домой)</a:t>
            </a:r>
          </a:p>
        </p:txBody>
      </p:sp>
    </p:spTree>
  </p:cSld>
  <p:clrMapOvr>
    <a:masterClrMapping/>
  </p:clrMapOvr>
  <p:transition spd="med" advClick="0" advTm="6000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5" name="Picture 7" descr="https://www.maam.ru/upload/blogs/detsad-225903-1408121993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4313" y="188913"/>
            <a:ext cx="3771900" cy="56673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6" name="Picture 9" descr="https://www.maam.ru/upload/blogs/detsad-225903-1408122165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81488" y="-19050"/>
            <a:ext cx="4752975" cy="31654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3317" name="Picture 11" descr="https://www.maam.ru/upload/blogs/detsad-225903-1408121437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76825" y="3265488"/>
            <a:ext cx="3122613" cy="3573462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4339" name="Заголовок 1"/>
          <p:cNvSpPr>
            <a:spLocks noGrp="1"/>
          </p:cNvSpPr>
          <p:nvPr>
            <p:ph type="title"/>
          </p:nvPr>
        </p:nvSpPr>
        <p:spPr>
          <a:xfrm>
            <a:off x="357188" y="1785938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 eaLnBrk="1" hangingPunct="1"/>
            <a:r>
              <a:rPr lang="ru-RU" altLang="ru-RU" sz="2800" b="1" i="1" dirty="0" smtClean="0"/>
              <a:t>Спасибо за внимание!</a:t>
            </a:r>
            <a:endParaRPr lang="ru-RU" altLang="ru-RU" sz="2800" b="1" i="1" dirty="0"/>
          </a:p>
        </p:txBody>
      </p:sp>
    </p:spTree>
  </p:cSld>
  <p:clrMapOvr>
    <a:masterClrMapping/>
  </p:clrMapOvr>
  <p:transition spd="med" advClick="0" advTm="600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3075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87475" y="260350"/>
            <a:ext cx="5915025" cy="5889625"/>
          </a:xfrm>
          <a:prstGeom prst="rect">
            <a:avLst/>
          </a:prstGeom>
          <a:noFill/>
          <a:ln>
            <a:noFill/>
            <a:miter lim="800000"/>
          </a:ln>
          <a:effectLst/>
        </p:spPr>
      </p:pic>
    </p:spTree>
  </p:cSld>
  <p:clrMapOvr>
    <a:masterClrMapping/>
  </p:clrMapOvr>
  <p:transition spd="med" advClick="0" advTm="6000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/>
            </a:gs>
            <a:gs pos="100000">
              <a:srgbClr val="FFCCCC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099" name="Picture 5" descr="C:\Documents and Settings\Макс\Рабочий стол\SDC1570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525" y="188913"/>
            <a:ext cx="3638550" cy="25019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100" name="Picture 3" descr="C:\Documents and Settings\Макс\Рабочий стол\i.jpeg"/>
          <p:cNvPicPr>
            <a:picLocks noGrp="1"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84325" y="3213100"/>
            <a:ext cx="4932363" cy="35226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4101" name="Picture 7" descr="C:\Documents and Settings\Макс\Рабочий стол\abashevo26[1]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3800" y="115888"/>
            <a:ext cx="3862388" cy="3005137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2"/>
            </a:gs>
            <a:gs pos="100000">
              <a:srgbClr val="18184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xfrm>
            <a:off x="914400" y="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32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>Что </a:t>
            </a:r>
            <a:r>
              <a:rPr kumimoji="0" lang="ru-RU" sz="2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>же это такое – абашевская игрушка? Абашевская игрушка – это свистулька в виде животных, птиц и людей. Фигурки имеют удлиненное туловище с короткими, широко расставленными ногами (лапами или копытами, что дает ощущение устойчивости, монументальности. Абашевские свистульки чаще всего изображают животных – козлов, оленей, коров, собак, баранов, принимающих нереальный, сверхъестественный, сказочный облик. На длинной шее – тщательно вылепленная головка, на которой выделяются глубоко процарапанные глаза.</a:t>
            </a:r>
            <a:br>
              <a:rPr kumimoji="0" lang="ru-RU" sz="28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  <a:t/>
            </a:r>
            <a:br>
              <a:rPr kumimoji="0" lang="ru-RU" sz="28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Times New Roman" pitchFamily="18" charset="0"/>
                <a:ea typeface="+mj-ea"/>
                <a:cs typeface="Times New Roman" panose="02020603050405020304" pitchFamily="18" charset="0"/>
              </a:rPr>
            </a:br>
            <a:endParaRPr kumimoji="0" lang="ru-RU" sz="3200" b="1" i="1" u="none" strike="noStrike" kern="0" cap="none" spc="0" normalizeH="0" baseline="0" noProof="0" smtClean="0">
              <a:ln>
                <a:noFill/>
              </a:ln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Times New Roman" pitchFamily="18" charset="0"/>
              <a:ea typeface="+mj-ea"/>
              <a:cs typeface="Times New Roman" pitchFamily="18" charset="0"/>
            </a:endParaRPr>
          </a:p>
        </p:txBody>
      </p:sp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8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.016 0.13191 L 0.031 0 L 0.047 0.13191 L 0.063 0 L 0.078 0.13191 L 0.094 0 L 0.109 0.13191 L 0.125 0 L 0.141 0.13191 L 0.156 0 L 0.172 0.13191 L 0.187 0 L 0.203 0.13191 L 0.219 0 L 0.234 0.13191 L 0.25 0 E" ptsTypes="">
                                      <p:cBhvr>
                                        <p:cTn id="6" dur="2000" fill="hold"/>
                                        <p:tgtEl>
                                          <p:spTgt spid="51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761800"/>
            </a:gs>
            <a:gs pos="50000">
              <a:srgbClr val="FF3300"/>
            </a:gs>
            <a:gs pos="100000">
              <a:srgbClr val="7618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6147" name="Rectangle 4"/>
          <p:cNvSpPr>
            <a:spLocks noGrp="1" noChangeArrowheads="1"/>
          </p:cNvSpPr>
          <p:nvPr>
            <p:ph type="title"/>
          </p:nvPr>
        </p:nvSpPr>
        <p:spPr>
          <a:xfrm>
            <a:off x="357188" y="0"/>
            <a:ext cx="8229600" cy="11430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/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ru-RU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4400" b="0" i="0" u="none" strike="noStrike" kern="0" cap="none" spc="0" normalizeH="0" baseline="0" noProof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Абашевские  </a:t>
            </a:r>
            <a:r>
              <a:rPr kumimoji="0" lang="ru-RU" sz="4400" b="0" i="0" u="none" strike="noStrike" kern="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игрушки и свистульки</a:t>
            </a:r>
            <a:endParaRPr kumimoji="0" lang="ru-RU" sz="4400" b="1" i="1" u="none" strike="noStrike" kern="0" cap="none" spc="0" normalizeH="0" baseline="0" noProof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6148" name="Picture 2" descr="C:\Documents and Settings\Макс\Рабочий стол\i.jpeg"/>
          <p:cNvPicPr>
            <a:picLocks noGrp="1"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6238" y="1773238"/>
            <a:ext cx="2928937" cy="18573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49" name="Picture 3" descr="C:\Documents and Settings\Макс\Рабочий стол\i.jpe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850" y="1052513"/>
            <a:ext cx="2357438" cy="21431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50" name="Picture 7" descr="C:\Documents and Settings\Макс\Рабочий стол\i.jpe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29313" y="1311275"/>
            <a:ext cx="3214687" cy="2357438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51" name="Picture 4" descr="C:\Documents and Settings\Макс\Рабочий стол\i.jpeз.jpe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90513" y="3675063"/>
            <a:ext cx="4786312" cy="2786062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6152" name="Picture 5" descr="C:\Documents and Settings\Макс\Рабочий стол\i.jpe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011863" y="3889375"/>
            <a:ext cx="2184400" cy="2571750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4 -0.07461 0.124 -0.16655 C 0.124 -0.07461 0.179 -0.00133 0.248 -0.00133 C 0.179 -0.00133 0.125 0.07461 0.125 0.16655 C 0.125 0.07461 0.069 0 0 0 Z" ptsTypes="">
                                      <p:cBhvr>
                                        <p:cTn id="6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5E4700"/>
            </a:gs>
            <a:gs pos="100000">
              <a:srgbClr val="CC9900"/>
            </a:gs>
          </a:gsLst>
          <a:lin ang="189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7171" name="Заголовок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/>
            <a:r>
              <a:rPr lang="ru-RU" altLang="ru-RU" sz="3600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3600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3600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3600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3600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3600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3600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3600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3600">
                <a:latin typeface="Times New Roman" pitchFamily="18" charset="0"/>
                <a:ea typeface="Times New Roman" pitchFamily="18" charset="0"/>
              </a:rPr>
              <a:t>В Абашеве игрушечным промыслом занимались мужчины. Известные мастера абашевской игрушки: семейная династия Зоткиных и Краюшкиных, В.В.Челышев, И.И. Зюзенков и др. </a:t>
            </a:r>
            <a:r>
              <a:rPr lang="ru-RU" altLang="ru-RU">
                <a:latin typeface="Calibri" pitchFamily="34" charset="0"/>
              </a:rPr>
              <a:t/>
            </a:r>
            <a:br>
              <a:rPr lang="ru-RU" altLang="ru-RU">
                <a:latin typeface="Calibri" pitchFamily="34" charset="0"/>
              </a:rPr>
            </a:br>
            <a:endParaRPr lang="ru-RU" altLang="ru-RU" b="1" i="1"/>
          </a:p>
        </p:txBody>
      </p:sp>
      <p:pic>
        <p:nvPicPr>
          <p:cNvPr id="7172" name="Picture 2" descr="C:\Documents and Settings\Сумерка\Рабочий стол\zotkin_sm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11413" y="3068638"/>
            <a:ext cx="4464050" cy="3643312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8195" name="Заголовок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miter lim="800000"/>
          </a:ln>
        </p:spPr>
        <p:txBody>
          <a:bodyPr vert="horz" wrap="square" lIns="91440" tIns="45720" rIns="91440" bIns="45720" anchor="ctr" anchorCtr="0">
            <a:noAutofit/>
          </a:bodyPr>
          <a:lstStyle>
            <a:defPPr/>
            <a:lvl1pPr marL="0" indent="0" algn="ctr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4400" b="0" i="0" u="none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lang="ru-RU" altLang="en-US" sz="4400">
                <a:solidFill>
                  <a:schemeClr val="tx2"/>
                </a:solidFill>
                <a:latin typeface="Arial"/>
              </a:defRPr>
            </a:lvl9pPr>
          </a:lstStyle>
          <a:p>
            <a:pPr lvl="0" algn="l"/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r>
              <a:rPr lang="ru-RU" altLang="ru-RU" sz="2800" b="1">
                <a:latin typeface="Times New Roman" pitchFamily="18" charset="0"/>
                <a:ea typeface="Times New Roman" pitchFamily="18" charset="0"/>
              </a:rPr>
              <a:t/>
            </a:r>
            <a:br>
              <a:rPr lang="ru-RU" altLang="ru-RU" sz="2800" b="1">
                <a:latin typeface="Times New Roman" pitchFamily="18" charset="0"/>
                <a:ea typeface="Times New Roman" pitchFamily="18" charset="0"/>
              </a:rPr>
            </a:br>
            <a:endParaRPr lang="ru-RU" altLang="ru-RU" sz="2800" b="1" i="1">
              <a:latin typeface="Times New Roman" pitchFamily="18" charset="0"/>
              <a:ea typeface="Times New Roman" panose="02020603050405020304" pitchFamily="18" charset="0"/>
            </a:endParaRPr>
          </a:p>
        </p:txBody>
      </p:sp>
      <p:pic>
        <p:nvPicPr>
          <p:cNvPr id="8196" name="Picture 3" descr="C:\Documents and Settings\Макс\Рабочий стол\i.jpe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3588" y="3573463"/>
            <a:ext cx="4321175" cy="314007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8197" name="Picture 2" descr="https://www.maam.ru/upload/blogs/detsad-225903-1408122062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300538" y="254000"/>
            <a:ext cx="4735512" cy="3154363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8198" name="Picture 4" descr="https://www.maam.ru/upload/blogs/detsad-225903-1408122770.jp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950" y="284163"/>
            <a:ext cx="4133850" cy="56673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19" name="Picture 9" descr="ÐÐ±Ð°ÑÐµÐ²ÑÐºÐ°Ñ Ð¸Ð³ÑÑÑÐºÐ°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6225" y="260350"/>
            <a:ext cx="4305300" cy="569595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9220" name="Picture 11" descr="https://www.maam.ru/upload/blogs/detsad-225903-1408120741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9338" y="236538"/>
            <a:ext cx="3771900" cy="5667375"/>
          </a:xfrm>
          <a:prstGeom prst="rect">
            <a:avLst/>
          </a:prstGeom>
          <a:noFill/>
          <a:ln>
            <a:noFill/>
            <a:miter lim="800000"/>
          </a:ln>
        </p:spPr>
      </p:pic>
    </p:spTree>
  </p:cSld>
  <p:clrMapOvr>
    <a:masterClrMapping/>
  </p:clrMapOvr>
  <p:transition spd="med" advClick="0" advTm="6000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:\Documents and Settings\Татьяна\Local Settings\Temporary Internet Files\Content.IE5\DFIGOCAT\MCj03978120000[1].wm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3" name="Picture 7" descr="https://www.maam.ru/upload/blogs/detsad-225903-1408121117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950" y="19050"/>
            <a:ext cx="5276850" cy="3514725"/>
          </a:xfrm>
          <a:prstGeom prst="rect">
            <a:avLst/>
          </a:prstGeom>
          <a:noFill/>
          <a:ln>
            <a:noFill/>
            <a:miter lim="800000"/>
          </a:ln>
        </p:spPr>
      </p:pic>
      <p:pic>
        <p:nvPicPr>
          <p:cNvPr id="10244" name="Picture 9" descr="https://www.maam.ru/upload/blogs/detsad-225903-1408121144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838" y="3573463"/>
            <a:ext cx="5276850" cy="3086100"/>
          </a:xfrm>
          <a:prstGeom prst="rect">
            <a:avLst/>
          </a:prstGeom>
          <a:noFill/>
          <a:ln>
            <a:noFill/>
            <a:miter lim="800000"/>
          </a:ln>
        </p:spPr>
      </p:pic>
      <p:sp>
        <p:nvSpPr>
          <p:cNvPr id="10245" name="Прямоугольник 1"/>
          <p:cNvSpPr/>
          <p:nvPr/>
        </p:nvSpPr>
        <p:spPr>
          <a:xfrm>
            <a:off x="5508625" y="333375"/>
            <a:ext cx="3922713" cy="1508125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r>
              <a:rPr lang="ru-RU" altLang="ru-RU" sz="2800" b="1" i="1">
                <a:solidFill>
                  <a:srgbClr val="0070C0"/>
                </a:solidFill>
                <a:latin typeface="Times New Roman" pitchFamily="18" charset="0"/>
                <a:ea typeface="Times New Roman" pitchFamily="18" charset="0"/>
              </a:rPr>
              <a:t>Абашевские рога ни с чем не спутаешь</a:t>
            </a:r>
            <a:endParaRPr lang="ru-RU" altLang="ru-RU" sz="2800" b="1">
              <a:solidFill>
                <a:srgbClr val="0070C0"/>
              </a:solidFill>
              <a:latin typeface="Times New Roman" pitchFamily="18" charset="0"/>
              <a:ea typeface="Times New Roman" pitchFamily="18" charset="0"/>
            </a:endParaRPr>
          </a:p>
          <a:p>
            <a:pPr marL="0" lvl="0" indent="0" eaLnBrk="1" hangingPunct="1"/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  <p:sp>
        <p:nvSpPr>
          <p:cNvPr id="10246" name="Прямоугольник 2"/>
          <p:cNvSpPr/>
          <p:nvPr/>
        </p:nvSpPr>
        <p:spPr>
          <a:xfrm>
            <a:off x="323850" y="3105150"/>
            <a:ext cx="3311525" cy="2678113"/>
          </a:xfrm>
          <a:prstGeom prst="rect">
            <a:avLst/>
          </a:prstGeom>
          <a:noFill/>
          <a:ln>
            <a:noFill/>
            <a:miter lim="800000"/>
          </a:ln>
        </p:spPr>
        <p:txBody>
          <a:bodyPr>
            <a:spAutoFit/>
          </a:bodyPr>
          <a:lstStyle>
            <a:defPPr/>
            <a:lvl1pPr marL="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1pPr>
            <a:lvl2pPr marL="4572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2pPr>
            <a:lvl3pPr marL="9144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3pPr>
            <a:lvl4pPr marL="13716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4pPr>
            <a:lvl5pPr marL="1828800" indent="0" algn="l" defTabSz="914400" rt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 kumimoji="0" lang="ru-RU" altLang="en-US" sz="1800" b="0" i="0" u="none" baseline="0">
                <a:solidFill>
                  <a:schemeClr val="tx1"/>
                </a:solidFill>
                <a:effectLst/>
                <a:latin typeface="Arial"/>
              </a:defRPr>
            </a:lvl5pPr>
          </a:lstStyle>
          <a:p>
            <a:pPr marL="0" lvl="0" indent="0" eaLnBrk="1" hangingPunct="1"/>
            <a:endParaRPr lang="ru-RU" altLang="ru-RU" i="1"/>
          </a:p>
          <a:p>
            <a:pPr marL="0" lvl="0" indent="0" eaLnBrk="1" hangingPunct="1"/>
            <a:endParaRPr lang="ru-RU" altLang="ru-RU" i="1"/>
          </a:p>
          <a:p>
            <a:pPr marL="0" lvl="0" indent="0" eaLnBrk="1" hangingPunct="1"/>
            <a:endParaRPr lang="ru-RU" altLang="ru-RU" i="1"/>
          </a:p>
          <a:p>
            <a:pPr marL="0" lvl="0" indent="0" eaLnBrk="1" hangingPunct="1"/>
            <a:endParaRPr lang="ru-RU" altLang="ru-RU" i="1"/>
          </a:p>
          <a:p>
            <a:pPr marL="0" lvl="0" indent="0" eaLnBrk="1" hangingPunct="1"/>
            <a:r>
              <a:rPr lang="ru-RU" altLang="ru-RU" sz="2400" b="1" i="1">
                <a:solidFill>
                  <a:srgbClr val="006699"/>
                </a:solidFill>
                <a:latin typeface="Times New Roman" pitchFamily="18" charset="0"/>
                <a:ea typeface="Times New Roman" pitchFamily="18" charset="0"/>
              </a:rPr>
              <a:t>Считается, что по таким рогам можно быстрее добраться до Бога</a:t>
            </a:r>
            <a:endParaRPr lang="ru-RU" altLang="ru-RU" sz="2400" b="1">
              <a:solidFill>
                <a:srgbClr val="006699"/>
              </a:solidFill>
              <a:latin typeface="Times New Roman" pitchFamily="18" charset="0"/>
              <a:ea typeface="Times New Roman" panose="02020603050405020304" pitchFamily="18" charset="0"/>
            </a:endParaRPr>
          </a:p>
        </p:txBody>
      </p:sp>
    </p:spTree>
  </p:cSld>
  <p:clrMapOvr>
    <a:masterClrMapping/>
  </p:clrMapOvr>
  <p:transition spd="med" advClick="0" advTm="6000"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S_NET" val="4.0.30319.42000"/>
  <p:tag name="AS_OS" val="Microsoft Windows NT 10.0.14393.0"/>
  <p:tag name="AS_RELEASE_DATE" val="2019.12.14"/>
  <p:tag name="AS_TITLE" val="Aspose.Slides for .NET 4.0 Client Profile"/>
  <p:tag name="AS_VERSION" val="19.12"/>
</p:tagLst>
</file>

<file path=ppt/theme/theme1.xml><?xml version="1.0" encoding="utf-8"?>
<a:theme xmlns:a="http://schemas.openxmlformats.org/drawingml/2006/main" name="Оформление по умолчанию">
  <a:themeElements>
    <a:clrScheme name="Оформление по умолчанию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Оформление по умолчанию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Оформление по умолчанию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Оформление по умолчанию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Оформление по умолчанию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364</TotalTime>
  <Words>63</Words>
  <Application>Microsoft Office PowerPoint</Application>
  <PresentationFormat>Экран (4:3)</PresentationFormat>
  <Paragraphs>25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Оформление по умолчанию</vt:lpstr>
      <vt:lpstr>Муниципальное бюджетное дошкольное образовательное учреждение детский сад с. Чемодановка Абашевская игрушка</vt:lpstr>
      <vt:lpstr>Презентация PowerPoint</vt:lpstr>
      <vt:lpstr>Презентация PowerPoint</vt:lpstr>
      <vt:lpstr>          Что же это такое – абашевская игрушка? Абашевская игрушка – это свистулька в виде животных, птиц и людей. Фигурки имеют удлиненное туловище с короткими, широко расставленными ногами (лапами или копытами, что дает ощущение устойчивости, монументальности. Абашевские свистульки чаще всего изображают животных – козлов, оленей, коров, собак, баранов, принимающих нереальный, сверхъестественный, сказочный облик. На длинной шее – тщательно вылепленная головка, на которой выделяются глубоко процарапанные глаза.  </vt:lpstr>
      <vt:lpstr> Абашевские  игрушки и свистульки</vt:lpstr>
      <vt:lpstr>    В Абашеве игрушечным промыслом занимались мужчины. Известные мастера абашевской игрушки: семейная династия Зоткиных и Краюшкиных, В.В.Челышев, И.И. Зюзенков и др.  </vt:lpstr>
      <vt:lpstr>    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ГЕОГРАФИЯ НАРОДНЫХ ПРОМЫСЛОВ</dc:title>
  <dc:creator>Алёна</dc:creator>
  <cp:lastModifiedBy>user</cp:lastModifiedBy>
  <cp:revision>43</cp:revision>
  <dcterms:created xsi:type="dcterms:W3CDTF">2006-10-29T16:13:06Z</dcterms:created>
  <dcterms:modified xsi:type="dcterms:W3CDTF">2023-03-27T16:20:35Z</dcterms:modified>
</cp:coreProperties>
</file>