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slideLayouts/slideLayout4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  <p:sldMasterId id="2147483713" r:id="rId6"/>
    <p:sldMasterId id="2147483726" r:id="rId7"/>
    <p:sldMasterId id="2147483739" r:id="rId8"/>
  </p:sldMasterIdLst>
  <p:notesMasterIdLst>
    <p:notesMasterId r:id="rId31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</p:sldIdLst>
  <p:sldSz cx="9144000" cy="6858000" type="screen4x3"/>
  <p:notesSz cx="6858000" cy="9144000"/>
  <p:custDataLst>
    <p:tags r:id="rId3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1092" y="18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tags" Target="tags/tag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Rectangle 1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/>
          <a:lstStyle>
            <a:defPPr/>
          </a:lstStyle>
          <a:p>
            <a:endParaRPr/>
          </a:p>
        </p:txBody>
      </p:sp>
      <p:sp>
        <p:nvSpPr>
          <p:cNvPr id="309" name="PlaceHolder 2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>
            <a:defPPr/>
          </a:lstStyle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310" name="PlaceHolder 3"/>
          <p:cNvSpPr>
            <a:spLocks noGrp="1"/>
          </p:cNvSpPr>
          <p:nvPr>
            <p:ph type="dt" idx="1"/>
          </p:nvPr>
        </p:nvSpPr>
        <p:spPr>
          <a:xfrm>
            <a:off x="3884400" y="0"/>
            <a:ext cx="2971800" cy="45720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>
            <a:defPPr/>
          </a:lstStyle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200" b="0" strike="noStrike" spc="-1">
                <a:latin typeface="Times New Roman"/>
              </a:rPr>
              <a:t>&lt;date/time&gt;</a:t>
            </a:r>
            <a:endParaRPr lang="en-US" sz="1200" b="0" strike="noStrike" spc="-1">
              <a:latin typeface="Times New Roman"/>
            </a:endParaRPr>
          </a:p>
        </p:txBody>
      </p:sp>
      <p:sp>
        <p:nvSpPr>
          <p:cNvPr id="311" name="PlaceHolder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</p:spPr>
      </p:sp>
      <p:sp>
        <p:nvSpPr>
          <p:cNvPr id="312" name="PlaceHolder 5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>
            <a:defPPr/>
          </a:lstStyle>
          <a:p>
            <a:r>
              <a:rPr lang="en-US" sz="1200" b="0" strike="noStrike" spc="-1">
                <a:solidFill>
                  <a:srgbClr val="000000"/>
                </a:solidFill>
                <a:latin typeface="Calibri"/>
              </a:rPr>
              <a:t>Click to edit the notes format</a:t>
            </a:r>
          </a:p>
        </p:txBody>
      </p:sp>
      <p:sp>
        <p:nvSpPr>
          <p:cNvPr id="313" name="PlaceHolder 6"/>
          <p:cNvSpPr>
            <a:spLocks noGrp="1"/>
          </p:cNvSpPr>
          <p:nvPr>
            <p:ph type="ftr" idx="4"/>
          </p:nvPr>
        </p:nvSpPr>
        <p:spPr>
          <a:xfrm>
            <a:off x="-360" y="8685360"/>
            <a:ext cx="2971800" cy="457200"/>
          </a:xfrm>
          <a:prstGeom prst="rect">
            <a:avLst/>
          </a:prstGeom>
        </p:spPr>
        <p:txBody>
          <a:bodyPr lIns="90000" tIns="46800" rIns="90000" bIns="46800" anchor="b">
            <a:noAutofit/>
          </a:bodyPr>
          <a:lstStyle>
            <a:defPPr/>
          </a:lstStyle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314" name="PlaceHolder 7"/>
          <p:cNvSpPr>
            <a:spLocks noGrp="1"/>
          </p:cNvSpPr>
          <p:nvPr>
            <p:ph type="sldNum" idx="5"/>
          </p:nvPr>
        </p:nvSpPr>
        <p:spPr>
          <a:xfrm>
            <a:off x="3884400" y="8685360"/>
            <a:ext cx="2971800" cy="457200"/>
          </a:xfrm>
          <a:prstGeom prst="rect">
            <a:avLst/>
          </a:prstGeom>
        </p:spPr>
        <p:txBody>
          <a:bodyPr lIns="90000" tIns="46800" rIns="90000" bIns="46800" anchor="b">
            <a:noAutofit/>
          </a:bodyPr>
          <a:lstStyle>
            <a:defPPr/>
          </a:lstStyle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</a:pPr>
            <a:fld id="{5690464B-9B17-4A6C-B5C7-932B552492DA}" type="slidenum">
              <a:rPr lang="ru-RU" sz="1200" b="0" strike="noStrike" spc="-1">
                <a:latin typeface="Times New Roman"/>
              </a:rPr>
              <a:pPr/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10536185"/>
      </p:ext>
    </p:extLst>
  </p:cSld>
  <p:clrMap bg1="lt1" tx1="dk1" bg2="lt2" tx2="dk2" accent1="accent1" accent2="accent2" accent3="accent3" accent4="accent4" accent5="accent5" accent6="accent6" hlink="hlink" folHlink="folHlink"/>
  <p:notesStyle>
    <a:defPPr/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CustomShape 1"/>
          <p:cNvSpPr/>
          <p:nvPr/>
        </p:nvSpPr>
        <p:spPr>
          <a:xfrm>
            <a:off x="3884760" y="8685360"/>
            <a:ext cx="2971800" cy="457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>
            <a:defPPr/>
          </a:lstStyle>
          <a:p>
            <a:pPr algn="r"/>
            <a:fld id="{018524F6-D914-4057-AC39-964A4709134F}" type="slidenum">
              <a:rPr lang="ru-RU" sz="1200" b="0" strike="noStrike" spc="-1">
                <a:solidFill>
                  <a:srgbClr val="000000"/>
                </a:solidFill>
                <a:latin typeface="Arial"/>
              </a:rPr>
              <a:pPr/>
              <a:t>1</a:t>
            </a:fld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8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429" name="PlaceHolder 3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Autofit/>
          </a:bodyPr>
          <a:lstStyle>
            <a:defPPr/>
          </a:lstStyle>
          <a:p>
            <a:r>
              <a:rPr lang="ru-RU" sz="1200" b="0" strike="noStrike" spc="-1">
                <a:solidFill>
                  <a:srgbClr val="000000"/>
                </a:solidFill>
                <a:latin typeface="Calibri"/>
              </a:rPr>
              <a:t> </a:t>
            </a:r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4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>
            <a:defPPr/>
          </a:lstStyle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Cambria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>
            <a:defPPr/>
          </a:lstStyle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>
            <a:defPPr/>
          </a:lstStyle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898989"/>
                </a:solidFill>
                <a:latin typeface="Calibri"/>
              </a:rPr>
              <a:t>&lt;date/time&gt;</a:t>
            </a:r>
            <a:endParaRPr lang="en-US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3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>
            <a:defPPr/>
          </a:lstStyle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4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>
            <a:defPPr/>
          </a:lstStyle>
          <a:p>
            <a:pPr algn="r">
              <a:lnSpc>
                <a:spcPct val="100000"/>
              </a:lnSpc>
            </a:pPr>
            <a:fld id="{3F7D4926-64AE-4B64-B574-76C64967447F}" type="slidenum">
              <a:rPr lang="ru-RU" sz="1200" b="0" strike="noStrike" spc="-1">
                <a:solidFill>
                  <a:srgbClr val="898989"/>
                </a:solidFill>
                <a:latin typeface="Calibri"/>
              </a:rPr>
              <a:pPr/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xStyles>
    <p:titleStyle>
      <a:defPPr/>
    </p:titleStyle>
    <p:bodyStyle/>
    <p:otherStyle>
      <a:defPPr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3" descr="C:\Documents and Settings\Admin\Рабочий стол\угадай\Зелёный.gif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00960" y="6507000"/>
            <a:ext cx="1643040" cy="351000"/>
          </a:xfrm>
          <a:prstGeom prst="rect">
            <a:avLst/>
          </a:prstGeom>
          <a:ln>
            <a:noFill/>
          </a:ln>
        </p:spPr>
      </p:pic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>
            <a:defPPr/>
          </a:lstStyle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Cambria"/>
              </a:rPr>
              <a:t>Click to edit the title text format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>
            <a:defPPr/>
          </a:lstStyle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ransition/>
  <p:txStyles>
    <p:titleStyle>
      <a:defPPr/>
    </p:titleStyle>
    <p:bodyStyle/>
    <p:otherStyle>
      <a:defPPr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>
            <a:defPPr/>
          </a:lstStyle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Cambria"/>
              </a:rPr>
              <a:t>Click to edit the title text format</a:t>
            </a:r>
          </a:p>
        </p:txBody>
      </p:sp>
      <p:sp>
        <p:nvSpPr>
          <p:cNvPr id="81" name="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>
            <a:defPPr/>
          </a:lstStyle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/>
  <p:txStyles>
    <p:titleStyle>
      <a:defPPr/>
    </p:titleStyle>
    <p:bodyStyle/>
    <p:otherStyle>
      <a:defPPr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>
            <a:defPPr/>
          </a:lstStyle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Cambria"/>
              </a:rPr>
              <a:t>Click to edit the title text format</a:t>
            </a:r>
          </a:p>
        </p:txBody>
      </p:sp>
      <p:sp>
        <p:nvSpPr>
          <p:cNvPr id="119" name="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>
            <a:defPPr/>
          </a:lstStyle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ransition/>
  <p:txStyles>
    <p:titleStyle>
      <a:defPPr/>
    </p:titleStyle>
    <p:bodyStyle/>
    <p:otherStyle>
      <a:defPPr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>
            <a:defPPr/>
          </a:lstStyle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Cambria"/>
              </a:rPr>
              <a:t>Click to edit the title text format</a:t>
            </a:r>
          </a:p>
        </p:txBody>
      </p:sp>
      <p:sp>
        <p:nvSpPr>
          <p:cNvPr id="157" name="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>
            <a:defPPr/>
          </a:lstStyle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ransition/>
  <p:txStyles>
    <p:titleStyle>
      <a:defPPr/>
    </p:titleStyle>
    <p:bodyStyle/>
    <p:otherStyle>
      <a:defPPr/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>
            <a:defPPr/>
          </a:lstStyle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Cambria"/>
              </a:rPr>
              <a:t>Click to edit the title text format</a:t>
            </a:r>
          </a:p>
        </p:txBody>
      </p:sp>
      <p:sp>
        <p:nvSpPr>
          <p:cNvPr id="195" name="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>
            <a:defPPr/>
          </a:lstStyle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ransition/>
  <p:txStyles>
    <p:titleStyle>
      <a:defPPr/>
    </p:titleStyle>
    <p:bodyStyle/>
    <p:otherStyle>
      <a:defPPr/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>
            <a:defPPr/>
          </a:lstStyle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Cambria"/>
              </a:rPr>
              <a:t>Click to edit the title text format</a:t>
            </a:r>
          </a:p>
        </p:txBody>
      </p:sp>
      <p:sp>
        <p:nvSpPr>
          <p:cNvPr id="233" name="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>
            <a:defPPr/>
          </a:lstStyle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p:transition/>
  <p:txStyles>
    <p:titleStyle>
      <a:defPPr/>
    </p:titleStyle>
    <p:bodyStyle/>
    <p:otherStyle>
      <a:defPPr/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>
            <a:defPPr/>
          </a:lstStyle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Cambria"/>
              </a:rPr>
              <a:t>Click to edit the title text format</a:t>
            </a:r>
          </a:p>
        </p:txBody>
      </p:sp>
      <p:sp>
        <p:nvSpPr>
          <p:cNvPr id="271" name="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>
            <a:defPPr/>
          </a:lstStyle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ransition/>
  <p:txStyles>
    <p:titleStyle>
      <a:defPPr/>
    </p:titleStyle>
    <p:bodyStyle/>
    <p:otherStyle>
      <a:defPPr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3.jpeg"/><Relationship Id="rId4" Type="http://schemas.openxmlformats.org/officeDocument/2006/relationships/image" Target="../media/image3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9.jpeg"/><Relationship Id="rId4" Type="http://schemas.openxmlformats.org/officeDocument/2006/relationships/image" Target="../media/image38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jpeg"/><Relationship Id="rId3" Type="http://schemas.openxmlformats.org/officeDocument/2006/relationships/image" Target="../media/image41.jpeg"/><Relationship Id="rId7" Type="http://schemas.openxmlformats.org/officeDocument/2006/relationships/image" Target="../media/image45.jpeg"/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4.jpeg"/><Relationship Id="rId5" Type="http://schemas.openxmlformats.org/officeDocument/2006/relationships/image" Target="../media/image43.jpeg"/><Relationship Id="rId4" Type="http://schemas.openxmlformats.org/officeDocument/2006/relationships/image" Target="../media/image4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jpeg"/><Relationship Id="rId2" Type="http://schemas.openxmlformats.org/officeDocument/2006/relationships/image" Target="../media/image47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0.jpeg"/><Relationship Id="rId4" Type="http://schemas.openxmlformats.org/officeDocument/2006/relationships/image" Target="../media/image4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jpeg"/><Relationship Id="rId2" Type="http://schemas.openxmlformats.org/officeDocument/2006/relationships/image" Target="../media/image5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5.jpeg"/><Relationship Id="rId5" Type="http://schemas.openxmlformats.org/officeDocument/2006/relationships/image" Target="../media/image54.jpeg"/><Relationship Id="rId4" Type="http://schemas.openxmlformats.org/officeDocument/2006/relationships/image" Target="../media/image5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jpeg"/><Relationship Id="rId2" Type="http://schemas.openxmlformats.org/officeDocument/2006/relationships/image" Target="../media/image5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0.jpeg"/><Relationship Id="rId5" Type="http://schemas.openxmlformats.org/officeDocument/2006/relationships/image" Target="../media/image59.jpeg"/><Relationship Id="rId4" Type="http://schemas.openxmlformats.org/officeDocument/2006/relationships/image" Target="../media/image58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jpeg"/><Relationship Id="rId7" Type="http://schemas.openxmlformats.org/officeDocument/2006/relationships/image" Target="../media/image66.jpeg"/><Relationship Id="rId2" Type="http://schemas.openxmlformats.org/officeDocument/2006/relationships/image" Target="../media/image6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5.jpeg"/><Relationship Id="rId5" Type="http://schemas.openxmlformats.org/officeDocument/2006/relationships/image" Target="../media/image64.jpeg"/><Relationship Id="rId4" Type="http://schemas.openxmlformats.org/officeDocument/2006/relationships/image" Target="../media/image6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jpeg"/><Relationship Id="rId3" Type="http://schemas.openxmlformats.org/officeDocument/2006/relationships/image" Target="../media/image68.jpeg"/><Relationship Id="rId7" Type="http://schemas.openxmlformats.org/officeDocument/2006/relationships/image" Target="../media/image72.jpeg"/><Relationship Id="rId2" Type="http://schemas.openxmlformats.org/officeDocument/2006/relationships/image" Target="../media/image67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1.jpeg"/><Relationship Id="rId11" Type="http://schemas.openxmlformats.org/officeDocument/2006/relationships/image" Target="../media/image76.jpeg"/><Relationship Id="rId5" Type="http://schemas.openxmlformats.org/officeDocument/2006/relationships/image" Target="../media/image70.jpeg"/><Relationship Id="rId10" Type="http://schemas.openxmlformats.org/officeDocument/2006/relationships/image" Target="../media/image75.jpeg"/><Relationship Id="rId4" Type="http://schemas.openxmlformats.org/officeDocument/2006/relationships/image" Target="../media/image69.jpeg"/><Relationship Id="rId9" Type="http://schemas.openxmlformats.org/officeDocument/2006/relationships/image" Target="../media/image74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5" name="Picture 6" descr="хороший фон"/>
          <p:cNvPicPr/>
          <p:nvPr/>
        </p:nvPicPr>
        <p:blipFill>
          <a:blip r:embed="rId3"/>
          <a:stretch>
            <a:fillRect/>
          </a:stretch>
        </p:blipFill>
        <p:spPr>
          <a:xfrm>
            <a:off x="-312840" y="-117360"/>
            <a:ext cx="9771120" cy="7332480"/>
          </a:xfrm>
          <a:prstGeom prst="rect">
            <a:avLst/>
          </a:prstGeom>
          <a:ln>
            <a:noFill/>
          </a:ln>
        </p:spPr>
      </p:pic>
      <p:sp>
        <p:nvSpPr>
          <p:cNvPr id="316" name="TextShape 1"/>
          <p:cNvSpPr txBox="1"/>
          <p:nvPr/>
        </p:nvSpPr>
        <p:spPr>
          <a:xfrm>
            <a:off x="2133360" y="990720"/>
            <a:ext cx="6553080" cy="30146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>
            <a:defPPr/>
          </a:lstStyle>
          <a:p>
            <a:pPr algn="ctr">
              <a:lnSpc>
                <a:spcPct val="80000"/>
              </a:lnSpc>
              <a:spcBef>
                <a:spcPts val="899"/>
              </a:spcBef>
            </a:pPr>
            <a:r>
              <a:rPr lang="ru-RU" sz="3200" b="0" strike="noStrike" spc="-1" dirty="0">
                <a:solidFill>
                  <a:srgbClr val="FF6600"/>
                </a:solidFill>
                <a:latin typeface="Arial Black"/>
              </a:rPr>
              <a:t> </a:t>
            </a:r>
            <a:r>
              <a:rPr lang="ru-RU" sz="3600" b="1" strike="noStrike" spc="-1" dirty="0">
                <a:solidFill>
                  <a:srgbClr val="33CC33"/>
                </a:solidFill>
                <a:latin typeface="Monotype Corsiva"/>
              </a:rPr>
              <a:t>Мастер – класс для родителей</a:t>
            </a:r>
            <a:endParaRPr lang="en-US" sz="3600" b="0" strike="noStrike" spc="-1" dirty="0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80000"/>
              </a:lnSpc>
              <a:spcBef>
                <a:spcPts val="1199"/>
              </a:spcBef>
            </a:pPr>
            <a:r>
              <a:rPr lang="ru-RU" sz="4800" b="1" strike="noStrike" spc="-1" dirty="0">
                <a:solidFill>
                  <a:srgbClr val="00B0F0"/>
                </a:solidFill>
                <a:latin typeface="Monotype Corsiva"/>
              </a:rPr>
              <a:t>Подготовка руки      дошкольника </a:t>
            </a:r>
            <a:endParaRPr lang="en-US" sz="4800" b="0" strike="noStrike" spc="-1" dirty="0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80000"/>
              </a:lnSpc>
              <a:spcBef>
                <a:spcPts val="1199"/>
              </a:spcBef>
            </a:pPr>
            <a:r>
              <a:rPr lang="ru-RU" sz="4800" b="1" strike="noStrike" spc="-1" dirty="0">
                <a:solidFill>
                  <a:srgbClr val="00B0F0"/>
                </a:solidFill>
                <a:latin typeface="Monotype Corsiva"/>
              </a:rPr>
              <a:t>к письму</a:t>
            </a:r>
            <a:endParaRPr lang="en-US" sz="4800" b="0" strike="noStrike" spc="-1" dirty="0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80000"/>
              </a:lnSpc>
              <a:spcBef>
                <a:spcPts val="499"/>
              </a:spcBef>
            </a:pPr>
            <a:r>
              <a:rPr lang="ru-RU" sz="2000" b="0" strike="noStrike" spc="-1" dirty="0">
                <a:solidFill>
                  <a:srgbClr val="FF6600"/>
                </a:solidFill>
                <a:latin typeface="Arial Black"/>
              </a:rPr>
              <a:t>   </a:t>
            </a:r>
            <a:endParaRPr lang="en-US" sz="2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7" name="CustomShape 2"/>
          <p:cNvSpPr/>
          <p:nvPr/>
        </p:nvSpPr>
        <p:spPr>
          <a:xfrm rot="10800000" flipV="1">
            <a:off x="8000640" y="6019920"/>
            <a:ext cx="5257800" cy="990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>
            <a:defPPr/>
          </a:lstStyle>
          <a:p>
            <a:pPr algn="ctr">
              <a:lnSpc>
                <a:spcPct val="80000"/>
              </a:lnSpc>
              <a:spcBef>
                <a:spcPts val="998"/>
              </a:spcBef>
            </a:pPr>
            <a:r>
              <a:rPr lang="ru-RU" sz="2000" b="0" strike="noStrike" spc="-1" smtClean="0">
                <a:solidFill>
                  <a:srgbClr val="0070C0"/>
                </a:solidFill>
                <a:latin typeface="Arial Black"/>
              </a:rPr>
              <a:t> </a:t>
            </a:r>
            <a:r>
              <a:rPr lang="ru-RU" sz="4000" b="0" strike="noStrike" spc="-1" smtClean="0">
                <a:solidFill>
                  <a:srgbClr val="0070C0"/>
                </a:solidFill>
                <a:latin typeface="Arial Black"/>
              </a:rPr>
              <a:t> </a:t>
            </a:r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91680" y="77317"/>
            <a:ext cx="691276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детский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сад с. Чемодановка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588224" y="6515280"/>
            <a:ext cx="1282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Жидкова Т.Н.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a14="http://schemas.microsoft.com/office/drawing/2010/main" xmlns:p15="http://schemas.microsoft.com/office/powerpoint/2012/main" xmlns:p159="http://schemas.microsoft.com/office/powerpoint/2015/09/main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TextShape 1"/>
          <p:cNvSpPr txBox="1"/>
          <p:nvPr/>
        </p:nvSpPr>
        <p:spPr>
          <a:xfrm>
            <a:off x="457200" y="285480"/>
            <a:ext cx="4686480" cy="7858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>
            <a:defPPr/>
          </a:lstStyle>
          <a:p>
            <a:r>
              <a:rPr lang="ru-RU" sz="3200" b="1" strike="noStrike" spc="-1">
                <a:solidFill>
                  <a:srgbClr val="FF0000"/>
                </a:solidFill>
                <a:latin typeface="Cambria"/>
              </a:rPr>
              <a:t>Игровые упражнения</a:t>
            </a:r>
            <a:endParaRPr lang="en-US" sz="3200" b="0" strike="noStrike" spc="-1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360" name="TextShape 2"/>
          <p:cNvSpPr txBox="1"/>
          <p:nvPr/>
        </p:nvSpPr>
        <p:spPr>
          <a:xfrm>
            <a:off x="357120" y="1500120"/>
            <a:ext cx="4214880" cy="45482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>
            <a:defPPr/>
          </a:lstStyle>
          <a:p>
            <a:pPr>
              <a:spcBef>
                <a:spcPts val="499"/>
              </a:spcBef>
              <a:buClr>
                <a:srgbClr val="0066FF"/>
              </a:buClr>
              <a:buFont typeface="Arial"/>
              <a:buChar char="•"/>
            </a:pPr>
            <a:r>
              <a:rPr lang="ru-RU" sz="2000" b="0" strike="noStrike" spc="-1">
                <a:solidFill>
                  <a:srgbClr val="0066FF"/>
                </a:solidFill>
                <a:latin typeface="Calibri"/>
              </a:rPr>
              <a:t>«Посолим суп», 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  <a:p>
            <a:pPr>
              <a:spcBef>
                <a:spcPts val="499"/>
              </a:spcBef>
              <a:buClr>
                <a:srgbClr val="0066FF"/>
              </a:buClr>
              <a:buFont typeface="Arial"/>
              <a:buChar char="•"/>
            </a:pPr>
            <a:r>
              <a:rPr lang="ru-RU" sz="2000" b="0" strike="noStrike" spc="-1">
                <a:solidFill>
                  <a:srgbClr val="0066FF"/>
                </a:solidFill>
                <a:latin typeface="Calibri"/>
              </a:rPr>
              <a:t>«Покормим цыплят»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  <a:p>
            <a:pPr>
              <a:spcBef>
                <a:spcPts val="499"/>
              </a:spcBef>
              <a:buClr>
                <a:srgbClr val="0066FF"/>
              </a:buClr>
              <a:buFont typeface="Arial"/>
              <a:buChar char="•"/>
            </a:pPr>
            <a:r>
              <a:rPr lang="ru-RU" sz="2000" b="0" strike="noStrike" spc="-1">
                <a:solidFill>
                  <a:srgbClr val="0066FF"/>
                </a:solidFill>
                <a:latin typeface="Calibri"/>
              </a:rPr>
              <a:t>Строим «сруб» из спичек или счётных палочек.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  <a:p>
            <a:pPr>
              <a:spcBef>
                <a:spcPts val="499"/>
              </a:spcBef>
              <a:buClr>
                <a:srgbClr val="0066FF"/>
              </a:buClr>
              <a:buFont typeface="Arial"/>
              <a:buChar char="•"/>
            </a:pPr>
            <a:r>
              <a:rPr lang="ru-RU" sz="2000" b="0" strike="noStrike" spc="-1">
                <a:solidFill>
                  <a:srgbClr val="0066FF"/>
                </a:solidFill>
                <a:latin typeface="Calibri"/>
              </a:rPr>
              <a:t>«Мы гуляем» (Взять решётку для раковины. Ребёнок ходит указательным и средним пальцами, как ножками, по этим клеткам)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  <a:p>
            <a:pPr>
              <a:spcBef>
                <a:spcPts val="499"/>
              </a:spcBef>
              <a:buClr>
                <a:srgbClr val="0066FF"/>
              </a:buClr>
              <a:buFont typeface="Arial"/>
              <a:buChar char="•"/>
            </a:pPr>
            <a:r>
              <a:rPr lang="ru-RU" sz="2000" b="0" strike="noStrike" spc="-1">
                <a:solidFill>
                  <a:srgbClr val="0066FF"/>
                </a:solidFill>
                <a:latin typeface="Calibri"/>
              </a:rPr>
              <a:t>«Скакалочка» 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  <a:p>
            <a:pPr>
              <a:spcBef>
                <a:spcPts val="499"/>
              </a:spcBef>
              <a:buClr>
                <a:srgbClr val="0066FF"/>
              </a:buClr>
              <a:buFont typeface="Arial"/>
              <a:buChar char="•"/>
            </a:pPr>
            <a:r>
              <a:rPr lang="ru-RU" sz="2000" b="0" strike="noStrike" spc="-1">
                <a:solidFill>
                  <a:srgbClr val="0066FF"/>
                </a:solidFill>
                <a:latin typeface="Calibri"/>
              </a:rPr>
              <a:t>«Урожай» (упражнение для большого и указательного пальцев.)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  <a:p>
            <a:pPr>
              <a:spcBef>
                <a:spcPts val="499"/>
              </a:spcBef>
              <a:buClr>
                <a:srgbClr val="0066FF"/>
              </a:buClr>
              <a:buFont typeface="Arial"/>
              <a:buChar char="•"/>
            </a:pPr>
            <a:r>
              <a:rPr lang="ru-RU" sz="2000" b="0" strike="noStrike" spc="-1">
                <a:solidFill>
                  <a:srgbClr val="0066FF"/>
                </a:solidFill>
                <a:latin typeface="Calibri"/>
              </a:rPr>
              <a:t>“Погладим котёнка”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  <a:p>
            <a:pPr>
              <a:spcBef>
                <a:spcPts val="499"/>
              </a:spcBef>
              <a:buClr>
                <a:srgbClr val="0066FF"/>
              </a:buClr>
              <a:buFont typeface="Arial"/>
              <a:buChar char="•"/>
            </a:pPr>
            <a:r>
              <a:rPr lang="ru-RU" sz="2000" b="0" strike="noStrike" spc="-1">
                <a:solidFill>
                  <a:srgbClr val="0066FF"/>
                </a:solidFill>
                <a:latin typeface="Calibri"/>
              </a:rPr>
              <a:t>“Весёлые маляры”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361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72040" y="2714760"/>
            <a:ext cx="3643200" cy="3430440"/>
          </a:xfrm>
          <a:prstGeom prst="rect">
            <a:avLst/>
          </a:prstGeom>
          <a:ln w="38160">
            <a:solidFill>
              <a:srgbClr val="FFFF00"/>
            </a:solidFill>
            <a:miter/>
          </a:ln>
        </p:spPr>
      </p:pic>
      <p:pic>
        <p:nvPicPr>
          <p:cNvPr id="362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57960" y="1071720"/>
            <a:ext cx="2211480" cy="1357200"/>
          </a:xfrm>
          <a:prstGeom prst="rect">
            <a:avLst/>
          </a:prstGeom>
          <a:ln w="38160">
            <a:solidFill>
              <a:srgbClr val="00B050"/>
            </a:solidFill>
            <a:miter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a14="http://schemas.microsoft.com/office/drawing/2010/main" xmlns:p15="http://schemas.microsoft.com/office/powerpoint/2012/main" xmlns:p159="http://schemas.microsoft.com/office/powerpoint/2015/09/main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TextShape 1"/>
          <p:cNvSpPr txBox="1"/>
          <p:nvPr/>
        </p:nvSpPr>
        <p:spPr>
          <a:xfrm>
            <a:off x="457200" y="928440"/>
            <a:ext cx="8229600" cy="55004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>
            <a:defPPr/>
          </a:lstStyle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           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</a:pPr>
            <a:r>
              <a:rPr lang="ru-RU" sz="2400" b="0" strike="noStrike" spc="-1">
                <a:solidFill>
                  <a:srgbClr val="0000FF"/>
                </a:solidFill>
                <a:latin typeface="Calibri"/>
              </a:rPr>
              <a:t>Этапы работы над аппликацией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</a:pPr>
            <a:r>
              <a:rPr lang="ru-RU" sz="2400" b="0" strike="noStrike" spc="-1">
                <a:solidFill>
                  <a:srgbClr val="0000FF"/>
                </a:solidFill>
                <a:latin typeface="Calibri"/>
              </a:rPr>
              <a:t>с использованием  техники торцевания: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  <a:buClr>
                <a:srgbClr val="0066FF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66FF"/>
                </a:solidFill>
                <a:latin typeface="Calibri"/>
              </a:rPr>
              <a:t>Из полосок гофрированной бумаги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</a:pPr>
            <a:r>
              <a:rPr lang="ru-RU" sz="2400" b="0" strike="noStrike" spc="-1">
                <a:solidFill>
                  <a:srgbClr val="0066FF"/>
                </a:solidFill>
                <a:latin typeface="Calibri"/>
              </a:rPr>
              <a:t> нарежьте квадраты со стороной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</a:pPr>
            <a:r>
              <a:rPr lang="ru-RU" sz="2400" b="0" strike="noStrike" spc="-1">
                <a:solidFill>
                  <a:srgbClr val="0066FF"/>
                </a:solidFill>
                <a:latin typeface="Calibri"/>
              </a:rPr>
              <a:t> примерно 1 см.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  <a:buClr>
                <a:srgbClr val="0066FF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  <a:buClr>
                <a:srgbClr val="0066FF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66FF"/>
                </a:solidFill>
                <a:latin typeface="Calibri"/>
              </a:rPr>
              <a:t>Нарисуйте на плотной бумаге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</a:pPr>
            <a:r>
              <a:rPr lang="ru-RU" sz="2400" b="0" strike="noStrike" spc="-1">
                <a:solidFill>
                  <a:srgbClr val="0066FF"/>
                </a:solidFill>
                <a:latin typeface="Calibri"/>
              </a:rPr>
              <a:t> или картоне любой узор.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  <a:buClr>
                <a:srgbClr val="0066FF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364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37120" y="2243160"/>
            <a:ext cx="2828880" cy="3755880"/>
          </a:xfrm>
          <a:prstGeom prst="rect">
            <a:avLst/>
          </a:prstGeom>
          <a:ln>
            <a:noFill/>
          </a:ln>
        </p:spPr>
      </p:pic>
      <p:pic>
        <p:nvPicPr>
          <p:cNvPr id="36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43720" y="4357800"/>
            <a:ext cx="1785960" cy="2114280"/>
          </a:xfrm>
          <a:prstGeom prst="rect">
            <a:avLst/>
          </a:prstGeom>
          <a:ln w="38160">
            <a:solidFill>
              <a:srgbClr val="009900"/>
            </a:solidFill>
            <a:miter/>
          </a:ln>
        </p:spPr>
      </p:pic>
      <p:sp>
        <p:nvSpPr>
          <p:cNvPr id="366" name="TextShape 2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defPPr/>
          </a:lstStyle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FF0000"/>
                </a:solidFill>
                <a:latin typeface="Monotype Corsiva"/>
              </a:rPr>
              <a:t>Ручной труд способствует </a:t>
            </a:r>
            <a:r>
              <a:rPr lang="ru-RU" sz="2800" b="0" strike="noStrike" spc="-1">
                <a:solidFill>
                  <a:srgbClr val="FF0000"/>
                </a:solidFill>
                <a:latin typeface="Monotype Corsiva"/>
              </a:rPr>
              <a:t>развитию мелкой моторики, формированию умения правильно держать карандаш и правильному распределению мышечной нагрузки.</a:t>
            </a:r>
            <a:endParaRPr lang="en-US" sz="2800" b="0" strike="noStrike" spc="-1">
              <a:solidFill>
                <a:srgbClr val="000000"/>
              </a:solidFill>
              <a:latin typeface="Cambr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a14="http://schemas.microsoft.com/office/drawing/2010/main" xmlns:p15="http://schemas.microsoft.com/office/powerpoint/2012/main" xmlns:p159="http://schemas.microsoft.com/office/powerpoint/2015/09/main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TextShape 1"/>
          <p:cNvSpPr txBox="1"/>
          <p:nvPr/>
        </p:nvSpPr>
        <p:spPr>
          <a:xfrm>
            <a:off x="457200" y="213840"/>
            <a:ext cx="8229600" cy="63579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>
            <a:defPPr/>
          </a:lstStyle>
          <a:p>
            <a:pPr marL="342720" indent="-342720">
              <a:spcBef>
                <a:spcPts val="598"/>
              </a:spcBef>
              <a:buClr>
                <a:srgbClr val="0066FF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66FF"/>
                </a:solidFill>
                <a:latin typeface="Calibri"/>
              </a:rPr>
              <a:t>Нанесите клей тонкой полоской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</a:pPr>
            <a:r>
              <a:rPr lang="ru-RU" sz="2400" b="0" strike="noStrike" spc="-1">
                <a:solidFill>
                  <a:srgbClr val="0066FF"/>
                </a:solidFill>
                <a:latin typeface="Calibri"/>
              </a:rPr>
              <a:t> по контуру на небольшой участок узора.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  <a:buClr>
                <a:srgbClr val="0066FF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66FF"/>
                </a:solidFill>
                <a:latin typeface="Calibri"/>
              </a:rPr>
              <a:t>Поставьте стержень на квадратик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</a:pPr>
            <a:r>
              <a:rPr lang="ru-RU" sz="2400" b="0" strike="noStrike" spc="-1">
                <a:solidFill>
                  <a:srgbClr val="0066FF"/>
                </a:solidFill>
                <a:latin typeface="Calibri"/>
              </a:rPr>
              <a:t> и закрутите (заверните) бумажную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</a:pPr>
            <a:r>
              <a:rPr lang="ru-RU" sz="2400" b="0" strike="noStrike" spc="-1">
                <a:solidFill>
                  <a:srgbClr val="0066FF"/>
                </a:solidFill>
                <a:latin typeface="Calibri"/>
              </a:rPr>
              <a:t> заготовку вокруг стержня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  <a:buClr>
                <a:srgbClr val="0066FF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66FF"/>
                </a:solidFill>
                <a:latin typeface="Calibri"/>
              </a:rPr>
              <a:t>У вас получится цветная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</a:pPr>
            <a:r>
              <a:rPr lang="ru-RU" sz="2400" b="0" strike="noStrike" spc="-1">
                <a:solidFill>
                  <a:srgbClr val="0066FF"/>
                </a:solidFill>
                <a:latin typeface="Calibri"/>
              </a:rPr>
              <a:t> трубочка-торцовочка.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368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57920" y="285840"/>
            <a:ext cx="2857320" cy="1857240"/>
          </a:xfrm>
          <a:prstGeom prst="rect">
            <a:avLst/>
          </a:prstGeom>
          <a:ln w="38160">
            <a:solidFill>
              <a:srgbClr val="CC0099"/>
            </a:solidFill>
            <a:miter/>
          </a:ln>
        </p:spPr>
      </p:pic>
      <p:pic>
        <p:nvPicPr>
          <p:cNvPr id="369" name="Picture 43" descr="Изображение 01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29120" y="2428920"/>
            <a:ext cx="3357720" cy="2000160"/>
          </a:xfrm>
          <a:prstGeom prst="rect">
            <a:avLst/>
          </a:prstGeom>
          <a:ln w="38160">
            <a:solidFill>
              <a:srgbClr val="009900"/>
            </a:solidFill>
            <a:miter/>
          </a:ln>
          <a:effectLst>
            <a:outerShdw dist="139498" dir="2700000">
              <a:srgbClr val="333333">
                <a:alpha val="65000"/>
              </a:srgbClr>
            </a:outerShdw>
          </a:effectLst>
        </p:spPr>
      </p:pic>
      <p:pic>
        <p:nvPicPr>
          <p:cNvPr id="370" name="Picture 44" descr="Изображение 02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85920" y="4286160"/>
            <a:ext cx="2851200" cy="2286000"/>
          </a:xfrm>
          <a:prstGeom prst="rect">
            <a:avLst/>
          </a:prstGeom>
          <a:ln w="38160">
            <a:solidFill>
              <a:srgbClr val="FFFF00"/>
            </a:solidFill>
            <a:miter/>
          </a:ln>
          <a:effectLst>
            <a:outerShdw dist="139498" dir="2700000">
              <a:srgbClr val="333333">
                <a:alpha val="65000"/>
              </a:srgbClr>
            </a:outerShdw>
          </a:effectLst>
        </p:spPr>
      </p:pic>
      <p:pic>
        <p:nvPicPr>
          <p:cNvPr id="371" name="Picture 3"/>
          <p:cNvPicPr/>
          <p:nvPr/>
        </p:nvPicPr>
        <p:blipFill>
          <a:blip r:embed="rId5"/>
          <a:stretch>
            <a:fillRect/>
          </a:stretch>
        </p:blipFill>
        <p:spPr>
          <a:xfrm>
            <a:off x="5000760" y="4572000"/>
            <a:ext cx="2857320" cy="2143080"/>
          </a:xfrm>
          <a:prstGeom prst="rect">
            <a:avLst/>
          </a:prstGeom>
          <a:ln w="38160">
            <a:solidFill>
              <a:srgbClr val="0CE4E4"/>
            </a:solidFill>
            <a:miter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a14="http://schemas.microsoft.com/office/drawing/2010/main" xmlns:p15="http://schemas.microsoft.com/office/powerpoint/2012/main" xmlns:p159="http://schemas.microsoft.com/office/powerpoint/2015/09/main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TextShape 1"/>
          <p:cNvSpPr txBox="1"/>
          <p:nvPr/>
        </p:nvSpPr>
        <p:spPr>
          <a:xfrm>
            <a:off x="457200" y="214200"/>
            <a:ext cx="8229600" cy="62150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4000"/>
          </a:bodyPr>
          <a:lstStyle>
            <a:defPPr/>
          </a:lstStyle>
          <a:p>
            <a:pPr marL="342720" indent="-342720">
              <a:spcBef>
                <a:spcPts val="598"/>
              </a:spcBef>
              <a:buClr>
                <a:srgbClr val="0066FF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66FF"/>
                </a:solidFill>
                <a:latin typeface="Calibri"/>
              </a:rPr>
              <a:t>Поставьте ее на клей.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  <a:buClr>
                <a:srgbClr val="0066FF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  <a:buClr>
                <a:srgbClr val="0066FF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  <a:buClr>
                <a:srgbClr val="0066FF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  <a:buClr>
                <a:srgbClr val="0066FF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  <a:buClr>
                <a:srgbClr val="0066FF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66FF"/>
                </a:solidFill>
                <a:latin typeface="Calibri"/>
              </a:rPr>
              <a:t>Выньте стержень.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  <a:buClr>
                <a:srgbClr val="0066FF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  <a:buClr>
                <a:srgbClr val="0066FF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  <a:buClr>
                <a:srgbClr val="0066FF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  <a:buClr>
                <a:srgbClr val="0066FF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99"/>
              </a:spcBef>
              <a:buClr>
                <a:srgbClr val="0066FF"/>
              </a:buClr>
              <a:buFont typeface="Arial"/>
              <a:buChar char="•"/>
            </a:pPr>
            <a:r>
              <a:rPr lang="ru-RU" sz="2000" b="0" strike="noStrike" spc="-1">
                <a:solidFill>
                  <a:srgbClr val="0066FF"/>
                </a:solidFill>
                <a:latin typeface="Calibri"/>
              </a:rPr>
              <a:t>Каждую следующую торцовочку приклеивайте рядом с предыдущей. Старайтесь ставить торцовочки плотно друг к другу, чтобы не оставалось промежутков.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99"/>
              </a:spcBef>
              <a:buClr>
                <a:srgbClr val="0066FF"/>
              </a:buClr>
              <a:buFont typeface="Arial"/>
              <a:buChar char="•"/>
            </a:pPr>
            <a:r>
              <a:rPr lang="ru-RU" sz="2000" b="0" strike="noStrike" spc="-1">
                <a:solidFill>
                  <a:srgbClr val="0066FF"/>
                </a:solidFill>
                <a:latin typeface="Calibri"/>
              </a:rPr>
              <a:t>Мозаику в технике торцевания можно выполнять по контуру или делать сплошной. Можно в той же технике заполнить фон вокруг узора. Получится маленький пушистый коврик.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37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5857920" y="142920"/>
            <a:ext cx="2857320" cy="2143080"/>
          </a:xfrm>
          <a:prstGeom prst="rect">
            <a:avLst/>
          </a:prstGeom>
          <a:ln w="38160">
            <a:solidFill>
              <a:srgbClr val="33CC33"/>
            </a:solidFill>
            <a:miter/>
          </a:ln>
        </p:spPr>
      </p:pic>
      <p:pic>
        <p:nvPicPr>
          <p:cNvPr id="37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4643280" y="2500200"/>
            <a:ext cx="2857680" cy="1971720"/>
          </a:xfrm>
          <a:prstGeom prst="rect">
            <a:avLst/>
          </a:prstGeom>
          <a:ln w="38160">
            <a:solidFill>
              <a:srgbClr val="CC0099"/>
            </a:solidFill>
            <a:miter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a14="http://schemas.microsoft.com/office/drawing/2010/main" xmlns:p15="http://schemas.microsoft.com/office/powerpoint/2012/main" xmlns:p159="http://schemas.microsoft.com/office/powerpoint/2015/09/main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TextShape 1"/>
          <p:cNvSpPr txBox="1"/>
          <p:nvPr/>
        </p:nvSpPr>
        <p:spPr>
          <a:xfrm>
            <a:off x="457200" y="214200"/>
            <a:ext cx="4038480" cy="5911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>
            <a:defPPr/>
          </a:lstStyle>
          <a:p>
            <a:pPr marL="342720" indent="-342720">
              <a:spcBef>
                <a:spcPts val="697"/>
              </a:spcBef>
              <a:buClr>
                <a:srgbClr val="0066FF"/>
              </a:buClr>
              <a:buFont typeface="Wingdings" charset="2"/>
              <a:buChar char=""/>
            </a:pPr>
            <a:r>
              <a:rPr lang="ru-RU" sz="2800" b="0" strike="noStrike" spc="-1">
                <a:solidFill>
                  <a:srgbClr val="0066FF"/>
                </a:solidFill>
                <a:latin typeface="Calibri"/>
              </a:rPr>
              <a:t> </a:t>
            </a:r>
            <a:r>
              <a:rPr lang="ru-RU" sz="2800" b="1" strike="noStrike" spc="-1">
                <a:solidFill>
                  <a:srgbClr val="0066FF"/>
                </a:solidFill>
                <a:latin typeface="Calibri"/>
              </a:rPr>
              <a:t>работа с нитью (выкладывание узора, завязывание нити, плетение, разрезание) ;</a:t>
            </a: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</a:rPr>
              <a:t>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376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29280" y="428760"/>
            <a:ext cx="1714680" cy="2357280"/>
          </a:xfrm>
          <a:prstGeom prst="rect">
            <a:avLst/>
          </a:prstGeom>
          <a:ln w="38160">
            <a:solidFill>
              <a:srgbClr val="CC0099"/>
            </a:solidFill>
            <a:miter/>
          </a:ln>
        </p:spPr>
      </p:pic>
      <p:pic>
        <p:nvPicPr>
          <p:cNvPr id="377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71960" y="1071720"/>
            <a:ext cx="2539800" cy="2286000"/>
          </a:xfrm>
          <a:prstGeom prst="rect">
            <a:avLst/>
          </a:prstGeom>
          <a:ln w="38160">
            <a:solidFill>
              <a:srgbClr val="009900"/>
            </a:solidFill>
            <a:miter/>
          </a:ln>
        </p:spPr>
      </p:pic>
      <p:pic>
        <p:nvPicPr>
          <p:cNvPr id="378" name="Picture 4" descr="55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28840" y="3929040"/>
            <a:ext cx="3071880" cy="1785960"/>
          </a:xfrm>
          <a:prstGeom prst="rect">
            <a:avLst/>
          </a:prstGeom>
          <a:ln w="38160">
            <a:solidFill>
              <a:srgbClr val="FFFF00"/>
            </a:solidFill>
            <a:miter/>
          </a:ln>
        </p:spPr>
      </p:pic>
      <p:pic>
        <p:nvPicPr>
          <p:cNvPr id="379" name="Picture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43720" y="3643200"/>
            <a:ext cx="2952720" cy="2019240"/>
          </a:xfrm>
          <a:prstGeom prst="rect">
            <a:avLst/>
          </a:prstGeom>
          <a:ln w="38160">
            <a:solidFill>
              <a:srgbClr val="0066FF"/>
            </a:solidFill>
            <a:miter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a14="http://schemas.microsoft.com/office/drawing/2010/main" xmlns:p15="http://schemas.microsoft.com/office/powerpoint/2012/main" xmlns:p159="http://schemas.microsoft.com/office/powerpoint/2015/09/main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TextShape 1"/>
          <p:cNvSpPr txBox="1"/>
          <p:nvPr/>
        </p:nvSpPr>
        <p:spPr>
          <a:xfrm>
            <a:off x="285480" y="272520"/>
            <a:ext cx="4143240" cy="12272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>
            <a:defPPr/>
          </a:lstStyle>
          <a:p>
            <a:pPr>
              <a:buClr>
                <a:srgbClr val="0066FF"/>
              </a:buClr>
              <a:buFont typeface="Wingdings" charset="2"/>
              <a:buChar char=""/>
            </a:pPr>
            <a:r>
              <a:rPr lang="ru-RU" sz="2000" b="1" strike="noStrike" spc="-1">
                <a:solidFill>
                  <a:srgbClr val="0066FF"/>
                </a:solidFill>
                <a:latin typeface="Cambria"/>
              </a:rPr>
              <a:t>работа с бумагой (оригами, аппликация, создание объемных фигурок, скручивание) ;</a:t>
            </a:r>
            <a:endParaRPr lang="en-US" sz="2000" b="0" strike="noStrike" spc="-1">
              <a:solidFill>
                <a:srgbClr val="000000"/>
              </a:solidFill>
              <a:latin typeface="Cambria"/>
            </a:endParaRPr>
          </a:p>
        </p:txBody>
      </p:sp>
      <p:pic>
        <p:nvPicPr>
          <p:cNvPr id="381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5040" y="142920"/>
            <a:ext cx="2682720" cy="1914480"/>
          </a:xfrm>
          <a:prstGeom prst="rect">
            <a:avLst/>
          </a:prstGeom>
          <a:ln w="38160">
            <a:solidFill>
              <a:srgbClr val="CC0099"/>
            </a:solidFill>
            <a:miter/>
          </a:ln>
        </p:spPr>
      </p:pic>
      <p:pic>
        <p:nvPicPr>
          <p:cNvPr id="382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29280" y="2428920"/>
            <a:ext cx="1919520" cy="2071800"/>
          </a:xfrm>
          <a:prstGeom prst="rect">
            <a:avLst/>
          </a:prstGeom>
          <a:ln w="38160">
            <a:solidFill>
              <a:srgbClr val="FFFF00"/>
            </a:solidFill>
            <a:miter/>
          </a:ln>
        </p:spPr>
      </p:pic>
      <p:pic>
        <p:nvPicPr>
          <p:cNvPr id="383" name="Picture 3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0200" y="1571760"/>
            <a:ext cx="3571920" cy="2409840"/>
          </a:xfrm>
          <a:prstGeom prst="rect">
            <a:avLst/>
          </a:prstGeom>
          <a:ln w="38160">
            <a:solidFill>
              <a:srgbClr val="33CC33"/>
            </a:solidFill>
            <a:miter/>
          </a:ln>
        </p:spPr>
      </p:pic>
      <p:pic>
        <p:nvPicPr>
          <p:cNvPr id="384" name="Picture 4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3280" y="4214880"/>
            <a:ext cx="1785960" cy="2481120"/>
          </a:xfrm>
          <a:prstGeom prst="rect">
            <a:avLst/>
          </a:prstGeom>
          <a:ln w="38160">
            <a:solidFill>
              <a:srgbClr val="0066FF"/>
            </a:solidFill>
            <a:miter/>
          </a:ln>
        </p:spPr>
      </p:pic>
      <p:pic>
        <p:nvPicPr>
          <p:cNvPr id="385" name="Picture 5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85920" y="4357800"/>
            <a:ext cx="2381040" cy="2319120"/>
          </a:xfrm>
          <a:prstGeom prst="rect">
            <a:avLst/>
          </a:prstGeom>
          <a:ln w="38160">
            <a:solidFill>
              <a:srgbClr val="CC0099"/>
            </a:solidFill>
            <a:miter/>
          </a:ln>
        </p:spPr>
      </p:pic>
      <p:pic>
        <p:nvPicPr>
          <p:cNvPr id="386" name="Picture 6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4200" y="2357280"/>
            <a:ext cx="1928880" cy="1643400"/>
          </a:xfrm>
          <a:prstGeom prst="rect">
            <a:avLst/>
          </a:prstGeom>
          <a:ln w="38160">
            <a:solidFill>
              <a:srgbClr val="FFFF00"/>
            </a:solidFill>
            <a:miter/>
          </a:ln>
        </p:spPr>
      </p:pic>
      <p:pic>
        <p:nvPicPr>
          <p:cNvPr id="387" name="Picture 7" descr="FCCAZSF81YCA1UVONGCA9AR3YPCA1X3ZVQCABY2FUOCAZ7C783CATWO4AWCA24NSWXCAYLXW7JCACY52XNCA8C3KNYCA331110CA2EB7VCCAZO1N31CA6VULYZCA39IJ9ZCAADC790CA6511KJCA524X71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80"/>
          <a:stretch>
            <a:fillRect/>
          </a:stretch>
        </p:blipFill>
        <p:spPr>
          <a:xfrm>
            <a:off x="6715080" y="4786200"/>
            <a:ext cx="2232000" cy="1428840"/>
          </a:xfrm>
          <a:prstGeom prst="rect">
            <a:avLst/>
          </a:prstGeom>
          <a:ln w="38160">
            <a:solidFill>
              <a:srgbClr val="33CC33"/>
            </a:solidFill>
            <a:miter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a14="http://schemas.microsoft.com/office/drawing/2010/main" xmlns:p15="http://schemas.microsoft.com/office/powerpoint/2012/main" xmlns:p159="http://schemas.microsoft.com/office/powerpoint/2015/09/main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TextShape 1"/>
          <p:cNvSpPr txBox="1"/>
          <p:nvPr/>
        </p:nvSpPr>
        <p:spPr>
          <a:xfrm>
            <a:off x="457200" y="272880"/>
            <a:ext cx="3008160" cy="165600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>
            <a:defPPr/>
          </a:lstStyle>
          <a:p>
            <a:pPr>
              <a:buClr>
                <a:srgbClr val="0066FF"/>
              </a:buClr>
              <a:buFont typeface="Wingdings" charset="2"/>
              <a:buChar char=""/>
            </a:pPr>
            <a:r>
              <a:rPr lang="ru-RU" sz="2000" b="1" strike="noStrike" spc="-1">
                <a:solidFill>
                  <a:srgbClr val="0066FF"/>
                </a:solidFill>
                <a:latin typeface="Cambria"/>
              </a:rPr>
              <a:t> мозаика и аппликация из природного материала (семечки, скорлупа, ракушки) ;</a:t>
            </a:r>
            <a:r>
              <a:t/>
            </a:r>
            <a:br/>
            <a:r>
              <a:rPr lang="ru-RU" sz="2000" b="1" strike="noStrike" spc="-1">
                <a:solidFill>
                  <a:srgbClr val="0066FF"/>
                </a:solidFill>
                <a:latin typeface="Cambria"/>
              </a:rPr>
              <a:t> </a:t>
            </a:r>
            <a:endParaRPr lang="en-US" sz="2000" b="0" strike="noStrike" spc="-1">
              <a:solidFill>
                <a:srgbClr val="000000"/>
              </a:solidFill>
              <a:latin typeface="Cambria"/>
            </a:endParaRPr>
          </a:p>
        </p:txBody>
      </p:sp>
      <p:pic>
        <p:nvPicPr>
          <p:cNvPr id="389" name="Picture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2123"/>
          <a:stretch>
            <a:fillRect/>
          </a:stretch>
        </p:blipFill>
        <p:spPr>
          <a:xfrm>
            <a:off x="5429160" y="214200"/>
            <a:ext cx="3143520" cy="2071800"/>
          </a:xfrm>
          <a:prstGeom prst="rect">
            <a:avLst/>
          </a:prstGeom>
          <a:ln w="38160">
            <a:solidFill>
              <a:srgbClr val="009900"/>
            </a:solidFill>
            <a:miter/>
          </a:ln>
        </p:spPr>
      </p:pic>
      <p:pic>
        <p:nvPicPr>
          <p:cNvPr id="390" name="Picture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5380" t="8159" r="12502" b="8159"/>
          <a:stretch>
            <a:fillRect/>
          </a:stretch>
        </p:blipFill>
        <p:spPr>
          <a:xfrm>
            <a:off x="5500800" y="3357720"/>
            <a:ext cx="3143160" cy="3143160"/>
          </a:xfrm>
          <a:prstGeom prst="rect">
            <a:avLst/>
          </a:prstGeom>
          <a:ln w="38160">
            <a:solidFill>
              <a:srgbClr val="CC0099"/>
            </a:solidFill>
            <a:miter/>
          </a:ln>
        </p:spPr>
      </p:pic>
      <p:pic>
        <p:nvPicPr>
          <p:cNvPr id="391" name="Picture 4" descr="DSCN468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67"/>
          <a:stretch>
            <a:fillRect/>
          </a:stretch>
        </p:blipFill>
        <p:spPr>
          <a:xfrm>
            <a:off x="285840" y="4487760"/>
            <a:ext cx="2454120" cy="2156040"/>
          </a:xfrm>
          <a:prstGeom prst="rect">
            <a:avLst/>
          </a:prstGeom>
          <a:ln w="38160">
            <a:solidFill>
              <a:srgbClr val="FFFF00"/>
            </a:solidFill>
            <a:miter/>
          </a:ln>
        </p:spPr>
      </p:pic>
      <p:pic>
        <p:nvPicPr>
          <p:cNvPr id="392" name="Picture 4" descr="DSCN4684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28880" y="2071800"/>
            <a:ext cx="3214800" cy="2033640"/>
          </a:xfrm>
          <a:prstGeom prst="rect">
            <a:avLst/>
          </a:prstGeom>
          <a:ln w="38160">
            <a:solidFill>
              <a:srgbClr val="0CE4E4"/>
            </a:solidFill>
            <a:miter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a14="http://schemas.microsoft.com/office/drawing/2010/main" xmlns:p15="http://schemas.microsoft.com/office/powerpoint/2012/main" xmlns:p159="http://schemas.microsoft.com/office/powerpoint/2015/09/main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TextShape 1"/>
          <p:cNvSpPr txBox="1"/>
          <p:nvPr/>
        </p:nvSpPr>
        <p:spPr>
          <a:xfrm>
            <a:off x="457200" y="272880"/>
            <a:ext cx="3008160" cy="11620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>
            <a:defPPr/>
          </a:lstStyle>
          <a:p>
            <a:pPr>
              <a:buClr>
                <a:srgbClr val="0066FF"/>
              </a:buClr>
              <a:buFont typeface="Wingdings" charset="2"/>
              <a:buChar char=""/>
            </a:pPr>
            <a:r>
              <a:rPr lang="ru-RU" sz="2000" b="1" strike="noStrike" spc="-1">
                <a:solidFill>
                  <a:srgbClr val="0066FF"/>
                </a:solidFill>
                <a:latin typeface="Cambria"/>
              </a:rPr>
              <a:t> работа с сыпучим материалом (крупа, соль, бисер) ;</a:t>
            </a:r>
            <a:r>
              <a:t/>
            </a:r>
            <a:br/>
            <a:r>
              <a:rPr lang="ru-RU" sz="2000" b="1" strike="noStrike" spc="-1">
                <a:solidFill>
                  <a:srgbClr val="0066FF"/>
                </a:solidFill>
                <a:latin typeface="Cambria"/>
              </a:rPr>
              <a:t> </a:t>
            </a:r>
            <a:endParaRPr lang="en-US" sz="2000" b="0" strike="noStrike" spc="-1">
              <a:solidFill>
                <a:srgbClr val="000000"/>
              </a:solidFill>
              <a:latin typeface="Cambria"/>
            </a:endParaRPr>
          </a:p>
        </p:txBody>
      </p:sp>
      <p:pic>
        <p:nvPicPr>
          <p:cNvPr id="394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5040" y="500040"/>
            <a:ext cx="2214720" cy="3076560"/>
          </a:xfrm>
          <a:prstGeom prst="rect">
            <a:avLst/>
          </a:prstGeom>
          <a:ln w="38160">
            <a:solidFill>
              <a:srgbClr val="009900"/>
            </a:solidFill>
            <a:miter/>
          </a:ln>
        </p:spPr>
      </p:pic>
      <p:pic>
        <p:nvPicPr>
          <p:cNvPr id="395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4960" y="3786120"/>
            <a:ext cx="2428920" cy="2928960"/>
          </a:xfrm>
          <a:prstGeom prst="rect">
            <a:avLst/>
          </a:prstGeom>
          <a:ln w="38160">
            <a:solidFill>
              <a:srgbClr val="CC0099"/>
            </a:solidFill>
            <a:miter/>
          </a:ln>
        </p:spPr>
      </p:pic>
      <p:pic>
        <p:nvPicPr>
          <p:cNvPr id="396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71920" y="642960"/>
            <a:ext cx="2143080" cy="2928960"/>
          </a:xfrm>
          <a:prstGeom prst="rect">
            <a:avLst/>
          </a:prstGeom>
          <a:ln w="38160">
            <a:solidFill>
              <a:srgbClr val="0000FF"/>
            </a:solidFill>
            <a:miter/>
          </a:ln>
        </p:spPr>
      </p:pic>
      <p:pic>
        <p:nvPicPr>
          <p:cNvPr id="397" name="Picture 8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0120" y="4143240"/>
            <a:ext cx="3214800" cy="2214720"/>
          </a:xfrm>
          <a:prstGeom prst="rect">
            <a:avLst/>
          </a:prstGeom>
          <a:ln w="38160">
            <a:solidFill>
              <a:srgbClr val="FFFF00"/>
            </a:solidFill>
            <a:miter/>
          </a:ln>
        </p:spPr>
      </p:pic>
      <p:pic>
        <p:nvPicPr>
          <p:cNvPr id="398" name="Picture 9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840" y="1714680"/>
            <a:ext cx="2643120" cy="2152440"/>
          </a:xfrm>
          <a:prstGeom prst="rect">
            <a:avLst/>
          </a:prstGeom>
          <a:ln w="38160">
            <a:solidFill>
              <a:srgbClr val="7030A0"/>
            </a:solidFill>
            <a:miter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a14="http://schemas.microsoft.com/office/drawing/2010/main" xmlns:p15="http://schemas.microsoft.com/office/powerpoint/2012/main" xmlns:p159="http://schemas.microsoft.com/office/powerpoint/2015/09/main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TextShape 1"/>
          <p:cNvSpPr txBox="1"/>
          <p:nvPr/>
        </p:nvSpPr>
        <p:spPr>
          <a:xfrm>
            <a:off x="457200" y="428760"/>
            <a:ext cx="4038480" cy="20001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>
            <a:defPPr/>
          </a:lstStyle>
          <a:p>
            <a:pPr marL="342720" indent="-342720">
              <a:spcBef>
                <a:spcPts val="697"/>
              </a:spcBef>
              <a:buClr>
                <a:srgbClr val="0066FF"/>
              </a:buClr>
              <a:buFont typeface="Wingdings" charset="2"/>
              <a:buChar char=""/>
            </a:pPr>
            <a:r>
              <a:rPr lang="ru-RU" sz="2800" b="1" strike="noStrike" spc="-1">
                <a:solidFill>
                  <a:srgbClr val="0066FF"/>
                </a:solidFill>
                <a:latin typeface="Calibri"/>
              </a:rPr>
              <a:t>работа с пластичными материалами (соленое тесто, глина, пластилин) ;</a:t>
            </a: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00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35800" y="285840"/>
            <a:ext cx="3046320" cy="2857320"/>
          </a:xfrm>
          <a:prstGeom prst="rect">
            <a:avLst/>
          </a:prstGeom>
          <a:ln w="38160">
            <a:solidFill>
              <a:srgbClr val="33CC33"/>
            </a:solidFill>
            <a:miter/>
          </a:ln>
        </p:spPr>
      </p:pic>
      <p:pic>
        <p:nvPicPr>
          <p:cNvPr id="401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86680" y="3643200"/>
            <a:ext cx="2523960" cy="2143080"/>
          </a:xfrm>
          <a:prstGeom prst="rect">
            <a:avLst/>
          </a:prstGeom>
          <a:ln w="38160">
            <a:solidFill>
              <a:srgbClr val="0000FF"/>
            </a:solidFill>
            <a:miter/>
          </a:ln>
        </p:spPr>
      </p:pic>
      <p:pic>
        <p:nvPicPr>
          <p:cNvPr id="402" name="Picture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71760" y="2357280"/>
            <a:ext cx="3381120" cy="2143440"/>
          </a:xfrm>
          <a:prstGeom prst="rect">
            <a:avLst/>
          </a:prstGeom>
          <a:ln w="38160">
            <a:solidFill>
              <a:srgbClr val="CC0099"/>
            </a:solidFill>
            <a:miter/>
          </a:ln>
        </p:spPr>
      </p:pic>
      <p:pic>
        <p:nvPicPr>
          <p:cNvPr id="403" name="Picture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00240" y="5000760"/>
            <a:ext cx="2810160" cy="1714320"/>
          </a:xfrm>
          <a:prstGeom prst="rect">
            <a:avLst/>
          </a:prstGeom>
          <a:ln w="38160">
            <a:solidFill>
              <a:srgbClr val="009900"/>
            </a:solidFill>
            <a:miter/>
          </a:ln>
        </p:spPr>
      </p:pic>
      <p:pic>
        <p:nvPicPr>
          <p:cNvPr id="404" name="Picture 7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840" y="4929120"/>
            <a:ext cx="2214360" cy="1714680"/>
          </a:xfrm>
          <a:prstGeom prst="rect">
            <a:avLst/>
          </a:prstGeom>
          <a:ln w="38160">
            <a:solidFill>
              <a:srgbClr val="FFFF00"/>
            </a:solidFill>
            <a:miter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a14="http://schemas.microsoft.com/office/drawing/2010/main" xmlns:p15="http://schemas.microsoft.com/office/powerpoint/2012/main" xmlns:p159="http://schemas.microsoft.com/office/powerpoint/2015/09/main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TextShape 1"/>
          <p:cNvSpPr txBox="1"/>
          <p:nvPr/>
        </p:nvSpPr>
        <p:spPr>
          <a:xfrm>
            <a:off x="856800" y="285840"/>
            <a:ext cx="3643560" cy="19288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>
            <a:defPPr/>
          </a:lstStyle>
          <a:p>
            <a:pPr algn="just">
              <a:buClr>
                <a:srgbClr val="0066FF"/>
              </a:buClr>
              <a:buFont typeface="Wingdings" charset="2"/>
              <a:buChar char=""/>
            </a:pPr>
            <a:r>
              <a:rPr lang="ru-RU" sz="2800" b="1" strike="noStrike" spc="-1">
                <a:solidFill>
                  <a:srgbClr val="0066FF"/>
                </a:solidFill>
                <a:latin typeface="Cambria"/>
              </a:rPr>
              <a:t> работа с иголкой (шитье,</a:t>
            </a:r>
            <a:r>
              <a:t/>
            </a:r>
            <a:br/>
            <a:r>
              <a:rPr lang="ru-RU" sz="2800" b="1" strike="noStrike" spc="-1">
                <a:solidFill>
                  <a:srgbClr val="0066FF"/>
                </a:solidFill>
                <a:latin typeface="Cambria"/>
              </a:rPr>
              <a:t>вышивание) </a:t>
            </a:r>
            <a:r>
              <a:t/>
            </a:r>
            <a:br/>
            <a:r>
              <a:rPr lang="ru-RU" sz="2800" b="1" strike="noStrike" spc="-1">
                <a:solidFill>
                  <a:srgbClr val="0066FF"/>
                </a:solidFill>
                <a:latin typeface="Cambria"/>
              </a:rPr>
              <a:t> </a:t>
            </a:r>
            <a:r>
              <a:t/>
            </a:r>
            <a:br/>
            <a:r>
              <a:rPr lang="ru-RU" sz="2800" b="1" strike="noStrike" spc="-1">
                <a:solidFill>
                  <a:srgbClr val="0066FF"/>
                </a:solidFill>
                <a:latin typeface="Cambria"/>
              </a:rPr>
              <a:t> </a:t>
            </a:r>
            <a:endParaRPr lang="en-US" sz="2800" b="0" strike="noStrike" spc="-1">
              <a:solidFill>
                <a:srgbClr val="000000"/>
              </a:solidFill>
              <a:latin typeface="Cambria"/>
            </a:endParaRPr>
          </a:p>
        </p:txBody>
      </p:sp>
      <p:pic>
        <p:nvPicPr>
          <p:cNvPr id="406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0800" y="285840"/>
            <a:ext cx="2928960" cy="1776240"/>
          </a:xfrm>
          <a:prstGeom prst="rect">
            <a:avLst/>
          </a:prstGeom>
          <a:ln w="38160">
            <a:solidFill>
              <a:srgbClr val="CC0099"/>
            </a:solidFill>
            <a:miter/>
          </a:ln>
        </p:spPr>
      </p:pic>
      <p:pic>
        <p:nvPicPr>
          <p:cNvPr id="407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6929280" y="2500200"/>
            <a:ext cx="1828800" cy="3905280"/>
          </a:xfrm>
          <a:prstGeom prst="rect">
            <a:avLst/>
          </a:prstGeom>
          <a:ln w="38160">
            <a:solidFill>
              <a:srgbClr val="0CE4E4"/>
            </a:solidFill>
            <a:miter/>
          </a:ln>
        </p:spPr>
      </p:pic>
      <p:pic>
        <p:nvPicPr>
          <p:cNvPr id="408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71880" y="5214960"/>
            <a:ext cx="3143160" cy="1143000"/>
          </a:xfrm>
          <a:prstGeom prst="rect">
            <a:avLst/>
          </a:prstGeom>
          <a:ln w="38160">
            <a:solidFill>
              <a:srgbClr val="0000FF"/>
            </a:solidFill>
            <a:miter/>
          </a:ln>
        </p:spPr>
      </p:pic>
      <p:pic>
        <p:nvPicPr>
          <p:cNvPr id="409" name="Picture 5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28960" y="2214720"/>
            <a:ext cx="2786040" cy="2571480"/>
          </a:xfrm>
          <a:prstGeom prst="rect">
            <a:avLst/>
          </a:prstGeom>
          <a:ln w="38160">
            <a:solidFill>
              <a:srgbClr val="33CC33"/>
            </a:solidFill>
            <a:miter/>
          </a:ln>
        </p:spPr>
      </p:pic>
      <p:pic>
        <p:nvPicPr>
          <p:cNvPr id="410" name="Picture 4" descr="DSCN4680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680" y="1643040"/>
            <a:ext cx="1571400" cy="2084400"/>
          </a:xfrm>
          <a:prstGeom prst="rect">
            <a:avLst/>
          </a:prstGeom>
          <a:ln w="38160">
            <a:solidFill>
              <a:srgbClr val="FFFF00"/>
            </a:solidFill>
            <a:miter/>
          </a:ln>
        </p:spPr>
      </p:pic>
      <p:pic>
        <p:nvPicPr>
          <p:cNvPr id="411" name="Picture 4" descr="DSCN4680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680" y="4357800"/>
            <a:ext cx="1857240" cy="1928880"/>
          </a:xfrm>
          <a:prstGeom prst="rect">
            <a:avLst/>
          </a:prstGeom>
          <a:ln w="38160">
            <a:solidFill>
              <a:srgbClr val="7030A0"/>
            </a:solidFill>
            <a:miter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a14="http://schemas.microsoft.com/office/drawing/2010/main" xmlns:p15="http://schemas.microsoft.com/office/powerpoint/2012/main" xmlns:p159="http://schemas.microsoft.com/office/powerpoint/2015/09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TextShape 1"/>
          <p:cNvSpPr txBox="1"/>
          <p:nvPr/>
        </p:nvSpPr>
        <p:spPr>
          <a:xfrm>
            <a:off x="428760" y="428400"/>
            <a:ext cx="8229600" cy="574020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>
            <a:defPPr/>
          </a:lstStyle>
          <a:p>
            <a:pPr marL="342720" indent="-342720">
              <a:spcBef>
                <a:spcPts val="598"/>
              </a:spcBef>
            </a:pPr>
            <a:r>
              <a:rPr lang="ru-RU" sz="3200" b="0" strike="noStrike" spc="-1">
                <a:solidFill>
                  <a:srgbClr val="FF0000"/>
                </a:solidFill>
                <a:latin typeface="Calibri"/>
              </a:rPr>
              <a:t>Цель: </a:t>
            </a:r>
            <a:r>
              <a:rPr lang="ru-RU" sz="2400" b="0" strike="noStrike" spc="-1">
                <a:solidFill>
                  <a:srgbClr val="0066FF"/>
                </a:solidFill>
                <a:latin typeface="Calibri"/>
              </a:rPr>
              <a:t>ознакомление родителей с практическими методами  подготовки руки дошкольника к письму.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799"/>
              </a:spcBef>
            </a:pPr>
            <a:r>
              <a:rPr lang="ru-RU" sz="3200" b="0" strike="noStrike" spc="-1">
                <a:solidFill>
                  <a:srgbClr val="FF0000"/>
                </a:solidFill>
                <a:latin typeface="Calibri"/>
              </a:rPr>
              <a:t>Задачи: </a:t>
            </a: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  <a:buClr>
                <a:srgbClr val="0066FF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66FF"/>
                </a:solidFill>
                <a:latin typeface="Calibri"/>
              </a:rPr>
              <a:t>познакомить родителей  с техникой торцевания в аппликации, игровыми упражнениями и нетрадиционными способами самомассажа при подготовке руки детей дошкольного возраста к письму.  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  <a:buClr>
                <a:srgbClr val="0066FF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66FF"/>
                </a:solidFill>
                <a:latin typeface="Calibri"/>
              </a:rPr>
              <a:t>Способствовать использованию  данной системы в работе с детьми.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  <a:buClr>
                <a:srgbClr val="0066FF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a14="http://schemas.microsoft.com/office/drawing/2010/main" xmlns:p15="http://schemas.microsoft.com/office/powerpoint/2012/main" xmlns:p159="http://schemas.microsoft.com/office/powerpoint/2015/09/main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defPPr/>
          </a:lstStyle>
          <a:p>
            <a:pPr algn="ctr">
              <a:lnSpc>
                <a:spcPct val="100000"/>
              </a:lnSpc>
            </a:pPr>
            <a:r>
              <a:rPr lang="ru-RU" sz="4400" b="0" strike="noStrike" spc="-1">
                <a:solidFill>
                  <a:srgbClr val="FF0000"/>
                </a:solidFill>
                <a:latin typeface="Monotype Corsiva"/>
              </a:rPr>
              <a:t>Заключение </a:t>
            </a:r>
            <a:endParaRPr lang="en-US" sz="4400" b="0" strike="noStrike" spc="-1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413" name="TextShape 2"/>
          <p:cNvSpPr txBox="1"/>
          <p:nvPr/>
        </p:nvSpPr>
        <p:spPr>
          <a:xfrm>
            <a:off x="457200" y="1285560"/>
            <a:ext cx="8229600" cy="484020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5500"/>
          </a:bodyPr>
          <a:lstStyle>
            <a:defPPr/>
          </a:lstStyle>
          <a:p>
            <a:pPr marL="342720" indent="-342720">
              <a:spcBef>
                <a:spcPts val="598"/>
              </a:spcBef>
            </a:pPr>
            <a:r>
              <a:rPr lang="ru-RU" sz="2400" b="0" strike="noStrike" spc="-1">
                <a:solidFill>
                  <a:srgbClr val="0066FF"/>
                </a:solidFill>
                <a:latin typeface="Calibri"/>
              </a:rPr>
              <a:t>Систематическая работа в данном направлении позволяет достичь следующих положительных результатов: кисть приобретает хорошую подвижность, гибкость, исчезает скованность движений, меняется нажим, что в дальнейшем помогает детям легко овладеть навыком письма. Благодаря проделанной работе по развитию мелкой моторике пальцев рук, навыки детей становятся более совершенными. Разные виды деятельности, используемые в работе, при целенаправленном их применении определяют успешную работу по подготовке детей к обучению в школе, способствуют развитию мелкой моторики, координации движений пальцев рук, мыслительных процессов и овладению навыками учебной деятельности.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598"/>
              </a:spcBef>
              <a:buClr>
                <a:srgbClr val="0066FF"/>
              </a:buClr>
              <a:buFont typeface="Arial"/>
              <a:buChar char="•"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a14="http://schemas.microsoft.com/office/drawing/2010/main" xmlns:p15="http://schemas.microsoft.com/office/powerpoint/2012/main" xmlns:p159="http://schemas.microsoft.com/office/powerpoint/2015/09/main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TextShape 1"/>
          <p:cNvSpPr txBox="1"/>
          <p:nvPr/>
        </p:nvSpPr>
        <p:spPr>
          <a:xfrm>
            <a:off x="468360" y="2599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defPPr/>
          </a:lstStyle>
          <a:p>
            <a:pPr algn="ctr"/>
            <a:r>
              <a:rPr lang="ru-RU" sz="4000" b="1" strike="noStrike" spc="-1">
                <a:solidFill>
                  <a:srgbClr val="FF0000"/>
                </a:solidFill>
                <a:latin typeface="Cambria"/>
              </a:rPr>
              <a:t>Полезные книги…</a:t>
            </a:r>
            <a:endParaRPr lang="en-US" sz="4000" b="0" strike="noStrike" spc="-1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415" name="TextShape 2"/>
          <p:cNvSpPr txBox="1"/>
          <p:nvPr/>
        </p:nvSpPr>
        <p:spPr>
          <a:xfrm>
            <a:off x="457200" y="1268280"/>
            <a:ext cx="5338800" cy="36734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>
            <a:defPPr/>
          </a:lstStyle>
          <a:p>
            <a:pPr marL="342720" indent="-342720">
              <a:spcBef>
                <a:spcPts val="799"/>
              </a:spcBef>
              <a:buClr>
                <a:srgbClr val="C0504D"/>
              </a:buClr>
              <a:buFont typeface="Arial"/>
              <a:buChar char="•"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799"/>
              </a:spcBef>
              <a:buClr>
                <a:srgbClr val="C0504D"/>
              </a:buClr>
              <a:buFont typeface="Arial"/>
              <a:buChar char="•"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16" name="Picture 7" descr="26195"/>
          <p:cNvPicPr/>
          <p:nvPr/>
        </p:nvPicPr>
        <p:blipFill>
          <a:blip r:embed="rId2"/>
          <a:stretch>
            <a:fillRect/>
          </a:stretch>
        </p:blipFill>
        <p:spPr>
          <a:xfrm>
            <a:off x="324000" y="3860640"/>
            <a:ext cx="1657080" cy="2232360"/>
          </a:xfrm>
          <a:prstGeom prst="rect">
            <a:avLst/>
          </a:prstGeom>
          <a:ln w="9360">
            <a:solidFill>
              <a:srgbClr val="C0504D"/>
            </a:solidFill>
            <a:miter/>
          </a:ln>
        </p:spPr>
      </p:pic>
      <p:pic>
        <p:nvPicPr>
          <p:cNvPr id="417" name="Picture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96000" y="1341360"/>
            <a:ext cx="1655640" cy="2160720"/>
          </a:xfrm>
          <a:prstGeom prst="rect">
            <a:avLst/>
          </a:prstGeom>
          <a:ln w="9360">
            <a:solidFill>
              <a:srgbClr val="C0504D"/>
            </a:solidFill>
            <a:miter/>
          </a:ln>
        </p:spPr>
      </p:pic>
      <p:pic>
        <p:nvPicPr>
          <p:cNvPr id="418" name="Picture 11" descr="i"/>
          <p:cNvPicPr/>
          <p:nvPr/>
        </p:nvPicPr>
        <p:blipFill>
          <a:blip r:embed="rId4"/>
          <a:stretch>
            <a:fillRect/>
          </a:stretch>
        </p:blipFill>
        <p:spPr>
          <a:xfrm>
            <a:off x="250920" y="1341360"/>
            <a:ext cx="1655640" cy="2303640"/>
          </a:xfrm>
          <a:prstGeom prst="rect">
            <a:avLst/>
          </a:prstGeom>
          <a:ln>
            <a:noFill/>
          </a:ln>
        </p:spPr>
      </p:pic>
      <p:pic>
        <p:nvPicPr>
          <p:cNvPr id="419" name="Picture 12" descr="TNCA0LL1W6CAAH2IWTCANKZ11FCAA5QOWLCA4ID73ICAR0030FCABI083BCAZA92DOCAV4N5J0CA54LK0ACAWQDREXCADJE3PVCABAY41OCA384XKCCA4NY2U1CA7GDMRACA79TQSPCA7QWVBXCAM4D726"/>
          <p:cNvPicPr/>
          <p:nvPr/>
        </p:nvPicPr>
        <p:blipFill>
          <a:blip r:embed="rId5"/>
          <a:stretch>
            <a:fillRect/>
          </a:stretch>
        </p:blipFill>
        <p:spPr>
          <a:xfrm>
            <a:off x="2050920" y="1341360"/>
            <a:ext cx="1656000" cy="2303640"/>
          </a:xfrm>
          <a:prstGeom prst="rect">
            <a:avLst/>
          </a:prstGeom>
          <a:ln>
            <a:noFill/>
          </a:ln>
        </p:spPr>
      </p:pic>
      <p:pic>
        <p:nvPicPr>
          <p:cNvPr id="420" name="Picture 13" descr="UMCAXGTPCZCA1CGYX7CADJDBSOCA6G9W6CCA72AEJGCAY1QE3XCAB0EWX8CAU20QKWCAH3SVEXCA25A2CXCAKSPI9PCAZMESO4CAOSQ0ZUCA4NQCLRCAN6MSERCA2E761TCARNJD2QCAA2OJ10CAJMV23B"/>
          <p:cNvPicPr/>
          <p:nvPr/>
        </p:nvPicPr>
        <p:blipFill>
          <a:blip r:embed="rId6"/>
          <a:stretch>
            <a:fillRect/>
          </a:stretch>
        </p:blipFill>
        <p:spPr>
          <a:xfrm>
            <a:off x="3851280" y="1341360"/>
            <a:ext cx="1800360" cy="2232000"/>
          </a:xfrm>
          <a:prstGeom prst="rect">
            <a:avLst/>
          </a:prstGeom>
          <a:ln>
            <a:noFill/>
          </a:ln>
        </p:spPr>
      </p:pic>
      <p:pic>
        <p:nvPicPr>
          <p:cNvPr id="421" name="Picture 14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40360" y="3860640"/>
            <a:ext cx="1513080" cy="2233800"/>
          </a:xfrm>
          <a:prstGeom prst="rect">
            <a:avLst/>
          </a:prstGeom>
          <a:ln w="9360">
            <a:solidFill>
              <a:srgbClr val="C0504D"/>
            </a:solidFill>
            <a:miter/>
          </a:ln>
        </p:spPr>
      </p:pic>
      <p:pic>
        <p:nvPicPr>
          <p:cNvPr id="422" name="Picture 15" descr="UGCABZAVEBCAJDW6OBCAX5J9AWCAS0HS3KCAAXLC6PCAYXF35YCA42H02ICA1CGCEUCAV9LW9MCA2P1S69CA75Y15OCA6I8CWNCAZL97DBCAAP0FIDCAZVQ704CAWH7WLZCA48KQO2CAGOF460CACAOVT3"/>
          <p:cNvPicPr/>
          <p:nvPr/>
        </p:nvPicPr>
        <p:blipFill>
          <a:blip r:embed="rId8"/>
          <a:stretch>
            <a:fillRect/>
          </a:stretch>
        </p:blipFill>
        <p:spPr>
          <a:xfrm>
            <a:off x="3924360" y="3860640"/>
            <a:ext cx="1727280" cy="2232360"/>
          </a:xfrm>
          <a:prstGeom prst="rect">
            <a:avLst/>
          </a:prstGeom>
          <a:ln>
            <a:noFill/>
          </a:ln>
        </p:spPr>
      </p:pic>
      <p:pic>
        <p:nvPicPr>
          <p:cNvPr id="423" name="Picture 17" descr="2HCADB7ZHKCAUL4YRACAWCKG7BCAG7PUVYCAHUI8JACAD6S287CABSVMSCCADX3JKBCAZM6XV6CAUMP7SLCAZPMPDLCADKVSM3CA634FJUCAELL370CAKYL8U1CAOGJ98JCA56DSLFCAW95N76CAVI4ZCU"/>
          <p:cNvPicPr/>
          <p:nvPr/>
        </p:nvPicPr>
        <p:blipFill>
          <a:blip r:embed="rId9"/>
          <a:stretch>
            <a:fillRect/>
          </a:stretch>
        </p:blipFill>
        <p:spPr>
          <a:xfrm>
            <a:off x="7596360" y="1341360"/>
            <a:ext cx="1322280" cy="2158920"/>
          </a:xfrm>
          <a:prstGeom prst="rect">
            <a:avLst/>
          </a:prstGeom>
          <a:ln>
            <a:noFill/>
          </a:ln>
        </p:spPr>
      </p:pic>
      <p:pic>
        <p:nvPicPr>
          <p:cNvPr id="424" name="Picture 18" descr="JECAW6E0UOCAV2P7ACCALLL55LCA1XXBF2CA6ZKC3TCAYLW9GRCADC79I0CA53LVX5CAQYD6Q4CAHGDF38CA3XEHK1CAOZRZGLCAI28MC0CAE5K927CA080Z04CA5VXVCFCARM0453CAIH7YISCAWADUKL"/>
          <p:cNvPicPr/>
          <p:nvPr/>
        </p:nvPicPr>
        <p:blipFill>
          <a:blip r:embed="rId10"/>
          <a:stretch>
            <a:fillRect/>
          </a:stretch>
        </p:blipFill>
        <p:spPr>
          <a:xfrm>
            <a:off x="2268360" y="3860640"/>
            <a:ext cx="1440000" cy="2160720"/>
          </a:xfrm>
          <a:prstGeom prst="rect">
            <a:avLst/>
          </a:prstGeom>
          <a:ln>
            <a:noFill/>
          </a:ln>
        </p:spPr>
      </p:pic>
      <p:pic>
        <p:nvPicPr>
          <p:cNvPr id="425" name="Picture 19" descr="SRCAP7UTVXCAL0EMI6CAII21COCAXWWE6RCANLZ5TUCAIBD2IXCA3EK5CCCAFFV1GTCAHT0BXVCA0VN2KNCAUWCPO9CANYN9KPCAKAMSFWCAVJ5K0XCAHVT3B6CACSHHK3CA24ACG9CA6T5JBDCAZ1IN0I"/>
          <p:cNvPicPr/>
          <p:nvPr/>
        </p:nvPicPr>
        <p:blipFill>
          <a:blip r:embed="rId11"/>
          <a:stretch>
            <a:fillRect/>
          </a:stretch>
        </p:blipFill>
        <p:spPr>
          <a:xfrm>
            <a:off x="7596360" y="3789360"/>
            <a:ext cx="1296720" cy="2303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a14="http://schemas.microsoft.com/office/drawing/2010/main" xmlns:p15="http://schemas.microsoft.com/office/powerpoint/2012/main" xmlns:p159="http://schemas.microsoft.com/office/powerpoint/2015/09/main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TextShape 1"/>
          <p:cNvSpPr txBox="1"/>
          <p:nvPr/>
        </p:nvSpPr>
        <p:spPr>
          <a:xfrm>
            <a:off x="457200" y="356760"/>
            <a:ext cx="8229600" cy="576900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60000"/>
          </a:bodyPr>
          <a:lstStyle>
            <a:defPPr/>
          </a:lstStyle>
          <a:p>
            <a:pPr marL="342720" indent="-342720">
              <a:lnSpc>
                <a:spcPct val="100000"/>
              </a:lnSpc>
              <a:spcBef>
                <a:spcPts val="1650"/>
              </a:spcBef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lnSpc>
                <a:spcPct val="100000"/>
              </a:lnSpc>
              <a:spcBef>
                <a:spcPts val="1800"/>
              </a:spcBef>
            </a:pPr>
            <a:r>
              <a:rPr lang="ru-RU" sz="7200" b="1" strike="noStrike" spc="-1">
                <a:solidFill>
                  <a:srgbClr val="FF0000"/>
                </a:solidFill>
                <a:latin typeface="Monotype Corsiva"/>
              </a:rPr>
              <a:t>Спасибо за внимание!</a:t>
            </a:r>
            <a:endParaRPr lang="en-US" sz="72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lnSpc>
                <a:spcPct val="100000"/>
              </a:lnSpc>
              <a:spcBef>
                <a:spcPts val="1650"/>
              </a:spcBef>
            </a:pPr>
            <a:endParaRPr lang="en-US" sz="72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lnSpc>
                <a:spcPct val="100000"/>
              </a:lnSpc>
              <a:spcBef>
                <a:spcPts val="1650"/>
              </a:spcBef>
            </a:pPr>
            <a:r>
              <a:rPr lang="ru-RU" sz="6600" b="1" strike="noStrike" spc="-1">
                <a:solidFill>
                  <a:srgbClr val="000000"/>
                </a:solidFill>
                <a:latin typeface="Monotype Corsiva"/>
              </a:rPr>
              <a:t>    </a:t>
            </a:r>
            <a:r>
              <a:rPr lang="ru-RU" sz="6600" b="1" strike="noStrike" spc="-1">
                <a:solidFill>
                  <a:srgbClr val="C00000"/>
                </a:solidFill>
                <a:latin typeface="Monotype Corsiva"/>
              </a:rPr>
              <a:t>Успехов в подготовке      детей к школе!</a:t>
            </a:r>
            <a:endParaRPr lang="en-US" sz="6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a14="http://schemas.microsoft.com/office/drawing/2010/main" xmlns:p15="http://schemas.microsoft.com/office/powerpoint/2012/main" xmlns:p159="http://schemas.microsoft.com/office/powerpoint/2015/09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TextShape 1"/>
          <p:cNvSpPr txBox="1"/>
          <p:nvPr/>
        </p:nvSpPr>
        <p:spPr>
          <a:xfrm>
            <a:off x="457200" y="357120"/>
            <a:ext cx="8229600" cy="61675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>
            <a:defPPr/>
          </a:lstStyle>
          <a:p>
            <a:pPr marL="342720" indent="-342720">
              <a:lnSpc>
                <a:spcPct val="80000"/>
              </a:lnSpc>
              <a:spcBef>
                <a:spcPts val="649"/>
              </a:spcBef>
              <a:buClr>
                <a:srgbClr val="0066FF"/>
              </a:buClr>
              <a:buFont typeface="Wingdings" charset="2"/>
              <a:buChar char=""/>
            </a:pPr>
            <a:r>
              <a:rPr lang="ru-RU" sz="2600" b="0" strike="noStrike" spc="-1">
                <a:solidFill>
                  <a:srgbClr val="0066FF"/>
                </a:solidFill>
                <a:latin typeface="Calibri"/>
              </a:rPr>
              <a:t>Письмо - сложных координационный навык, требующий слаженной работы мышц кисти, всей руки, правильной координации движений всего тела. </a:t>
            </a:r>
            <a:endParaRPr lang="en-US" sz="2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lnSpc>
                <a:spcPct val="80000"/>
              </a:lnSpc>
              <a:spcBef>
                <a:spcPts val="649"/>
              </a:spcBef>
              <a:buClr>
                <a:srgbClr val="0066FF"/>
              </a:buClr>
              <a:buFont typeface="Wingdings" charset="2"/>
              <a:buChar char=""/>
            </a:pPr>
            <a:r>
              <a:rPr lang="ru-RU" sz="2600" b="0" strike="noStrike" spc="-1">
                <a:solidFill>
                  <a:srgbClr val="0066FF"/>
                </a:solidFill>
                <a:latin typeface="Calibri"/>
              </a:rPr>
              <a:t>Подготовка к письму - один из самых сложных этапов подготовки ребенка к систематическому обучению. </a:t>
            </a:r>
            <a:endParaRPr lang="en-US" sz="2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lnSpc>
                <a:spcPct val="80000"/>
              </a:lnSpc>
              <a:spcBef>
                <a:spcPts val="649"/>
              </a:spcBef>
              <a:buClr>
                <a:srgbClr val="0066FF"/>
              </a:buClr>
              <a:buFont typeface="Wingdings" charset="2"/>
              <a:buChar char=""/>
            </a:pPr>
            <a:r>
              <a:rPr lang="ru-RU" sz="2600" b="0" strike="noStrike" spc="-1">
                <a:solidFill>
                  <a:srgbClr val="0066FF"/>
                </a:solidFill>
                <a:latin typeface="Calibri"/>
              </a:rPr>
              <a:t>У детей дошкольного возраста слабо развиты мелкие мышцы руки, несовершенна координация движений, не закончено окостенение запястий и фаланг пальцев. </a:t>
            </a:r>
            <a:endParaRPr lang="en-US" sz="2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lnSpc>
                <a:spcPct val="80000"/>
              </a:lnSpc>
              <a:spcBef>
                <a:spcPts val="649"/>
              </a:spcBef>
              <a:buClr>
                <a:srgbClr val="0066FF"/>
              </a:buClr>
              <a:buFont typeface="Wingdings" charset="2"/>
              <a:buChar char=""/>
            </a:pPr>
            <a:r>
              <a:rPr lang="ru-RU" sz="2600" b="0" strike="noStrike" spc="-1">
                <a:solidFill>
                  <a:srgbClr val="0066FF"/>
                </a:solidFill>
                <a:latin typeface="Calibri"/>
              </a:rPr>
              <a:t>Поэтому в дошкольном возрасте важна именно подготовка к письму, а не обучение ему. Важно развить механизмы, необходимые для овладения письмом, создать условия для накопления ребенком двигательного и практического опыта, развития навыков ручной умелости.</a:t>
            </a:r>
            <a:endParaRPr lang="en-US" sz="2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a14="http://schemas.microsoft.com/office/drawing/2010/main" xmlns:p15="http://schemas.microsoft.com/office/powerpoint/2012/main" xmlns:p159="http://schemas.microsoft.com/office/powerpoint/2015/09/main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TextShape 1"/>
          <p:cNvSpPr txBox="1"/>
          <p:nvPr/>
        </p:nvSpPr>
        <p:spPr>
          <a:xfrm>
            <a:off x="1000080" y="2857320"/>
            <a:ext cx="7686720" cy="114300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3000"/>
          </a:bodyPr>
          <a:lstStyle>
            <a:defPPr/>
          </a:lstStyle>
          <a:p>
            <a:pPr marL="342720" indent="-342720">
              <a:lnSpc>
                <a:spcPct val="100000"/>
              </a:lnSpc>
              <a:spcBef>
                <a:spcPts val="998"/>
              </a:spcBef>
            </a:pPr>
            <a:r>
              <a:rPr lang="ru-RU" sz="4000" b="1" strike="noStrike" spc="-1">
                <a:solidFill>
                  <a:srgbClr val="FF0000"/>
                </a:solidFill>
                <a:latin typeface="Monotype Corsiva"/>
              </a:rPr>
              <a:t>Средства подготовки руки к письму</a:t>
            </a:r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1" name="CustomShape 2"/>
          <p:cNvSpPr/>
          <p:nvPr/>
        </p:nvSpPr>
        <p:spPr>
          <a:xfrm>
            <a:off x="214200" y="3500280"/>
            <a:ext cx="2571840" cy="1595520"/>
          </a:xfrm>
          <a:prstGeom prst="cloudCallout">
            <a:avLst>
              <a:gd name="adj1" fmla="val -6865"/>
              <a:gd name="adj2" fmla="val 10069"/>
            </a:avLst>
          </a:prstGeom>
          <a:solidFill>
            <a:srgbClr val="CCFF66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>
            <a:defPPr/>
          </a:lstStyle>
          <a:p>
            <a:r>
              <a:rPr lang="ru-RU" sz="1800" b="0" strike="noStrike" spc="-1">
                <a:solidFill>
                  <a:srgbClr val="0000FF"/>
                </a:solidFill>
                <a:latin typeface="Arial"/>
              </a:rPr>
              <a:t>Пальчиковая гимнастика и упражнения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2" name="CustomShape 3"/>
          <p:cNvSpPr/>
          <p:nvPr/>
        </p:nvSpPr>
        <p:spPr>
          <a:xfrm>
            <a:off x="4643280" y="142920"/>
            <a:ext cx="2428920" cy="2071800"/>
          </a:xfrm>
          <a:prstGeom prst="cloudCallout">
            <a:avLst>
              <a:gd name="adj1" fmla="val -29157"/>
              <a:gd name="adj2" fmla="val 20921"/>
            </a:avLst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>
            <a:defPPr/>
          </a:lstStyle>
          <a:p>
            <a:r>
              <a:rPr lang="ru-RU" sz="1600" b="0" strike="noStrike" spc="-1">
                <a:solidFill>
                  <a:srgbClr val="0000FF"/>
                </a:solidFill>
                <a:latin typeface="Arial"/>
              </a:rPr>
              <a:t>Игры с крупой, бусинками, пуговицами, камешками</a:t>
            </a:r>
            <a:r>
              <a:rPr lang="ru-RU" sz="1800" b="0" strike="noStrike" spc="-1">
                <a:solidFill>
                  <a:srgbClr val="0000FF"/>
                </a:solidFill>
                <a:latin typeface="Arial"/>
              </a:rPr>
              <a:t>.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3" name="CustomShape 4"/>
          <p:cNvSpPr/>
          <p:nvPr/>
        </p:nvSpPr>
        <p:spPr>
          <a:xfrm>
            <a:off x="6372360" y="5013360"/>
            <a:ext cx="2447640" cy="1595520"/>
          </a:xfrm>
          <a:prstGeom prst="cloudCallout">
            <a:avLst>
              <a:gd name="adj1" fmla="val 36185"/>
              <a:gd name="adj2" fmla="val -24129"/>
            </a:avLst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>
            <a:defPPr/>
          </a:lstStyle>
          <a:p>
            <a:r>
              <a:rPr lang="ru-RU" sz="1600" b="0" strike="noStrike" spc="-1">
                <a:solidFill>
                  <a:srgbClr val="0000FF"/>
                </a:solidFill>
                <a:latin typeface="Arial"/>
              </a:rPr>
              <a:t>Работа с пластилином, тестом,глиной</a:t>
            </a:r>
            <a:endParaRPr lang="en-US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4" name="CustomShape 5"/>
          <p:cNvSpPr/>
          <p:nvPr/>
        </p:nvSpPr>
        <p:spPr>
          <a:xfrm>
            <a:off x="900000" y="5084640"/>
            <a:ext cx="2808360" cy="1584360"/>
          </a:xfrm>
          <a:prstGeom prst="cloudCallout">
            <a:avLst>
              <a:gd name="adj1" fmla="val 41351"/>
              <a:gd name="adj2" fmla="val -28555"/>
            </a:avLst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>
            <a:defPPr/>
          </a:lstStyle>
          <a:p>
            <a:pPr>
              <a:lnSpc>
                <a:spcPct val="90000"/>
              </a:lnSpc>
              <a:spcBef>
                <a:spcPts val="448"/>
              </a:spcBef>
            </a:pPr>
            <a:r>
              <a:rPr lang="ru-RU" sz="1800" b="0" strike="noStrike" spc="-1">
                <a:solidFill>
                  <a:srgbClr val="0000FF"/>
                </a:solidFill>
                <a:latin typeface="Arial"/>
              </a:rPr>
              <a:t>Игры с конструктором и мозаикой</a:t>
            </a: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. 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ctr"/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5" name="CustomShape 6"/>
          <p:cNvSpPr/>
          <p:nvPr/>
        </p:nvSpPr>
        <p:spPr>
          <a:xfrm>
            <a:off x="6659640" y="3429000"/>
            <a:ext cx="2087640" cy="1643040"/>
          </a:xfrm>
          <a:prstGeom prst="cloudCallout">
            <a:avLst>
              <a:gd name="adj1" fmla="val -21560"/>
              <a:gd name="adj2" fmla="val 28467"/>
            </a:avLst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>
            <a:defPPr/>
          </a:lstStyle>
          <a:p>
            <a:pPr algn="ctr"/>
            <a:r>
              <a:rPr lang="ru-RU" sz="1600" b="0" strike="noStrike" spc="-1">
                <a:solidFill>
                  <a:srgbClr val="0000FF"/>
                </a:solidFill>
                <a:latin typeface="Arial"/>
              </a:rPr>
              <a:t>Вырезание ножницами.</a:t>
            </a:r>
            <a:endParaRPr lang="en-US" sz="1600" b="0" strike="noStrike" spc="-1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ru-RU" sz="1600" b="0" strike="noStrike" spc="-1">
                <a:solidFill>
                  <a:srgbClr val="0000FF"/>
                </a:solidFill>
                <a:latin typeface="Arial"/>
              </a:rPr>
              <a:t>Работа с иголкой</a:t>
            </a:r>
            <a:r>
              <a:rPr lang="ru-RU" sz="1400" b="0" strike="noStrike" spc="-1">
                <a:solidFill>
                  <a:srgbClr val="0000FF"/>
                </a:solidFill>
                <a:latin typeface="Arial"/>
              </a:rPr>
              <a:t>.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6" name="CustomShape 7"/>
          <p:cNvSpPr/>
          <p:nvPr/>
        </p:nvSpPr>
        <p:spPr>
          <a:xfrm>
            <a:off x="3348000" y="3714840"/>
            <a:ext cx="2879640" cy="1428840"/>
          </a:xfrm>
          <a:prstGeom prst="cloudCallout">
            <a:avLst>
              <a:gd name="adj1" fmla="val 34620"/>
              <a:gd name="adj2" fmla="val 5425"/>
            </a:avLst>
          </a:prstGeom>
          <a:solidFill>
            <a:srgbClr val="CCEC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>
            <a:defPPr/>
          </a:lstStyle>
          <a:p>
            <a:pPr>
              <a:lnSpc>
                <a:spcPct val="80000"/>
              </a:lnSpc>
              <a:spcBef>
                <a:spcPts val="448"/>
              </a:spcBef>
            </a:pPr>
            <a:r>
              <a:rPr lang="ru-RU" sz="1800" b="0" strike="noStrike" spc="-1">
                <a:solidFill>
                  <a:srgbClr val="0000FF"/>
                </a:solidFill>
                <a:latin typeface="Arial"/>
              </a:rPr>
              <a:t>Рисование, раскрашивание.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ctr"/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7" name="CustomShape 8"/>
          <p:cNvSpPr/>
          <p:nvPr/>
        </p:nvSpPr>
        <p:spPr>
          <a:xfrm>
            <a:off x="214200" y="214200"/>
            <a:ext cx="2519640" cy="2500560"/>
          </a:xfrm>
          <a:prstGeom prst="cloudCallout">
            <a:avLst>
              <a:gd name="adj1" fmla="val 43949"/>
              <a:gd name="adj2" fmla="val -4828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>
            <a:defPPr/>
          </a:lstStyle>
          <a:p>
            <a:pPr>
              <a:lnSpc>
                <a:spcPct val="90000"/>
              </a:lnSpc>
              <a:spcBef>
                <a:spcPts val="400"/>
              </a:spcBef>
            </a:pPr>
            <a:r>
              <a:rPr lang="ru-RU" sz="1600" b="0" strike="noStrike" spc="-1">
                <a:solidFill>
                  <a:srgbClr val="0000FF"/>
                </a:solidFill>
                <a:latin typeface="Arial"/>
              </a:rPr>
              <a:t>Работа с</a:t>
            </a:r>
            <a:endParaRPr lang="en-US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400"/>
              </a:spcBef>
            </a:pPr>
            <a:r>
              <a:rPr lang="ru-RU" sz="1600" b="0" strike="noStrike" spc="-1">
                <a:solidFill>
                  <a:srgbClr val="0000FF"/>
                </a:solidFill>
                <a:latin typeface="Arial"/>
              </a:rPr>
              <a:t>бумагой (оригами,аппликация, создание объемных фигурок, скручивание) </a:t>
            </a:r>
            <a:endParaRPr lang="en-US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8" name="CustomShape 9"/>
          <p:cNvSpPr/>
          <p:nvPr/>
        </p:nvSpPr>
        <p:spPr>
          <a:xfrm>
            <a:off x="3924360" y="5157720"/>
            <a:ext cx="2376360" cy="1440000"/>
          </a:xfrm>
          <a:prstGeom prst="cloudCallout">
            <a:avLst>
              <a:gd name="adj1" fmla="val 30893"/>
              <a:gd name="adj2" fmla="val -47023"/>
            </a:avLst>
          </a:prstGeom>
          <a:solidFill>
            <a:srgbClr val="FF99CC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>
            <a:defPPr/>
          </a:lstStyle>
          <a:p>
            <a:pPr>
              <a:spcBef>
                <a:spcPts val="448"/>
              </a:spcBef>
            </a:pPr>
            <a:r>
              <a:rPr lang="ru-RU" sz="1800" b="0" strike="noStrike" spc="-1">
                <a:solidFill>
                  <a:srgbClr val="0000FF"/>
                </a:solidFill>
                <a:latin typeface="Arial"/>
              </a:rPr>
              <a:t>Игры с веревочкой, шнуровки.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ctr"/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9" name="CustomShape 10"/>
          <p:cNvSpPr/>
          <p:nvPr/>
        </p:nvSpPr>
        <p:spPr>
          <a:xfrm>
            <a:off x="6516720" y="1484280"/>
            <a:ext cx="2376360" cy="1473120"/>
          </a:xfrm>
          <a:prstGeom prst="cloudCallout">
            <a:avLst>
              <a:gd name="adj1" fmla="val -37976"/>
              <a:gd name="adj2" fmla="val -1615"/>
            </a:avLst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>
            <a:defPPr/>
          </a:lstStyle>
          <a:p>
            <a:pPr algn="ctr"/>
            <a:r>
              <a:rPr lang="ru-RU" sz="1600" b="0" strike="noStrike" spc="-1">
                <a:solidFill>
                  <a:srgbClr val="0000FF"/>
                </a:solidFill>
                <a:latin typeface="Arial"/>
              </a:rPr>
              <a:t>Графические упражнения. Штриховка</a:t>
            </a:r>
            <a:r>
              <a:rPr lang="ru-RU" sz="1800" b="0" strike="noStrike" spc="-1">
                <a:solidFill>
                  <a:srgbClr val="0000FF"/>
                </a:solidFill>
                <a:latin typeface="Arial"/>
              </a:rPr>
              <a:t>.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0" name="CustomShape 11"/>
          <p:cNvSpPr/>
          <p:nvPr/>
        </p:nvSpPr>
        <p:spPr>
          <a:xfrm>
            <a:off x="2786040" y="1214280"/>
            <a:ext cx="2000160" cy="1710000"/>
          </a:xfrm>
          <a:prstGeom prst="cloudCallout">
            <a:avLst>
              <a:gd name="adj1" fmla="val -13430"/>
              <a:gd name="adj2" fmla="val 35777"/>
            </a:avLst>
          </a:prstGeom>
          <a:solidFill>
            <a:srgbClr val="FFCC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>
            <a:defPPr/>
          </a:lstStyle>
          <a:p>
            <a:pPr>
              <a:spcBef>
                <a:spcPts val="400"/>
              </a:spcBef>
            </a:pPr>
            <a:r>
              <a:rPr lang="ru-RU" sz="1600" b="0" strike="noStrike" spc="-1">
                <a:solidFill>
                  <a:srgbClr val="0000FF"/>
                </a:solidFill>
                <a:latin typeface="Arial"/>
              </a:rPr>
              <a:t>Массаж и самомассажкистей рук и пальцев.</a:t>
            </a:r>
            <a:endParaRPr lang="en-US" sz="1600" b="0" strike="noStrike" spc="-1">
              <a:solidFill>
                <a:srgbClr val="000000"/>
              </a:solidFill>
              <a:latin typeface="Arial"/>
            </a:endParaRPr>
          </a:p>
          <a:p>
            <a:pPr algn="ctr"/>
            <a:endParaRPr lang="en-US" sz="16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a14="http://schemas.microsoft.com/office/drawing/2010/main" xmlns:p15="http://schemas.microsoft.com/office/powerpoint/2012/main" xmlns:p159="http://schemas.microsoft.com/office/powerpoint/2015/09/main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TextShape 1"/>
          <p:cNvSpPr txBox="1"/>
          <p:nvPr/>
        </p:nvSpPr>
        <p:spPr>
          <a:xfrm>
            <a:off x="457200" y="274680"/>
            <a:ext cx="8229600" cy="5824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defPPr/>
          </a:lstStyle>
          <a:p>
            <a:pPr algn="ctr"/>
            <a:r>
              <a:rPr lang="ru-RU" sz="3200" b="0" strike="noStrike" spc="-1">
                <a:solidFill>
                  <a:srgbClr val="FF0000"/>
                </a:solidFill>
                <a:latin typeface="Cambria"/>
              </a:rPr>
              <a:t>Карандаш-массажёр</a:t>
            </a:r>
            <a:endParaRPr lang="en-US" sz="3200" b="0" strike="noStrike" spc="-1">
              <a:solidFill>
                <a:srgbClr val="000000"/>
              </a:solidFill>
              <a:latin typeface="Cambria"/>
            </a:endParaRPr>
          </a:p>
        </p:txBody>
      </p:sp>
      <p:sp>
        <p:nvSpPr>
          <p:cNvPr id="332" name="TextShape 2"/>
          <p:cNvSpPr txBox="1"/>
          <p:nvPr/>
        </p:nvSpPr>
        <p:spPr>
          <a:xfrm>
            <a:off x="457200" y="785880"/>
            <a:ext cx="8229600" cy="53402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1500" lnSpcReduction="10000"/>
          </a:bodyPr>
          <a:lstStyle>
            <a:defPPr/>
          </a:lstStyle>
          <a:p>
            <a:pPr marL="342720" indent="-342720">
              <a:spcBef>
                <a:spcPts val="400"/>
              </a:spcBef>
              <a:buClr>
                <a:srgbClr val="0000FF"/>
              </a:buClr>
              <a:buFont typeface="Arial"/>
              <a:buChar char="•"/>
            </a:pPr>
            <a:r>
              <a:rPr lang="ru-RU" sz="1600" b="1" i="1" u="sng" strike="noStrike" spc="-1">
                <a:solidFill>
                  <a:srgbClr val="0000FF"/>
                </a:solidFill>
                <a:uFillTx/>
                <a:latin typeface="Calibri"/>
              </a:rPr>
              <a:t>Упражнение «Утюжок»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Толстый карандаш положить на стол,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«прогладить» его сначала одной ладонью,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потом другой, покатать карандаш по столу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в разных направлениях.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  <a:buClr>
                <a:srgbClr val="0000FF"/>
              </a:buClr>
              <a:buFont typeface="Arial"/>
              <a:buChar char="•"/>
            </a:pPr>
            <a:r>
              <a:rPr lang="ru-RU" sz="1600" b="1" i="1" u="sng" strike="noStrike" spc="-1">
                <a:solidFill>
                  <a:srgbClr val="0000FF"/>
                </a:solidFill>
                <a:uFillTx/>
                <a:latin typeface="Calibri"/>
              </a:rPr>
              <a:t>Упражнение «Добывание огня»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Положить шестигранный карандаш на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ладошку,прикрыть его другой ладонью и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прокатывать между ладонями сначала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медленно, потом быстрее (от кончиков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пальцев к запястьям).Попробовать это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делать  с двумя карандашами сразу.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  <a:buClr>
                <a:srgbClr val="0000FF"/>
              </a:buClr>
              <a:buFont typeface="Arial"/>
              <a:buChar char="•"/>
            </a:pPr>
            <a:r>
              <a:rPr lang="ru-RU" sz="1600" b="1" i="1" u="sng" strike="noStrike" spc="-1">
                <a:solidFill>
                  <a:srgbClr val="0000FF"/>
                </a:solidFill>
                <a:uFillTx/>
                <a:latin typeface="Calibri"/>
              </a:rPr>
              <a:t>Упражнение «Пианино»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Прижимать к столу толстый круглый              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карандаш кончиком каждого пальца.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Вариант «Дудочка» - играть на карандаше,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 как на дудочке, быстро перебирая пальцами,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нажимая воображаемый кнопки.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349"/>
              </a:spcBef>
            </a:pP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349"/>
              </a:spcBef>
            </a:pP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333" name="Рисунок 12" descr="G:\DCIM\101OLYMP\P4062795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57880" y="928800"/>
            <a:ext cx="1771560" cy="1400040"/>
          </a:xfrm>
          <a:prstGeom prst="rect">
            <a:avLst/>
          </a:prstGeom>
          <a:ln w="38160">
            <a:solidFill>
              <a:srgbClr val="7030A0"/>
            </a:solidFill>
            <a:miter/>
          </a:ln>
        </p:spPr>
      </p:pic>
      <p:pic>
        <p:nvPicPr>
          <p:cNvPr id="334" name="Рисунок 13" descr="G:\DCIM\101OLYMP\P4062795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4960" y="5000760"/>
            <a:ext cx="1571760" cy="1577880"/>
          </a:xfrm>
          <a:prstGeom prst="rect">
            <a:avLst/>
          </a:prstGeom>
          <a:ln w="38160">
            <a:solidFill>
              <a:srgbClr val="FFFF00"/>
            </a:solidFill>
            <a:miter/>
          </a:ln>
        </p:spPr>
      </p:pic>
      <p:pic>
        <p:nvPicPr>
          <p:cNvPr id="335" name="Picture 1" descr="G:\DCIM\101OLYMP\P4072805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15080" y="3000240"/>
            <a:ext cx="1857600" cy="1500480"/>
          </a:xfrm>
          <a:prstGeom prst="rect">
            <a:avLst/>
          </a:prstGeom>
          <a:ln w="38160">
            <a:solidFill>
              <a:srgbClr val="00B050"/>
            </a:solidFill>
            <a:miter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a14="http://schemas.microsoft.com/office/drawing/2010/main" xmlns:p15="http://schemas.microsoft.com/office/powerpoint/2012/main" xmlns:p159="http://schemas.microsoft.com/office/powerpoint/2015/09/main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TextShape 1"/>
          <p:cNvSpPr txBox="1"/>
          <p:nvPr/>
        </p:nvSpPr>
        <p:spPr>
          <a:xfrm>
            <a:off x="428760" y="285480"/>
            <a:ext cx="8229600" cy="584028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5500" lnSpcReduction="10000"/>
          </a:bodyPr>
          <a:lstStyle>
            <a:defPPr/>
          </a:lstStyle>
          <a:p>
            <a:pPr marL="342720" indent="-342720">
              <a:spcBef>
                <a:spcPts val="400"/>
              </a:spcBef>
            </a:pPr>
            <a:r>
              <a:rPr lang="ru-RU" sz="1600" b="1" i="1" u="sng" strike="noStrike" spc="-1">
                <a:solidFill>
                  <a:srgbClr val="0000FF"/>
                </a:solidFill>
                <a:uFillTx/>
                <a:latin typeface="Calibri"/>
              </a:rPr>
              <a:t>  Упражнение «Прятки»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Сжать короткий толстый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карандаш в кулачке,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спрятать его.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                                                                                                          </a:t>
            </a:r>
            <a:r>
              <a:rPr lang="ru-RU" sz="1600" b="1" i="1" u="sng" strike="noStrike" spc="-1">
                <a:solidFill>
                  <a:srgbClr val="0000FF"/>
                </a:solidFill>
                <a:uFillTx/>
                <a:latin typeface="Calibri"/>
              </a:rPr>
              <a:t>Упражнение «Волчок»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                                                                                                      Вращать длинный тонкий  карандаш            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                   на столе указательным и большим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             пальцами сначала одной руки, а потом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            другой. Выполнять вращение большим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и средним пальцами.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  <a:buClr>
                <a:srgbClr val="0000FF"/>
              </a:buClr>
              <a:buFont typeface="Arial"/>
              <a:buChar char="•"/>
            </a:pPr>
            <a:r>
              <a:rPr lang="ru-RU" sz="1600" b="1" i="1" u="sng" strike="noStrike" spc="-1">
                <a:solidFill>
                  <a:srgbClr val="0000FF"/>
                </a:solidFill>
                <a:uFillTx/>
                <a:latin typeface="Calibri"/>
              </a:rPr>
              <a:t>Упражнение «Горка»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Положить большой шестигранный          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карандаш на тыльную сторону кисти.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Наклонить руку вниз. Скатывать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карандаш с тыльной стороны кисти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руки, как с горки.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strike="noStrike" spc="-1">
                <a:solidFill>
                  <a:srgbClr val="0000FF"/>
                </a:solidFill>
                <a:latin typeface="Calibri"/>
              </a:rPr>
              <a:t>         </a:t>
            </a:r>
            <a:r>
              <a:rPr lang="ru-RU" sz="1600" b="1" i="1" u="sng" strike="noStrike" spc="-1">
                <a:solidFill>
                  <a:srgbClr val="0000FF"/>
                </a:solidFill>
                <a:uFillTx/>
                <a:latin typeface="Calibri"/>
              </a:rPr>
              <a:t>Упражнение «Скольжение»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Продвигаться вверх и вниз по длине                                                               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шестигранного карандаша, уперев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 острым концом в стол, перехватывая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его пальцами.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337" name="Picture 2" descr="G:\DCIM\101OLYMP\P4072805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29000" y="428760"/>
            <a:ext cx="1500120" cy="1428480"/>
          </a:xfrm>
          <a:prstGeom prst="rect">
            <a:avLst/>
          </a:prstGeom>
          <a:ln w="38160">
            <a:solidFill>
              <a:srgbClr val="00B050"/>
            </a:solidFill>
            <a:miter/>
          </a:ln>
        </p:spPr>
      </p:pic>
      <p:pic>
        <p:nvPicPr>
          <p:cNvPr id="338" name="Рисунок 13" descr="G:\DCIM\101OLYMP\P4062795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00920" y="3429000"/>
            <a:ext cx="1571760" cy="1500120"/>
          </a:xfrm>
          <a:prstGeom prst="rect">
            <a:avLst/>
          </a:prstGeom>
          <a:ln w="38160">
            <a:solidFill>
              <a:srgbClr val="7030A0"/>
            </a:solidFill>
            <a:miter/>
          </a:ln>
        </p:spPr>
      </p:pic>
      <p:pic>
        <p:nvPicPr>
          <p:cNvPr id="339" name="Рисунок 7" descr="G:\DCIM\101OLYMP\P4062801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680" y="2714760"/>
            <a:ext cx="1785600" cy="1643040"/>
          </a:xfrm>
          <a:prstGeom prst="rect">
            <a:avLst/>
          </a:prstGeom>
          <a:ln w="38160">
            <a:solidFill>
              <a:srgbClr val="FFFF00"/>
            </a:solidFill>
            <a:miter/>
          </a:ln>
        </p:spPr>
      </p:pic>
      <p:pic>
        <p:nvPicPr>
          <p:cNvPr id="340" name="Рисунок 9" descr="G:\DCIM\101OLYMP\P4062801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57800" y="5357880"/>
            <a:ext cx="1928880" cy="1357200"/>
          </a:xfrm>
          <a:prstGeom prst="rect">
            <a:avLst/>
          </a:prstGeom>
          <a:ln w="38160">
            <a:solidFill>
              <a:srgbClr val="CC0099"/>
            </a:solidFill>
            <a:miter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a14="http://schemas.microsoft.com/office/drawing/2010/main" xmlns:p15="http://schemas.microsoft.com/office/powerpoint/2012/main" xmlns:p159="http://schemas.microsoft.com/office/powerpoint/2015/09/main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TextShape 1"/>
          <p:cNvSpPr txBox="1"/>
          <p:nvPr/>
        </p:nvSpPr>
        <p:spPr>
          <a:xfrm>
            <a:off x="428760" y="285840"/>
            <a:ext cx="8229600" cy="62690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>
            <a:defPPr/>
          </a:lstStyle>
          <a:p>
            <a:pPr marL="342720" indent="-342720">
              <a:spcBef>
                <a:spcPts val="400"/>
              </a:spcBef>
              <a:buClr>
                <a:srgbClr val="0000FF"/>
              </a:buClr>
              <a:buFont typeface="Arial"/>
              <a:buChar char="•"/>
            </a:pPr>
            <a:r>
              <a:rPr lang="ru-RU" sz="1600" b="1" i="1" u="sng" strike="noStrike" spc="-1">
                <a:solidFill>
                  <a:srgbClr val="0000FF"/>
                </a:solidFill>
                <a:uFillTx/>
                <a:latin typeface="Calibri"/>
              </a:rPr>
              <a:t>Упражнение «Подъёмный кран»               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Поднимать большой толстый круглый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 карандаш с поверхности стола,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подцепив его снизу(поочерёдно каждым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пальцем).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</a:pPr>
            <a:r>
              <a:rPr lang="ru-RU" sz="1600" b="1" i="1" u="sng" strike="noStrike" spc="-1">
                <a:solidFill>
                  <a:srgbClr val="0000FF"/>
                </a:solidFill>
                <a:uFillTx/>
                <a:latin typeface="Calibri"/>
              </a:rPr>
              <a:t>Упражнение «Вертолёт»                           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Вращать длинный тонкий карандаш                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 между большим, указательным и средним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 пальцами. Пусть он вращается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быстро-быстро, как винт вертолёта.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  <a:buClr>
                <a:srgbClr val="0000FF"/>
              </a:buClr>
              <a:buFont typeface="Arial"/>
              <a:buChar char="•"/>
            </a:pPr>
            <a:r>
              <a:rPr lang="ru-RU" sz="1600" b="1" i="1" u="sng" strike="noStrike" spc="-1">
                <a:solidFill>
                  <a:srgbClr val="0000FF"/>
                </a:solidFill>
                <a:uFillTx/>
                <a:latin typeface="Calibri"/>
              </a:rPr>
              <a:t>Упражнение «Эстафета»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Сжать толстый гладкий карандаш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указательным пальцем, подержать его                      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 и передать указательному пальцу другой руки.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Передавать карандаш другим пальцам,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 как эстафетную палочку.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  <a:buClr>
                <a:srgbClr val="0000FF"/>
              </a:buClr>
              <a:buFont typeface="Arial"/>
              <a:buChar char="•"/>
            </a:pPr>
            <a:r>
              <a:rPr lang="ru-RU" sz="1600" b="1" i="1" u="sng" strike="noStrike" spc="-1">
                <a:solidFill>
                  <a:srgbClr val="0000FF"/>
                </a:solidFill>
                <a:uFillTx/>
                <a:latin typeface="Calibri"/>
              </a:rPr>
              <a:t>Упражнение «Ладошка»                        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Обрисовывать тупым концом тонкого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карандаша ладонь с широко раздвинутыми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пальцами, лежащую на столе, массируя 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 algn="ctr">
              <a:spcBef>
                <a:spcPts val="400"/>
              </a:spcBef>
            </a:pPr>
            <a:r>
              <a:rPr lang="ru-RU" sz="1600" b="0" i="1" strike="noStrike" spc="-1">
                <a:solidFill>
                  <a:srgbClr val="0000FF"/>
                </a:solidFill>
                <a:latin typeface="Calibri"/>
              </a:rPr>
              <a:t>карандашом межпальцевые зоны.</a:t>
            </a: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400"/>
              </a:spcBef>
            </a:pPr>
            <a:endParaRPr lang="en-US" sz="16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342" name="Рисунок 10" descr="G:\DCIM\101OLYMP\P406280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9080" y="357120"/>
            <a:ext cx="1285920" cy="1143000"/>
          </a:xfrm>
          <a:prstGeom prst="rect">
            <a:avLst/>
          </a:prstGeom>
          <a:ln w="38160">
            <a:solidFill>
              <a:srgbClr val="00B050"/>
            </a:solidFill>
            <a:miter/>
          </a:ln>
        </p:spPr>
      </p:pic>
      <p:pic>
        <p:nvPicPr>
          <p:cNvPr id="343" name="Рисунок 11" descr="G:\DCIM\101OLYMP\P4062801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89680" y="1969920"/>
            <a:ext cx="1285920" cy="1000440"/>
          </a:xfrm>
          <a:prstGeom prst="rect">
            <a:avLst/>
          </a:prstGeom>
          <a:ln w="38160">
            <a:solidFill>
              <a:srgbClr val="CC0099"/>
            </a:solidFill>
            <a:miter/>
          </a:ln>
        </p:spPr>
      </p:pic>
      <p:pic>
        <p:nvPicPr>
          <p:cNvPr id="344" name="Рисунок 6" descr="G:\DCIM\101OLYMP\P4062801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00760" y="3571920"/>
            <a:ext cx="1214280" cy="1112760"/>
          </a:xfrm>
          <a:prstGeom prst="rect">
            <a:avLst/>
          </a:prstGeom>
          <a:ln w="38160">
            <a:solidFill>
              <a:srgbClr val="FFFF00"/>
            </a:solidFill>
            <a:miter/>
          </a:ln>
        </p:spPr>
      </p:pic>
      <p:pic>
        <p:nvPicPr>
          <p:cNvPr id="345" name="Рисунок 8" descr="G:\DCIM\101OLYMP\P4062801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29280" y="5214960"/>
            <a:ext cx="1086120" cy="1285920"/>
          </a:xfrm>
          <a:prstGeom prst="rect">
            <a:avLst/>
          </a:prstGeom>
          <a:ln w="38160">
            <a:solidFill>
              <a:srgbClr val="66FFFF"/>
            </a:solidFill>
            <a:miter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a14="http://schemas.microsoft.com/office/drawing/2010/main" xmlns:p15="http://schemas.microsoft.com/office/powerpoint/2012/main" xmlns:p159="http://schemas.microsoft.com/office/powerpoint/2015/09/main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defPPr/>
          </a:lstStyle>
          <a:p>
            <a:pPr algn="ctr"/>
            <a:r>
              <a:rPr lang="ru-RU" sz="2800" b="1" strike="noStrike" spc="-1">
                <a:solidFill>
                  <a:srgbClr val="FF0000"/>
                </a:solidFill>
                <a:latin typeface="Cambria"/>
              </a:rPr>
              <a:t>Использование массажного  шарика и эластичного кольца СУ-ДЖОК.</a:t>
            </a:r>
            <a:endParaRPr lang="en-US" sz="2800" b="0" strike="noStrike" spc="-1">
              <a:solidFill>
                <a:srgbClr val="000000"/>
              </a:solidFill>
              <a:latin typeface="Cambria"/>
            </a:endParaRPr>
          </a:p>
        </p:txBody>
      </p:sp>
      <p:pic>
        <p:nvPicPr>
          <p:cNvPr id="347" name="Содержимое 10" descr="razvivaem-palchiki15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7200" y="4929120"/>
            <a:ext cx="1857600" cy="1428840"/>
          </a:xfrm>
          <a:prstGeom prst="rect">
            <a:avLst/>
          </a:prstGeom>
          <a:ln w="38160">
            <a:solidFill>
              <a:srgbClr val="009900"/>
            </a:solidFill>
            <a:miter/>
          </a:ln>
        </p:spPr>
      </p:pic>
      <p:pic>
        <p:nvPicPr>
          <p:cNvPr id="348" name="Picture 5" descr="C:\Documents and Settings\Admin\Рабочий стол\razvivaem-palchiki16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71760" y="2428920"/>
            <a:ext cx="1857240" cy="1428840"/>
          </a:xfrm>
          <a:prstGeom prst="rect">
            <a:avLst/>
          </a:prstGeom>
          <a:ln w="38160">
            <a:solidFill>
              <a:srgbClr val="FFFF00"/>
            </a:solidFill>
            <a:miter/>
          </a:ln>
        </p:spPr>
      </p:pic>
      <p:pic>
        <p:nvPicPr>
          <p:cNvPr id="349" name="Picture 7" descr="C:\Documents and Settings\Admin\Рабочий стол\razvivaem-palchiki17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4200" y="3571920"/>
            <a:ext cx="2000520" cy="1500120"/>
          </a:xfrm>
          <a:prstGeom prst="rect">
            <a:avLst/>
          </a:prstGeom>
          <a:ln w="38160">
            <a:solidFill>
              <a:srgbClr val="CC0099"/>
            </a:solidFill>
            <a:miter/>
          </a:ln>
        </p:spPr>
      </p:pic>
      <p:pic>
        <p:nvPicPr>
          <p:cNvPr id="350" name="Picture 4" descr="Шарик для массажа Су джок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2920" y="1357200"/>
            <a:ext cx="1928880" cy="1357560"/>
          </a:xfrm>
          <a:prstGeom prst="rect">
            <a:avLst/>
          </a:prstGeom>
          <a:ln w="38160">
            <a:solidFill>
              <a:srgbClr val="66FFFF"/>
            </a:solidFill>
            <a:miter/>
          </a:ln>
        </p:spPr>
      </p:pic>
      <p:pic>
        <p:nvPicPr>
          <p:cNvPr id="351" name="Picture 1" descr="C:\Documents and Settings\Admin\Рабочий стол\картинки к презентации\x_2d55a310.jp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00720" y="4286160"/>
            <a:ext cx="2036520" cy="2286000"/>
          </a:xfrm>
          <a:prstGeom prst="rect">
            <a:avLst/>
          </a:prstGeom>
          <a:ln w="28440">
            <a:solidFill>
              <a:srgbClr val="66FFFF"/>
            </a:solidFill>
            <a:miter/>
          </a:ln>
        </p:spPr>
      </p:pic>
      <p:pic>
        <p:nvPicPr>
          <p:cNvPr id="352" name="Picture 2" descr="C:\Documents and Settings\Admin\Рабочий стол\картинки к презентации\x_17d81099.jp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7760" y="1285920"/>
            <a:ext cx="3571920" cy="2808360"/>
          </a:xfrm>
          <a:prstGeom prst="rect">
            <a:avLst/>
          </a:prstGeom>
          <a:ln w="28440">
            <a:solidFill>
              <a:srgbClr val="92D050"/>
            </a:solidFill>
            <a:miter/>
          </a:ln>
        </p:spPr>
      </p:pic>
      <p:pic>
        <p:nvPicPr>
          <p:cNvPr id="353" name="Picture 3" descr="C:\Documents and Settings\Admin\Рабочий стол\картинки к презентации\x_c25242ac.jpg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15080" y="3571920"/>
            <a:ext cx="2286000" cy="2500200"/>
          </a:xfrm>
          <a:prstGeom prst="rect">
            <a:avLst/>
          </a:prstGeom>
          <a:ln w="28440">
            <a:solidFill>
              <a:srgbClr val="0066FF"/>
            </a:solidFill>
            <a:miter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a14="http://schemas.microsoft.com/office/drawing/2010/main" xmlns:p15="http://schemas.microsoft.com/office/powerpoint/2012/main" xmlns:p159="http://schemas.microsoft.com/office/powerpoint/2015/09/main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TextShape 1"/>
          <p:cNvSpPr txBox="1"/>
          <p:nvPr/>
        </p:nvSpPr>
        <p:spPr>
          <a:xfrm>
            <a:off x="713880" y="428400"/>
            <a:ext cx="6643800" cy="9284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>
            <a:defPPr/>
          </a:lstStyle>
          <a:p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rPr lang="ru-RU" sz="4000" b="1" strike="noStrike" spc="-1">
                <a:solidFill>
                  <a:srgbClr val="FF0000"/>
                </a:solidFill>
                <a:latin typeface="Monotype Corsiva"/>
              </a:rPr>
              <a:t>Правильный захват карандаша</a:t>
            </a:r>
            <a:r>
              <a:t/>
            </a:r>
            <a:br/>
            <a:endParaRPr lang="en-US" sz="4000" b="0" strike="noStrike" spc="-1">
              <a:solidFill>
                <a:srgbClr val="000000"/>
              </a:solidFill>
              <a:latin typeface="Cambria"/>
            </a:endParaRPr>
          </a:p>
        </p:txBody>
      </p:sp>
      <p:pic>
        <p:nvPicPr>
          <p:cNvPr id="355" name="Picture 4" descr="p70_image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43200" y="1857240"/>
            <a:ext cx="2928960" cy="1838520"/>
          </a:xfrm>
          <a:prstGeom prst="rect">
            <a:avLst/>
          </a:prstGeom>
          <a:ln w="38160">
            <a:solidFill>
              <a:srgbClr val="009900"/>
            </a:solidFill>
            <a:miter/>
          </a:ln>
        </p:spPr>
      </p:pic>
      <p:sp>
        <p:nvSpPr>
          <p:cNvPr id="356" name="TextShape 2"/>
          <p:cNvSpPr txBox="1"/>
          <p:nvPr/>
        </p:nvSpPr>
        <p:spPr>
          <a:xfrm>
            <a:off x="428760" y="1499760"/>
            <a:ext cx="3008160" cy="46911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>
            <a:defPPr/>
          </a:lstStyle>
          <a:p>
            <a:pPr>
              <a:spcBef>
                <a:spcPts val="448"/>
              </a:spcBef>
            </a:pPr>
            <a:r>
              <a:rPr lang="ru-RU" sz="1800" b="1" strike="noStrike" spc="-1">
                <a:solidFill>
                  <a:srgbClr val="0066FF"/>
                </a:solidFill>
                <a:latin typeface="Calibri"/>
              </a:rPr>
              <a:t>Держат тремя пальцами: большим, </a:t>
            </a:r>
            <a:r>
              <a:t/>
            </a:r>
            <a:br/>
            <a:r>
              <a:rPr lang="ru-RU" sz="1800" b="1" strike="noStrike" spc="-1">
                <a:solidFill>
                  <a:srgbClr val="0066FF"/>
                </a:solidFill>
                <a:latin typeface="Calibri"/>
              </a:rPr>
              <a:t>указательным и средним, которые </a:t>
            </a:r>
            <a:r>
              <a:t/>
            </a:r>
            <a:br/>
            <a:r>
              <a:rPr lang="ru-RU" sz="1800" b="1" strike="noStrike" spc="-1">
                <a:solidFill>
                  <a:srgbClr val="0066FF"/>
                </a:solidFill>
                <a:latin typeface="Calibri"/>
              </a:rPr>
              <a:t>образуют щепоть. При этом карандаш </a:t>
            </a:r>
            <a:r>
              <a:t/>
            </a:r>
            <a:br/>
            <a:r>
              <a:rPr lang="ru-RU" sz="1800" b="1" strike="noStrike" spc="-1">
                <a:solidFill>
                  <a:srgbClr val="0066FF"/>
                </a:solidFill>
                <a:latin typeface="Calibri"/>
              </a:rPr>
              <a:t>лежит на левой стороне среднего пальца. </a:t>
            </a:r>
            <a:r>
              <a:t/>
            </a:r>
            <a:br/>
            <a:r>
              <a:rPr lang="ru-RU" sz="1800" b="1" strike="noStrike" spc="-1">
                <a:solidFill>
                  <a:srgbClr val="0066FF"/>
                </a:solidFill>
                <a:latin typeface="Calibri"/>
              </a:rPr>
              <a:t>Большой палец поддерживает карандаш </a:t>
            </a:r>
            <a:r>
              <a:t/>
            </a:r>
            <a:br/>
            <a:r>
              <a:rPr lang="ru-RU" sz="1800" b="1" strike="noStrike" spc="-1">
                <a:solidFill>
                  <a:srgbClr val="0066FF"/>
                </a:solidFill>
                <a:latin typeface="Calibri"/>
              </a:rPr>
              <a:t>слева, а указательный - сверху. Верхний </a:t>
            </a:r>
            <a:r>
              <a:t/>
            </a:r>
            <a:br/>
            <a:r>
              <a:rPr lang="ru-RU" sz="1800" b="1" strike="noStrike" spc="-1">
                <a:solidFill>
                  <a:srgbClr val="0066FF"/>
                </a:solidFill>
                <a:latin typeface="Calibri"/>
              </a:rPr>
              <a:t>конец карандаша направлен в плечо.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357" name="Picture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29160" y="4000680"/>
            <a:ext cx="3286080" cy="2138040"/>
          </a:xfrm>
          <a:prstGeom prst="rect">
            <a:avLst/>
          </a:prstGeom>
          <a:ln w="38160">
            <a:solidFill>
              <a:srgbClr val="FFFF00"/>
            </a:solidFill>
            <a:miter/>
          </a:ln>
        </p:spPr>
      </p:pic>
      <p:pic>
        <p:nvPicPr>
          <p:cNvPr id="358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7000920" y="357120"/>
            <a:ext cx="1990800" cy="1428840"/>
          </a:xfrm>
          <a:prstGeom prst="rect">
            <a:avLst/>
          </a:prstGeom>
          <a:ln w="38160">
            <a:solidFill>
              <a:srgbClr val="CC0099"/>
            </a:solidFill>
            <a:miter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a14="http://schemas.microsoft.com/office/drawing/2010/main" xmlns:p15="http://schemas.microsoft.com/office/powerpoint/2012/main" xmlns:p159="http://schemas.microsoft.com/office/powerpoint/2015/09/main">
      <p:transition spd="slow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</TotalTime>
  <Words>963</Words>
  <Application>Microsoft Office PowerPoint</Application>
  <PresentationFormat>Экран (4:3)</PresentationFormat>
  <Paragraphs>158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8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Федотова Виктория Александровна</dc:creator>
  <cp:lastModifiedBy>user</cp:lastModifiedBy>
  <cp:revision>122</cp:revision>
  <dcterms:created xsi:type="dcterms:W3CDTF">2010-08-21T07:08:07Z</dcterms:created>
  <dcterms:modified xsi:type="dcterms:W3CDTF">2023-03-27T16:24:37Z</dcterms:modified>
</cp:coreProperties>
</file>