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81" r:id="rId4"/>
    <p:sldId id="261" r:id="rId5"/>
    <p:sldId id="262" r:id="rId6"/>
    <p:sldId id="263" r:id="rId7"/>
    <p:sldId id="264" r:id="rId8"/>
    <p:sldId id="284" r:id="rId9"/>
    <p:sldId id="265" r:id="rId10"/>
    <p:sldId id="266" r:id="rId11"/>
    <p:sldId id="308" r:id="rId12"/>
    <p:sldId id="267" r:id="rId13"/>
    <p:sldId id="268" r:id="rId14"/>
    <p:sldId id="269" r:id="rId15"/>
    <p:sldId id="287" r:id="rId16"/>
    <p:sldId id="288" r:id="rId17"/>
    <p:sldId id="290" r:id="rId18"/>
    <p:sldId id="291" r:id="rId19"/>
    <p:sldId id="292" r:id="rId20"/>
    <p:sldId id="293" r:id="rId21"/>
    <p:sldId id="294" r:id="rId22"/>
    <p:sldId id="296" r:id="rId23"/>
    <p:sldId id="295" r:id="rId24"/>
    <p:sldId id="297" r:id="rId25"/>
    <p:sldId id="306" r:id="rId26"/>
    <p:sldId id="271" r:id="rId27"/>
    <p:sldId id="274" r:id="rId28"/>
    <p:sldId id="275" r:id="rId29"/>
    <p:sldId id="307" r:id="rId30"/>
    <p:sldId id="276" r:id="rId31"/>
    <p:sldId id="277" r:id="rId32"/>
    <p:sldId id="278" r:id="rId33"/>
  </p:sldIdLst>
  <p:sldSz cx="9144000" cy="6858000" type="screen4x3"/>
  <p:notesSz cx="6858000" cy="9144000"/>
  <p:custDataLst>
    <p:tags r:id="rId3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98335"/>
    <a:srgbClr val="37441C"/>
    <a:srgbClr val="0000CC"/>
    <a:srgbClr val="87B020"/>
    <a:srgbClr val="F2F2DE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92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E1A405E9-7D8F-4F38-914C-D802A34E725F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B7D69E3C-4E6C-44FF-8CB6-B62F6B77C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E1A405E9-7D8F-4F38-914C-D802A34E725F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B7D69E3C-4E6C-44FF-8CB6-B62F6B77C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E1A405E9-7D8F-4F38-914C-D802A34E725F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B7D69E3C-4E6C-44FF-8CB6-B62F6B77C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405E9-7D8F-4F38-914C-D802A34E725F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69E3C-4E6C-44FF-8CB6-B62F6B77C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Desktop\8708975.jpg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  <p:pic>
        <p:nvPicPr>
          <p:cNvPr id="3074" name="Picture 2" descr="C:\Users\Администратор\Desktop\ХАТХА-ЙОГА для детей\hatha-yoga-0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55449" y="2071678"/>
            <a:ext cx="5045443" cy="36743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928694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sz="6000" b="1" spc="30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Хатха-йога.</a:t>
            </a:r>
            <a:r>
              <a:rPr lang="ru-RU" sz="4000" b="1" spc="300" smtClean="0">
                <a:solidFill>
                  <a:srgbClr val="7030A0"/>
                </a:solidFill>
                <a:latin typeface="Segoe Print" pitchFamily="2" charset="0"/>
              </a:rPr>
              <a:t/>
            </a:r>
            <a:br>
              <a:rPr lang="ru-RU" sz="4000" b="1" spc="300" smtClean="0">
                <a:solidFill>
                  <a:srgbClr val="7030A0"/>
                </a:solidFill>
                <a:latin typeface="Segoe Print" pitchFamily="2" charset="0"/>
              </a:rPr>
            </a:br>
            <a:r>
              <a:rPr lang="ru-RU" b="1" smtClean="0">
                <a:solidFill>
                  <a:schemeClr val="bg1"/>
                </a:solidFill>
                <a:latin typeface="Segoe Print" pitchFamily="2" charset="0"/>
              </a:rPr>
              <a:t>Развитие. Гармония.</a:t>
            </a:r>
            <a:r>
              <a:rPr lang="en-US" b="1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b="1" smtClean="0">
                <a:solidFill>
                  <a:schemeClr val="bg1"/>
                </a:solidFill>
                <a:latin typeface="Segoe Print" pitchFamily="2" charset="0"/>
              </a:rPr>
              <a:t>Радость. </a:t>
            </a:r>
            <a:endParaRPr lang="ru-RU" sz="490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0" y="5746076"/>
            <a:ext cx="91440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spc="300" noProof="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МБДОУ ДС с. Чемодановка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300" b="1" spc="300" noProof="0" dirty="0" smtClean="0">
              <a:solidFill>
                <a:schemeClr val="accent3">
                  <a:lumMod val="75000"/>
                </a:schemeClr>
              </a:solidFill>
              <a:latin typeface="Segoe Print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30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Выполнила</a:t>
            </a:r>
            <a:r>
              <a:rPr kumimoji="0" lang="ru-RU" sz="2800" b="1" i="0" u="none" strike="noStrike" kern="1200" cap="none" spc="300" normalizeH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воспитатель </a:t>
            </a:r>
            <a:r>
              <a:rPr kumimoji="0" lang="ru-RU" sz="2800" b="1" i="0" u="none" strike="noStrike" kern="1200" cap="none" spc="300" normalizeH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Жидкова Т.Н.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6" name="Picture 28" descr="Happy-wallpapers-for-desk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2" y="-24"/>
            <a:ext cx="9144000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14"/>
            <a:ext cx="8858280" cy="4714908"/>
          </a:xfrm>
        </p:spPr>
        <p:txBody>
          <a:bodyPr>
            <a:noAutofit/>
          </a:bodyPr>
          <a:lstStyle>
            <a:defPPr/>
          </a:lstStyle>
          <a:p>
            <a:r>
              <a:rPr lang="ru-RU" sz="3200" smtClean="0"/>
              <a:t>У </a:t>
            </a:r>
            <a:r>
              <a:rPr lang="ru-RU" sz="3200"/>
              <a:t>малышей очень нежный скелет, слабые связки и мышцы. С ними можно лишь использовать игровую гимнастику для укрепления стоп, спины, развития координации, ритмичности, равновесия, а также дыхательные упражнения для развития диафрагмального (брюшного) дыхания, расслабляющие упражнения. И большинство упражнений лишь отдаленно </a:t>
            </a:r>
            <a:r>
              <a:rPr lang="ru-RU" sz="3200" smtClean="0"/>
              <a:t>напоминают</a:t>
            </a:r>
            <a:r>
              <a:rPr lang="en-US" sz="3200" smtClean="0"/>
              <a:t> </a:t>
            </a:r>
            <a:r>
              <a:rPr lang="ru-RU" sz="3200" err="1" smtClean="0"/>
              <a:t>асаны </a:t>
            </a:r>
            <a:r>
              <a:rPr lang="ru-RU" sz="3200"/>
              <a:t>и пранаямы. </a:t>
            </a:r>
            <a:endParaRPr lang="ru-RU" sz="4000"/>
          </a:p>
        </p:txBody>
      </p:sp>
      <p:pic>
        <p:nvPicPr>
          <p:cNvPr id="12312" name="Picture 24" descr="Похожее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18122" y="4500570"/>
            <a:ext cx="2525878" cy="2143140"/>
          </a:xfrm>
          <a:prstGeom prst="rect">
            <a:avLst/>
          </a:prstGeom>
          <a:noFill/>
        </p:spPr>
      </p:pic>
      <p:pic>
        <p:nvPicPr>
          <p:cNvPr id="16" name="Picture 24" descr="Похожее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00232" y="4929198"/>
            <a:ext cx="2562210" cy="1785950"/>
          </a:xfrm>
          <a:prstGeom prst="rect">
            <a:avLst/>
          </a:prstGeom>
          <a:noFill/>
        </p:spPr>
      </p:pic>
      <p:pic>
        <p:nvPicPr>
          <p:cNvPr id="17" name="Picture 24" descr="Похожее изображени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2" y="4418549"/>
            <a:ext cx="2071702" cy="2225161"/>
          </a:xfrm>
          <a:prstGeom prst="rect">
            <a:avLst/>
          </a:prstGeom>
          <a:noFill/>
        </p:spPr>
      </p:pic>
      <p:pic>
        <p:nvPicPr>
          <p:cNvPr id="18" name="Picture 24" descr="Похожее изображение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00562" y="5000636"/>
            <a:ext cx="2214578" cy="17859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Картинки по запросу фоны для 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24"/>
            <a:ext cx="91440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00372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b="1" err="1" smtClean="0">
                <a:solidFill>
                  <a:srgbClr val="000099"/>
                </a:solidFill>
                <a:latin typeface="Segoe Print" pitchFamily="2" charset="0"/>
              </a:rPr>
              <a:t>Асаны</a:t>
            </a:r>
            <a:r>
              <a:rPr lang="ru-RU" smtClean="0"/>
              <a:t> –</a:t>
            </a:r>
            <a:r>
              <a:rPr lang="en-US" smtClean="0"/>
              <a:t/>
            </a:r>
            <a:br>
              <a:rPr lang="en-US" smtClean="0"/>
            </a:br>
            <a:r>
              <a:rPr lang="ru-RU" sz="4000" smtClean="0"/>
              <a:t>позы, принимаемые телом, и его движения.</a:t>
            </a:r>
            <a:r>
              <a:rPr lang="ru-RU" smtClean="0"/>
              <a:t/>
            </a:r>
            <a:br>
              <a:rPr lang="ru-RU" smtClean="0"/>
            </a:br>
            <a:r>
              <a:rPr lang="ru-RU" b="1" err="1" smtClean="0">
                <a:solidFill>
                  <a:srgbClr val="000099"/>
                </a:solidFill>
                <a:latin typeface="Segoe Print" pitchFamily="2" charset="0"/>
              </a:rPr>
              <a:t>Пранайямы</a:t>
            </a:r>
            <a:r>
              <a:rPr lang="ru-RU" smtClean="0"/>
              <a:t> </a:t>
            </a:r>
            <a:r>
              <a:rPr lang="ru-RU" sz="4000" smtClean="0"/>
              <a:t>–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ru-RU" sz="4000" smtClean="0"/>
              <a:t>дыхательные упражнения.</a:t>
            </a:r>
            <a:endParaRPr lang="ru-RU"/>
          </a:p>
        </p:txBody>
      </p:sp>
      <p:pic>
        <p:nvPicPr>
          <p:cNvPr id="1029" name="Picture 5" descr="C:\Users\Администратор\Desktop\ХАТХА-ЙОГА для детей\Yoga-for-Kids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413" b="22033"/>
          <a:stretch>
            <a:fillRect/>
          </a:stretch>
        </p:blipFill>
        <p:spPr bwMode="auto">
          <a:xfrm>
            <a:off x="813740" y="3071810"/>
            <a:ext cx="7687350" cy="35719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ХАТХА-ЙОГА для детей\unhxQFqn21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" y="24"/>
            <a:ext cx="9144000" cy="6858000"/>
          </a:xfrm>
        </p:spPr>
        <p:txBody>
          <a:bodyPr>
            <a:normAutofit/>
          </a:bodyPr>
          <a:lstStyle>
            <a:defPPr/>
          </a:lstStyle>
          <a:p>
            <a:r>
              <a:rPr lang="ru-RU" sz="3600" b="1"/>
              <a:t>Маленькие дети очень подвижны, активны и восприимчивы, поэтому занятия детской йогой скорее напоминают игру и основываются на подражании, а асаны преподаются в легкой доступной форме. Детям не приходится заучивать длинных и сложных названий асан, вместо них на занятии используют </a:t>
            </a:r>
            <a:r>
              <a:rPr lang="ru-RU" sz="3600" b="1" smtClean="0"/>
              <a:t>название животного </a:t>
            </a:r>
            <a:r>
              <a:rPr lang="ru-RU" sz="3600" b="1"/>
              <a:t>или предмета, на который похожа поза - «кузнечик</a:t>
            </a:r>
            <a:r>
              <a:rPr lang="ru-RU" sz="3600" b="1" smtClean="0"/>
              <a:t>», «журавль», </a:t>
            </a:r>
            <a:r>
              <a:rPr lang="ru-RU" sz="3600" b="1"/>
              <a:t>«лук», «кошка». Это развивает память, наблюдательность и воображение ребенка</a:t>
            </a:r>
            <a:r>
              <a:rPr lang="ru-RU" sz="3600"/>
              <a:t>. </a:t>
            </a:r>
            <a:endParaRPr lang="ru-RU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нежные ф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0"/>
            <a:ext cx="4214842" cy="6858000"/>
          </a:xfrm>
        </p:spPr>
        <p:txBody>
          <a:bodyPr>
            <a:normAutofit/>
          </a:bodyPr>
          <a:lstStyle>
            <a:defPPr/>
          </a:lstStyle>
          <a:p>
            <a:r>
              <a:rPr lang="ru-RU" sz="3600" b="1" smtClean="0">
                <a:solidFill>
                  <a:srgbClr val="002060"/>
                </a:solidFill>
                <a:latin typeface="Segoe Print" pitchFamily="2" charset="0"/>
              </a:rPr>
              <a:t>Намасте</a:t>
            </a:r>
            <a:r>
              <a:rPr lang="ru-RU" sz="3100" b="1" smtClean="0"/>
              <a:t/>
            </a:r>
            <a:br>
              <a:rPr lang="ru-RU" sz="3100" b="1" smtClean="0"/>
            </a:br>
            <a:r>
              <a:rPr lang="ru-RU" sz="3200" smtClean="0"/>
              <a:t>- индийское приветствие и прощание, произошло от слов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ru-RU" sz="3200" b="1" smtClean="0">
                <a:solidFill>
                  <a:srgbClr val="002060"/>
                </a:solidFill>
                <a:latin typeface="Segoe Print" pitchFamily="2" charset="0"/>
              </a:rPr>
              <a:t>«намах»</a:t>
            </a:r>
            <a:r>
              <a:rPr lang="ru-RU" sz="3200" smtClean="0"/>
              <a:t> — поклон, </a:t>
            </a:r>
            <a:r>
              <a:rPr lang="ru-RU" sz="3200" b="1" smtClean="0">
                <a:solidFill>
                  <a:srgbClr val="002060"/>
                </a:solidFill>
              </a:rPr>
              <a:t>«</a:t>
            </a:r>
            <a:r>
              <a:rPr lang="ru-RU" sz="3200" b="1" smtClean="0">
                <a:solidFill>
                  <a:srgbClr val="002060"/>
                </a:solidFill>
                <a:latin typeface="Segoe Print" pitchFamily="2" charset="0"/>
              </a:rPr>
              <a:t>те</a:t>
            </a:r>
            <a:r>
              <a:rPr lang="ru-RU" sz="3200" b="1" smtClean="0">
                <a:solidFill>
                  <a:srgbClr val="002060"/>
                </a:solidFill>
              </a:rPr>
              <a:t>» </a:t>
            </a:r>
            <a:r>
              <a:rPr lang="ru-RU" sz="3200" smtClean="0"/>
              <a:t>— тебе.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ru-RU" sz="3200" smtClean="0"/>
              <a:t>Как жест представляет собой соединение двух ладоней перед собой.</a:t>
            </a:r>
            <a:endParaRPr lang="ru-RU" sz="4800"/>
          </a:p>
        </p:txBody>
      </p:sp>
      <p:sp>
        <p:nvSpPr>
          <p:cNvPr id="9218" name="AutoShape 2" descr="Картинки по запро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ru-RU"/>
          </a:p>
        </p:txBody>
      </p:sp>
      <p:sp>
        <p:nvSpPr>
          <p:cNvPr id="9220" name="AutoShape 4" descr="Картинки по запро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ru-RU"/>
          </a:p>
        </p:txBody>
      </p:sp>
      <p:pic>
        <p:nvPicPr>
          <p:cNvPr id="9222" name="Picture 6" descr="Картинки по запросу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7158" y="346960"/>
            <a:ext cx="4286280" cy="62253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Картинки по запросу голубые фоны для презентаций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498" y="-24"/>
            <a:ext cx="9130502" cy="685802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214942" y="214314"/>
            <a:ext cx="3143272" cy="5000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428604"/>
            <a:ext cx="3714776" cy="5929354"/>
          </a:xfrm>
        </p:spPr>
        <p:txBody>
          <a:bodyPr>
            <a:noAutofit/>
          </a:bodyPr>
          <a:lstStyle>
            <a:defPPr/>
          </a:lstStyle>
          <a:p>
            <a:r>
              <a:rPr lang="ru-RU" sz="2400">
                <a:solidFill>
                  <a:srgbClr val="7030A0"/>
                </a:solidFill>
              </a:rPr>
              <a:t> </a:t>
            </a:r>
            <a:r>
              <a:rPr lang="ru-RU" sz="3200" b="1">
                <a:solidFill>
                  <a:srgbClr val="7030A0"/>
                </a:solidFill>
                <a:latin typeface="Segoe Print" pitchFamily="2" charset="0"/>
              </a:rPr>
              <a:t>Поза </a:t>
            </a:r>
            <a:r>
              <a:rPr lang="ru-RU" sz="3200" b="1" smtClean="0">
                <a:solidFill>
                  <a:srgbClr val="7030A0"/>
                </a:solidFill>
                <a:latin typeface="Segoe Print" pitchFamily="2" charset="0"/>
              </a:rPr>
              <a:t>Лотоса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b="1" smtClean="0"/>
              <a:t>Это </a:t>
            </a:r>
            <a:r>
              <a:rPr lang="ru-RU" sz="2400" b="1"/>
              <a:t>одна из основных асан в </a:t>
            </a:r>
            <a:r>
              <a:rPr lang="ru-RU" sz="2400" b="1" smtClean="0"/>
              <a:t>йоге.</a:t>
            </a:r>
            <a:r>
              <a:rPr lang="en-US" sz="2400" b="1" smtClean="0"/>
              <a:t/>
            </a:r>
            <a:br>
              <a:rPr lang="en-US" sz="2400" b="1" smtClean="0"/>
            </a:br>
            <a:r>
              <a:rPr lang="ru-RU" sz="2400" b="1" smtClean="0"/>
              <a:t>Оказывает </a:t>
            </a:r>
            <a:r>
              <a:rPr lang="ru-RU" sz="2400" b="1"/>
              <a:t>самое разностороннее воздействие. Успокаиваются нервная система, внутренние органы, восстанавливается динамическое равновесие всех сил </a:t>
            </a:r>
            <a:r>
              <a:rPr lang="ru-RU" sz="2400" b="1" smtClean="0"/>
              <a:t>организма.</a:t>
            </a:r>
            <a:r>
              <a:rPr lang="en-US" sz="2400" b="1" smtClean="0"/>
              <a:t/>
            </a:r>
            <a:br>
              <a:rPr lang="en-US" sz="2400" b="1" smtClean="0"/>
            </a:br>
            <a:r>
              <a:rPr lang="ru-RU" sz="2400" b="1" smtClean="0"/>
              <a:t>Если </a:t>
            </a:r>
            <a:r>
              <a:rPr lang="ru-RU" sz="2400" b="1"/>
              <a:t>не хватает гибкости для того, чтобы сидеть в </a:t>
            </a:r>
            <a:r>
              <a:rPr lang="ru-RU" sz="2400" b="1" smtClean="0"/>
              <a:t>лотосе, </a:t>
            </a:r>
            <a:r>
              <a:rPr lang="ru-RU" sz="2400" b="1"/>
              <a:t>можно сидеть по-турецки (в лёгкой позе).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76" y="6000768"/>
            <a:ext cx="2428892" cy="428628"/>
          </a:xfrm>
          <a:prstGeom prst="roundRect">
            <a:avLst>
              <a:gd name="adj" fmla="val 369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pic>
        <p:nvPicPr>
          <p:cNvPr id="19460" name="Picture 4" descr="ÐÐ°ÑÑÐ¸Ð½ÐºÐ¸ Ð¿Ð¾ Ð·Ð°Ð¿ÑÐ¾ÑÑ Ð¿Ð¾Ð·Ð° Ð»Ð¾ÑÐ¾Ñ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472" y="785794"/>
            <a:ext cx="3857652" cy="47506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5929330"/>
            <a:ext cx="30718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3200" b="1" smtClean="0">
                <a:solidFill>
                  <a:srgbClr val="002060"/>
                </a:solidFill>
                <a:latin typeface="Segoe Print" pitchFamily="2" charset="0"/>
              </a:rPr>
              <a:t>намасте</a:t>
            </a:r>
            <a:endParaRPr lang="ru-RU" sz="320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Картинки по запросу голубые фоны для презентаций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498" y="-24"/>
            <a:ext cx="9130502" cy="685802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714348" y="2143116"/>
            <a:ext cx="3714776" cy="37147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2976" y="928670"/>
            <a:ext cx="2714644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928670"/>
            <a:ext cx="2571768" cy="714380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b="1" smtClean="0">
                <a:solidFill>
                  <a:srgbClr val="7030A0"/>
                </a:solidFill>
                <a:latin typeface="Segoe Print" pitchFamily="2" charset="0"/>
              </a:rPr>
              <a:t>«Гора»</a:t>
            </a:r>
            <a:endParaRPr lang="ru-RU" b="1">
              <a:solidFill>
                <a:srgbClr val="7030A0"/>
              </a:solidFill>
              <a:latin typeface="Segoe Prin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458579"/>
            <a:ext cx="3571900" cy="297068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>
              <a:lnSpc>
                <a:spcPct val="150000"/>
              </a:lnSpc>
            </a:pPr>
            <a:r>
              <a:rPr lang="ru-RU" sz="3200" smtClean="0"/>
              <a:t>Поднимает тонус, укрепляет мышцы живота, улучшает осанку.</a:t>
            </a:r>
            <a:endParaRPr lang="ru-RU" sz="3200"/>
          </a:p>
        </p:txBody>
      </p:sp>
      <p:pic>
        <p:nvPicPr>
          <p:cNvPr id="1843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0628" y="65615"/>
            <a:ext cx="3571900" cy="674181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голубые фоны для презентаций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498" y="-24"/>
            <a:ext cx="9130502" cy="685802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643174" y="571504"/>
            <a:ext cx="4000528" cy="7143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571480"/>
            <a:ext cx="4000528" cy="785818"/>
          </a:xfrm>
        </p:spPr>
        <p:txBody>
          <a:bodyPr/>
          <a:lstStyle>
            <a:defPPr/>
          </a:lstStyle>
          <a:p>
            <a:r>
              <a:rPr lang="ru-RU" b="1" smtClean="0">
                <a:solidFill>
                  <a:srgbClr val="7030A0"/>
                </a:solidFill>
                <a:latin typeface="Segoe Print" pitchFamily="2" charset="0"/>
              </a:rPr>
              <a:t>«Водопад» </a:t>
            </a:r>
            <a:endParaRPr lang="ru-RU" b="1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38914" name="Picture 2" descr="C:\Users\Администратор\Desktop\IMG_01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28728" y="1857364"/>
            <a:ext cx="6454959" cy="4589207"/>
          </a:xfrm>
          <a:prstGeom prst="roundRect">
            <a:avLst>
              <a:gd name="adj" fmla="val 9869"/>
            </a:avLst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Картинки по запросу голубые фоны для презентаций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498" y="-24"/>
            <a:ext cx="9130502" cy="685802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5429256" y="1500174"/>
            <a:ext cx="3000364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pic>
        <p:nvPicPr>
          <p:cNvPr id="40967" name="Picture 7" descr="C:\Users\Администратор\Desktop\images (1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0" r="-1609"/>
          <a:stretch>
            <a:fillRect/>
          </a:stretch>
        </p:blipFill>
        <p:spPr bwMode="auto">
          <a:xfrm>
            <a:off x="5429256" y="500042"/>
            <a:ext cx="2935170" cy="2500330"/>
          </a:xfrm>
          <a:prstGeom prst="triangle">
            <a:avLst>
              <a:gd name="adj" fmla="val 49346"/>
            </a:avLst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1500174"/>
            <a:ext cx="3286148" cy="785818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b="1" smtClean="0">
                <a:solidFill>
                  <a:srgbClr val="7030A0"/>
                </a:solidFill>
                <a:latin typeface="Segoe Print" pitchFamily="2" charset="0"/>
              </a:rPr>
              <a:t>«</a:t>
            </a:r>
            <a:r>
              <a:rPr lang="ru-RU" sz="4900" b="1" smtClean="0">
                <a:solidFill>
                  <a:srgbClr val="7030A0"/>
                </a:solidFill>
                <a:latin typeface="Segoe Print" pitchFamily="2" charset="0"/>
              </a:rPr>
              <a:t>Прямой</a:t>
            </a:r>
            <a:r>
              <a:rPr lang="ru-RU" b="1" smtClean="0">
                <a:solidFill>
                  <a:srgbClr val="7030A0"/>
                </a:solidFill>
                <a:latin typeface="Segoe Print" pitchFamily="2" charset="0"/>
              </a:rPr>
              <a:t>»</a:t>
            </a:r>
            <a:r>
              <a:rPr lang="ru-RU" smtClean="0">
                <a:latin typeface="Segoe Print" pitchFamily="2" charset="0"/>
              </a:rPr>
              <a:t> </a:t>
            </a:r>
            <a:endParaRPr lang="ru-RU">
              <a:latin typeface="Segoe Print" pitchFamily="2" charset="0"/>
            </a:endParaRPr>
          </a:p>
        </p:txBody>
      </p:sp>
      <p:pic>
        <p:nvPicPr>
          <p:cNvPr id="16386" name="Picture 2" descr="ÐÐ°ÑÑÐ¸Ð½ÐºÐ¸ Ð¿Ð¾ Ð·Ð°Ð¿ÑÐ¾ÑÑ Ð¿Ð¾Ð·Ð° Ð¿ÑÑÐ¼Ð¾Ð¹ ÑÑÐµÑÐ³Ð¾Ð»ÑÐ½Ð¸Ð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42976" y="3428999"/>
            <a:ext cx="7108952" cy="3274911"/>
          </a:xfrm>
          <a:prstGeom prst="roundRect">
            <a:avLst/>
          </a:prstGeom>
          <a:noFill/>
        </p:spPr>
      </p:pic>
      <p:pic>
        <p:nvPicPr>
          <p:cNvPr id="16388" name="Picture 4" descr="ÐÐ°ÑÑÐ¸Ð½ÐºÐ¸ Ð¿Ð¾ Ð·Ð°Ð¿ÑÐ¾ÑÑ Ð¿Ð¾Ð·Ð° Ð¿ÑÑÐ¼Ð¾Ð¹ ÑÑÐµÑÐ³Ð¾Ð»ÑÐ½Ð¸Ð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8043" y="285728"/>
            <a:ext cx="3763957" cy="3000396"/>
          </a:xfrm>
          <a:prstGeom prst="round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голубые фоны для презентаций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498" y="-24"/>
            <a:ext cx="9130502" cy="685802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785918" y="214290"/>
            <a:ext cx="5786478" cy="15716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pic>
        <p:nvPicPr>
          <p:cNvPr id="57345" name="Picture 1" descr="C:\Users\Администратор\Desktop\IMG_01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7150" y="2000240"/>
            <a:ext cx="8489692" cy="4584854"/>
          </a:xfrm>
          <a:prstGeom prst="roundRect">
            <a:avLst>
              <a:gd name="adj" fmla="val 12895"/>
            </a:avLst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5357850" cy="1511288"/>
          </a:xfrm>
        </p:spPr>
        <p:txBody>
          <a:bodyPr>
            <a:noAutofit/>
          </a:bodyPr>
          <a:lstStyle>
            <a:defPPr/>
          </a:lstStyle>
          <a:p>
            <a:r>
              <a:rPr lang="ru-RU" sz="4000" b="1" smtClean="0">
                <a:solidFill>
                  <a:srgbClr val="7030A0"/>
                </a:solidFill>
                <a:latin typeface="Segoe Print" pitchFamily="2" charset="0"/>
              </a:rPr>
              <a:t>«</a:t>
            </a:r>
            <a:r>
              <a:rPr lang="ru-RU" b="1" smtClean="0">
                <a:solidFill>
                  <a:srgbClr val="7030A0"/>
                </a:solidFill>
                <a:latin typeface="Segoe Print" pitchFamily="2" charset="0"/>
              </a:rPr>
              <a:t>Перевёрнутый</a:t>
            </a:r>
            <a:r>
              <a:rPr lang="en-US" b="1" smtClean="0">
                <a:solidFill>
                  <a:srgbClr val="7030A0"/>
                </a:solidFill>
                <a:latin typeface="Segoe Print" pitchFamily="2" charset="0"/>
              </a:rPr>
              <a:t/>
            </a:r>
            <a:br>
              <a:rPr lang="en-US" b="1" smtClean="0">
                <a:solidFill>
                  <a:srgbClr val="7030A0"/>
                </a:solidFill>
                <a:latin typeface="Segoe Print" pitchFamily="2" charset="0"/>
              </a:rPr>
            </a:br>
            <a:r>
              <a:rPr lang="ru-RU" b="1" smtClean="0">
                <a:solidFill>
                  <a:srgbClr val="7030A0"/>
                </a:solidFill>
                <a:latin typeface="Segoe Print" pitchFamily="2" charset="0"/>
              </a:rPr>
              <a:t>треугольник</a:t>
            </a:r>
            <a:r>
              <a:rPr lang="ru-RU" sz="4000" b="1" smtClean="0">
                <a:solidFill>
                  <a:srgbClr val="7030A0"/>
                </a:solidFill>
                <a:latin typeface="Segoe Print" pitchFamily="2" charset="0"/>
              </a:rPr>
              <a:t>»</a:t>
            </a:r>
            <a:endParaRPr lang="ru-RU" sz="4000" b="1">
              <a:solidFill>
                <a:srgbClr val="7030A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голубые фоны для презентаций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498" y="-24"/>
            <a:ext cx="9130502" cy="685802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214678" y="142852"/>
            <a:ext cx="2714644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03200"/>
            <a:ext cx="2571768" cy="654032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b="1" smtClean="0">
                <a:solidFill>
                  <a:srgbClr val="7030A0"/>
                </a:solidFill>
                <a:latin typeface="Segoe Print" pitchFamily="2" charset="0"/>
              </a:rPr>
              <a:t>«Воин»</a:t>
            </a:r>
            <a:endParaRPr lang="ru-RU" b="1">
              <a:solidFill>
                <a:srgbClr val="7030A0"/>
              </a:solidFill>
              <a:latin typeface="Segoe Print" pitchFamily="2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71604" y="6072206"/>
            <a:ext cx="6000792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6143644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cap="all" smtClean="0"/>
              <a:t> </a:t>
            </a:r>
            <a:r>
              <a:rPr lang="ru-RU" sz="2800" smtClean="0"/>
              <a:t>Для крепости тела и бодрости духа!</a:t>
            </a:r>
            <a:endParaRPr lang="ru-RU" sz="2800"/>
          </a:p>
        </p:txBody>
      </p:sp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43042" y="1000108"/>
            <a:ext cx="5857916" cy="4976637"/>
          </a:xfrm>
          <a:prstGeom prst="round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5756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>
            <a:defPPr/>
          </a:lstStyle>
          <a:p>
            <a:r>
              <a:rPr lang="ru-RU" b="1" smtClean="0">
                <a:solidFill>
                  <a:srgbClr val="698335"/>
                </a:solidFill>
                <a:latin typeface="Segoe Print" pitchFamily="2" charset="0"/>
              </a:rPr>
              <a:t>Йога</a:t>
            </a:r>
            <a:r>
              <a:rPr lang="ru-RU" sz="2800">
                <a:solidFill>
                  <a:srgbClr val="698335"/>
                </a:solidFill>
              </a:rPr>
              <a:t> </a:t>
            </a:r>
            <a:r>
              <a:rPr lang="ru-RU" sz="3200" b="1" smtClean="0">
                <a:solidFill>
                  <a:srgbClr val="698335"/>
                </a:solidFill>
              </a:rPr>
              <a:t>–</a:t>
            </a:r>
            <a:r>
              <a:rPr lang="ru-RU" sz="3200" b="1" smtClean="0"/>
              <a:t> </a:t>
            </a:r>
            <a:r>
              <a:rPr lang="ru-RU" sz="3200" b="1">
                <a:solidFill>
                  <a:srgbClr val="0070C0"/>
                </a:solidFill>
              </a:rPr>
              <a:t>древнее индийское учение, одной из составных частей которого является </a:t>
            </a:r>
            <a:r>
              <a:rPr lang="ru-RU" sz="4000" b="1">
                <a:solidFill>
                  <a:srgbClr val="698335"/>
                </a:solidFill>
                <a:latin typeface="Segoe Print" pitchFamily="2" charset="0"/>
              </a:rPr>
              <a:t>хатха-йога</a:t>
            </a:r>
            <a:r>
              <a:rPr lang="ru-RU" sz="3200" b="1">
                <a:solidFill>
                  <a:srgbClr val="0070C0"/>
                </a:solidFill>
                <a:latin typeface="Segoe Print" pitchFamily="2" charset="0"/>
              </a:rPr>
              <a:t>. </a:t>
            </a:r>
            <a:r>
              <a:rPr lang="ru-RU" sz="3200" b="1">
                <a:solidFill>
                  <a:srgbClr val="0070C0"/>
                </a:solidFill>
              </a:rPr>
              <a:t>Элементы этой полезной, проверенной </a:t>
            </a:r>
            <a:r>
              <a:rPr lang="ru-RU" sz="3200" b="1" smtClean="0">
                <a:solidFill>
                  <a:srgbClr val="0070C0"/>
                </a:solidFill>
              </a:rPr>
              <a:t>многолетним</a:t>
            </a:r>
            <a:r>
              <a:rPr lang="en-US" sz="3200" b="1" smtClean="0">
                <a:solidFill>
                  <a:srgbClr val="0070C0"/>
                </a:solidFill>
              </a:rPr>
              <a:t/>
            </a:r>
            <a:br>
              <a:rPr lang="en-US" sz="3200" b="1" smtClean="0">
                <a:solidFill>
                  <a:srgbClr val="0070C0"/>
                </a:solidFill>
              </a:rPr>
            </a:br>
            <a:r>
              <a:rPr lang="ru-RU" sz="3200" b="1" smtClean="0">
                <a:solidFill>
                  <a:srgbClr val="0070C0"/>
                </a:solidFill>
              </a:rPr>
              <a:t>опытом, </a:t>
            </a:r>
            <a:r>
              <a:rPr lang="ru-RU" sz="3200" b="1">
                <a:solidFill>
                  <a:srgbClr val="0070C0"/>
                </a:solidFill>
              </a:rPr>
              <a:t>системы физической культуры индийских </a:t>
            </a:r>
            <a:r>
              <a:rPr lang="ru-RU" sz="3200" b="1" smtClean="0">
                <a:solidFill>
                  <a:srgbClr val="0070C0"/>
                </a:solidFill>
              </a:rPr>
              <a:t>йогов </a:t>
            </a:r>
            <a:r>
              <a:rPr lang="ru-RU" sz="3200" b="1">
                <a:solidFill>
                  <a:srgbClr val="0070C0"/>
                </a:solidFill>
              </a:rPr>
              <a:t>давно вошли в нашу </a:t>
            </a:r>
            <a:r>
              <a:rPr lang="ru-RU" sz="3200" b="1" smtClean="0">
                <a:solidFill>
                  <a:srgbClr val="0070C0"/>
                </a:solidFill>
              </a:rPr>
              <a:t>жизнь </a:t>
            </a:r>
            <a:r>
              <a:rPr lang="ru-RU" sz="3200" b="1">
                <a:solidFill>
                  <a:srgbClr val="0070C0"/>
                </a:solidFill>
              </a:rPr>
              <a:t>и </a:t>
            </a:r>
            <a:r>
              <a:rPr lang="ru-RU" sz="3200" b="1" smtClean="0">
                <a:solidFill>
                  <a:srgbClr val="0070C0"/>
                </a:solidFill>
              </a:rPr>
              <a:t>используются, </a:t>
            </a:r>
            <a:r>
              <a:rPr lang="ru-RU" sz="3200" b="1">
                <a:solidFill>
                  <a:srgbClr val="0070C0"/>
                </a:solidFill>
              </a:rPr>
              <a:t>как нетрадиционные приёмы оздоровления. </a:t>
            </a:r>
            <a:endParaRPr lang="ru-RU" sz="4000" b="1">
              <a:solidFill>
                <a:srgbClr val="0070C0"/>
              </a:solidFill>
            </a:endParaRPr>
          </a:p>
        </p:txBody>
      </p:sp>
      <p:pic>
        <p:nvPicPr>
          <p:cNvPr id="4" name="Picture 3" descr="C:\Users\Администратор\Desktop\best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7017" y="3286124"/>
            <a:ext cx="7282955" cy="357187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Картинки по запросу голубые фоны для презентаций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498" y="-24"/>
            <a:ext cx="9130502" cy="6858024"/>
          </a:xfrm>
          <a:prstGeom prst="rect">
            <a:avLst/>
          </a:prstGeom>
          <a:noFill/>
        </p:spPr>
      </p:pic>
      <p:pic>
        <p:nvPicPr>
          <p:cNvPr id="4" name="Picture 1" descr="C:\Users\Администратор\Desktop\IMG_01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143108" y="2653365"/>
            <a:ext cx="6858048" cy="3776031"/>
          </a:xfrm>
          <a:prstGeom prst="round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71438" y="6072206"/>
            <a:ext cx="7000892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5" name="Заголовок 1"/>
          <p:cNvSpPr txBox="1"/>
          <p:nvPr/>
        </p:nvSpPr>
        <p:spPr>
          <a:xfrm>
            <a:off x="0" y="6143644"/>
            <a:ext cx="721520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«</a:t>
            </a: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Бабочка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r>
              <a:rPr lang="ru-RU" sz="4000" b="1" smtClean="0">
                <a:solidFill>
                  <a:srgbClr val="7030A0"/>
                </a:solidFill>
                <a:latin typeface="Segoe Print" pitchFamily="2" charset="0"/>
                <a:ea typeface="+mj-ea"/>
                <a:cs typeface="+mj-cs"/>
              </a:rPr>
              <a:t>с</a:t>
            </a: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ела</a:t>
            </a:r>
            <a:r>
              <a:rPr lang="ru-RU" sz="4000" b="1" noProof="0" smtClean="0">
                <a:solidFill>
                  <a:srgbClr val="7030A0"/>
                </a:solidFill>
                <a:latin typeface="Segoe Print" pitchFamily="2" charset="0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на цветок</a:t>
            </a: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»</a:t>
            </a:r>
            <a:endParaRPr kumimoji="0" lang="ru-RU" sz="36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40" y="571480"/>
            <a:ext cx="5286412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642918"/>
            <a:ext cx="5357850" cy="571504"/>
          </a:xfrm>
        </p:spPr>
        <p:txBody>
          <a:bodyPr>
            <a:normAutofit fontScale="90000"/>
          </a:bodyPr>
          <a:lstStyle>
            <a:defPPr/>
          </a:lstStyle>
          <a:p>
            <a:pPr algn="l"/>
            <a:r>
              <a:rPr lang="ru-RU" b="1" smtClean="0">
                <a:solidFill>
                  <a:srgbClr val="7030A0"/>
                </a:solidFill>
                <a:latin typeface="Segoe Print" pitchFamily="2" charset="0"/>
              </a:rPr>
              <a:t>«Бабочка летает»</a:t>
            </a:r>
            <a:endParaRPr lang="ru-RU" b="1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13314" name="Picture 2" descr="ÐÐ°ÑÑÐ¸Ð½ÐºÐ¸ Ð¿Ð¾ Ð·Ð°Ð¿ÑÐ¾ÑÑ Ð¿Ð¾Ð·Ð° Ð±Ð°Ð±Ð¾ÑÐºÐ° Ð¹Ð¾Ð³Ð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406" y="142852"/>
            <a:ext cx="2786082" cy="2855734"/>
          </a:xfrm>
          <a:prstGeom prst="round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артинки по запросу голубые фоны для презентаций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498" y="-24"/>
            <a:ext cx="9130502" cy="685802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8072462" y="642918"/>
            <a:ext cx="785818" cy="5572164"/>
          </a:xfrm>
          <a:prstGeom prst="roundRect">
            <a:avLst>
              <a:gd name="adj" fmla="val 3091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pic>
        <p:nvPicPr>
          <p:cNvPr id="54275" name="Picture 3" descr="C:\Users\Администратор\Desktop\IMG_0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85720" y="2928934"/>
            <a:ext cx="7617889" cy="3643338"/>
          </a:xfrm>
          <a:prstGeom prst="round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338" y="642918"/>
            <a:ext cx="571504" cy="5643602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b="1" smtClean="0">
                <a:solidFill>
                  <a:srgbClr val="7030A0"/>
                </a:solidFill>
                <a:latin typeface="Segoe Print" pitchFamily="2" charset="0"/>
              </a:rPr>
              <a:t>«Кошечка»</a:t>
            </a:r>
            <a:endParaRPr lang="ru-RU" b="1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12290" name="Picture 2" descr="ÐÐ°ÑÑÐ¸Ð½ÐºÐ¸ Ð¿Ð¾ Ð·Ð°Ð¿ÑÐ¾ÑÑ Ð¿Ð¾Ð·Ð° ÐºÐ¾ÑÐµÑÐºÐ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52739" y="347166"/>
            <a:ext cx="6448219" cy="245032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голубые фоны для презентаций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498" y="-24"/>
            <a:ext cx="9130502" cy="685802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000100" y="500042"/>
            <a:ext cx="7072362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/>
          <a:lstStyle>
            <a:defPPr/>
          </a:lstStyle>
          <a:p>
            <a:r>
              <a:rPr lang="ru-RU" b="1" smtClean="0">
                <a:solidFill>
                  <a:srgbClr val="7030A0"/>
                </a:solidFill>
                <a:latin typeface="Segoe Print" pitchFamily="2" charset="0"/>
              </a:rPr>
              <a:t>«Собака мордой вверх»</a:t>
            </a:r>
            <a:endParaRPr lang="ru-RU"/>
          </a:p>
        </p:txBody>
      </p:sp>
      <p:pic>
        <p:nvPicPr>
          <p:cNvPr id="11265" name="Picture 1" descr="C:\Users\Администратор\Desktop\582575-15133344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472" y="1857364"/>
            <a:ext cx="8001056" cy="4500594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голубые фоны для презентаций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498" y="-24"/>
            <a:ext cx="9130502" cy="685802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071538" y="571480"/>
            <a:ext cx="7000924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defPPr/>
          </a:lstStyle>
          <a:p>
            <a:r>
              <a:rPr lang="ru-RU" b="1" smtClean="0">
                <a:solidFill>
                  <a:srgbClr val="7030A0"/>
                </a:solidFill>
                <a:latin typeface="Segoe Print" pitchFamily="2" charset="0"/>
              </a:rPr>
              <a:t>«Собака мордой вниз»</a:t>
            </a:r>
            <a:endParaRPr lang="ru-RU" b="1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53249" name="Picture 1" descr="C:\Users\Администратор\Desktop\IMG_02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5720" y="1952636"/>
            <a:ext cx="8569871" cy="4262446"/>
          </a:xfrm>
          <a:prstGeom prst="roundRect">
            <a:avLst>
              <a:gd name="adj" fmla="val 10976"/>
            </a:avLst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голубые фоны для презентаций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498" y="-24"/>
            <a:ext cx="9130502" cy="685802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786050" y="285728"/>
            <a:ext cx="3571900" cy="1000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b="1" smtClean="0">
                <a:solidFill>
                  <a:srgbClr val="7030A0"/>
                </a:solidFill>
                <a:latin typeface="Segoe Print" pitchFamily="2" charset="0"/>
              </a:rPr>
              <a:t>«Лягушка»</a:t>
            </a:r>
            <a:endParaRPr lang="ru-RU" b="1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9218" name="Picture 2" descr="ÐÐ°ÑÑÐ¸Ð½ÐºÐ¸ Ð¿Ð¾ Ð·Ð°Ð¿ÑÐ¾ÑÑ Ð¿Ð¾Ð·Ð° Ð»ÑÐ³ÑÑÐºÐ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5785" y="1457715"/>
            <a:ext cx="5786479" cy="5185995"/>
          </a:xfrm>
          <a:prstGeom prst="rect">
            <a:avLst/>
          </a:prstGeom>
          <a:noFill/>
        </p:spPr>
      </p:pic>
      <p:pic>
        <p:nvPicPr>
          <p:cNvPr id="51203" name="Picture 3" descr="Картинки по запросу дети нарисованны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72264" y="4071942"/>
            <a:ext cx="2345317" cy="250033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голубые фоны для презентаций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498" y="-24"/>
            <a:ext cx="9130502" cy="685802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143240" y="285728"/>
            <a:ext cx="285752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5072074"/>
            <a:ext cx="8858280" cy="15001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pic>
        <p:nvPicPr>
          <p:cNvPr id="8194" name="Picture 2" descr="ÐÐ°ÑÑÐ¸Ð½ÐºÐ¸ Ð¿Ð¾ Ð·Ð°Ð¿ÑÐ¾ÑÑ Ð¿Ð¾Ð·Ð° ÐºÐ¾Ð±ÑÐ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1538" y="1428736"/>
            <a:ext cx="7528036" cy="36385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>
            <a:defPPr/>
          </a:lstStyle>
          <a:p>
            <a:r>
              <a:rPr lang="ru-RU" b="1" smtClean="0">
                <a:solidFill>
                  <a:srgbClr val="7030A0"/>
                </a:solidFill>
                <a:latin typeface="Segoe Print" pitchFamily="2" charset="0"/>
              </a:rPr>
              <a:t>«Кобра»</a:t>
            </a:r>
            <a:r>
              <a:rPr lang="ru-RU" smtClean="0"/>
              <a:t>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2400" smtClean="0"/>
              <a:t>Исправляет искривления позвоночника, тонизирует всю спину. Улучшает работу желудочно-кишечного тракта, двигательных мышц глаз, нервной системы. Способствует увеличению объема легких , благотворно действует на сердце и все органы брюшной полости. </a:t>
            </a:r>
            <a:endParaRPr lang="ru-RU" sz="200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голубые фоны для презентаций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30502" cy="685802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000364" y="214290"/>
            <a:ext cx="3286148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85728"/>
            <a:ext cx="3143272" cy="642942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sz="4900" b="1" smtClean="0">
                <a:solidFill>
                  <a:srgbClr val="7030A0"/>
                </a:solidFill>
                <a:latin typeface="Segoe Print" pitchFamily="2" charset="0"/>
              </a:rPr>
              <a:t>«Корова»</a:t>
            </a: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2066" y="1714488"/>
            <a:ext cx="3786214" cy="42862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660" y="1882950"/>
            <a:ext cx="4000496" cy="390350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>
              <a:lnSpc>
                <a:spcPct val="150000"/>
              </a:lnSpc>
            </a:pPr>
            <a:r>
              <a:rPr lang="ru-RU" sz="2800" smtClean="0"/>
              <a:t>Достаточно быстро исправляется осанка. Раскрывается грудная клетка, способствуя полноценному дыханию. </a:t>
            </a:r>
            <a:endParaRPr lang="ru-RU" sz="2800"/>
          </a:p>
        </p:txBody>
      </p:sp>
      <p:pic>
        <p:nvPicPr>
          <p:cNvPr id="7172" name="Picture 4" descr="ÐÐ°ÑÑÐ¸Ð½ÐºÐ¸ Ð¿Ð¾ Ð·Ð°Ð¿ÑÐ¾ÑÑ Ð¿Ð¾Ð·Ð° ÐºÐ¾ÑÐ¾Ð²Ð°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0765" y="1214422"/>
            <a:ext cx="4381883" cy="5357850"/>
          </a:xfrm>
          <a:prstGeom prst="round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голубые фоны для презентаций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498" y="-24"/>
            <a:ext cx="9130502" cy="685802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14282" y="1428736"/>
            <a:ext cx="7572428" cy="5286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28" y="560390"/>
            <a:ext cx="3214710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60390"/>
            <a:ext cx="3071834" cy="582594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b="1" smtClean="0">
                <a:solidFill>
                  <a:srgbClr val="7030A0"/>
                </a:solidFill>
                <a:latin typeface="Segoe Print" pitchFamily="2" charset="0"/>
              </a:rPr>
              <a:t>«Дерево»</a:t>
            </a:r>
            <a:endParaRPr lang="ru-RU" b="1">
              <a:solidFill>
                <a:srgbClr val="7030A0"/>
              </a:solidFill>
              <a:latin typeface="Segoe Prin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785926"/>
            <a:ext cx="3786214" cy="461664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>
              <a:lnSpc>
                <a:spcPct val="150000"/>
              </a:lnSpc>
            </a:pPr>
            <a:r>
              <a:rPr lang="ru-RU" sz="2800" smtClean="0"/>
              <a:t>Укрепляет мышцы ног, позволяет развить чувство равновесия и баланса, помогает при плоскостопии, развивает координацию.</a:t>
            </a:r>
            <a:endParaRPr lang="ru-RU" sz="2800"/>
          </a:p>
        </p:txBody>
      </p:sp>
      <p:pic>
        <p:nvPicPr>
          <p:cNvPr id="6146" name="Picture 2" descr="ÐÐ°ÑÑÐ¸Ð½ÐºÐ¸ Ð¿Ð¾ Ð·Ð°Ð¿ÑÐ¾ÑÑ Ð¿Ð¾Ð·Ð° Ð´ÐµÑÐµÐ²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57686" y="285728"/>
            <a:ext cx="4572032" cy="635798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голубые фоны для презентаций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498" y="-24"/>
            <a:ext cx="9130502" cy="6858024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571480"/>
            <a:ext cx="8572560" cy="55721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429288"/>
          </a:xfrm>
        </p:spPr>
        <p:txBody>
          <a:bodyPr>
            <a:normAutofit/>
          </a:bodyPr>
          <a:lstStyle>
            <a:defPPr/>
          </a:lstStyle>
          <a:p>
            <a:r>
              <a:rPr lang="ru-RU" sz="3100" b="1" smtClean="0"/>
              <a:t>Каждый </a:t>
            </a:r>
            <a:r>
              <a:rPr lang="ru-RU" sz="3100" b="1"/>
              <a:t>комплекс заканчивается мертвой позой - поза полного расслабления под музыкальное сопровождение. Йоги считают, что кратковременный отдых после каждого упражнения и длительный отдых в конце комплекса очень важны. Поза расслабления (полного отдыха) расценивается в йоге как одна из самых полезных для восстановления и укрепления, как физической формы, так и психического состояния. </a:t>
            </a:r>
            <a:endParaRPr lang="ru-RU" b="1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голубые фоны для презентаций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Картинки по запросу голубые фоны для презентаций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498" y="-24"/>
            <a:ext cx="9130502" cy="685802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500034" y="571480"/>
            <a:ext cx="8143932" cy="785818"/>
          </a:xfrm>
          <a:prstGeom prst="roundRect">
            <a:avLst>
              <a:gd name="adj" fmla="val 2141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60390"/>
            <a:ext cx="8229600" cy="868346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b="1" smtClean="0">
                <a:solidFill>
                  <a:srgbClr val="7030A0"/>
                </a:solidFill>
                <a:latin typeface="Segoe Print" pitchFamily="2" charset="0"/>
              </a:rPr>
              <a:t>«Поза полного расслабления»</a:t>
            </a:r>
            <a:endParaRPr lang="ru-RU" b="1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59394" name="Picture 2" descr="C:\Users\Администратор\Desktop\IMG_02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034" y="2143116"/>
            <a:ext cx="8127727" cy="4066314"/>
          </a:xfrm>
          <a:prstGeom prst="round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Йога для детей: самолети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72164" y="1357298"/>
            <a:ext cx="3643306" cy="2643206"/>
          </a:xfrm>
          <a:prstGeom prst="roundRect">
            <a:avLst>
              <a:gd name="adj" fmla="val 44333"/>
            </a:avLst>
          </a:prstGeom>
          <a:noFill/>
          <a:ln w="9525">
            <a:noFill/>
            <a:miter lim="800000"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>
            <a:noAutofit/>
          </a:bodyPr>
          <a:lstStyle>
            <a:defPPr/>
          </a:lstStyle>
          <a:p>
            <a:r>
              <a:rPr lang="ru-RU" sz="3200" b="1" smtClean="0">
                <a:solidFill>
                  <a:srgbClr val="0000CC"/>
                </a:solidFill>
                <a:latin typeface="Segoe Print" pitchFamily="2" charset="0"/>
              </a:rPr>
              <a:t>Хатха-йога</a:t>
            </a:r>
            <a:r>
              <a:rPr lang="ru-RU" sz="2800" b="1" smtClean="0">
                <a:solidFill>
                  <a:srgbClr val="002060"/>
                </a:solidFill>
                <a:latin typeface="Segoe Print" pitchFamily="2" charset="0"/>
              </a:rPr>
              <a:t> </a:t>
            </a:r>
            <a:r>
              <a:rPr lang="ru-RU" sz="3200" smtClean="0">
                <a:solidFill>
                  <a:srgbClr val="002060"/>
                </a:solidFill>
              </a:rPr>
              <a:t>– это специальная йога для детей, основанная на позах животных и окружающих предметах, доступных дошкольникам. </a:t>
            </a:r>
            <a:endParaRPr lang="ru-RU" sz="3200">
              <a:solidFill>
                <a:srgbClr val="002060"/>
              </a:solidFill>
            </a:endParaRPr>
          </a:p>
        </p:txBody>
      </p:sp>
      <p:pic>
        <p:nvPicPr>
          <p:cNvPr id="7" name="Рисунок 6" descr="Йога для детей: слоник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57488" y="1500174"/>
            <a:ext cx="4071966" cy="3571900"/>
          </a:xfrm>
          <a:prstGeom prst="trapezoid">
            <a:avLst/>
          </a:prstGeom>
          <a:noFill/>
          <a:ln w="9525">
            <a:noFill/>
            <a:miter lim="800000"/>
          </a:ln>
        </p:spPr>
      </p:pic>
      <p:pic>
        <p:nvPicPr>
          <p:cNvPr id="4" name="Содержимое 3" descr="Йога для детей: устрица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71736" y="5143512"/>
            <a:ext cx="3500462" cy="17144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  <a:effectLst>
            <a:softEdge rad="127000"/>
          </a:effectLst>
        </p:spPr>
      </p:pic>
      <p:pic>
        <p:nvPicPr>
          <p:cNvPr id="5" name="Рисунок 4" descr="Йога для детей: лев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068"/>
          <a:stretch>
            <a:fillRect/>
          </a:stretch>
        </p:blipFill>
        <p:spPr bwMode="auto">
          <a:xfrm flipH="1">
            <a:off x="-357222" y="3500438"/>
            <a:ext cx="3714776" cy="257176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  <a:effectLst>
            <a:softEdge rad="317500"/>
          </a:effectLst>
        </p:spPr>
      </p:pic>
      <p:pic>
        <p:nvPicPr>
          <p:cNvPr id="8" name="Рисунок 7" descr="Йога для детей: кобра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86446" y="3714776"/>
            <a:ext cx="3357586" cy="2571744"/>
          </a:xfrm>
          <a:prstGeom prst="snip2SameRect">
            <a:avLst>
              <a:gd name="adj1" fmla="val 43151"/>
              <a:gd name="adj2" fmla="val 34421"/>
            </a:avLst>
          </a:prstGeom>
          <a:noFill/>
          <a:ln w="9525">
            <a:noFill/>
            <a:miter lim="800000"/>
          </a:ln>
        </p:spPr>
      </p:pic>
      <p:pic>
        <p:nvPicPr>
          <p:cNvPr id="6" name="Рисунок 5" descr="Йога для детей: выдра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282" y="1357298"/>
            <a:ext cx="4000528" cy="25003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  <a:effectLst>
            <a:softEdge rad="317500"/>
          </a:effec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голубые фоны для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>
            <a:defPPr/>
          </a:lstStyle>
          <a:p>
            <a:r>
              <a:rPr lang="ru-RU" sz="3600" b="1" spc="-150" smtClean="0">
                <a:solidFill>
                  <a:srgbClr val="698335"/>
                </a:solidFill>
              </a:rPr>
              <a:t>Рекомендации </a:t>
            </a:r>
            <a:r>
              <a:rPr lang="ru-RU" sz="3600" b="1" spc="-150">
                <a:solidFill>
                  <a:srgbClr val="698335"/>
                </a:solidFill>
              </a:rPr>
              <a:t>по проведению </a:t>
            </a:r>
            <a:r>
              <a:rPr lang="ru-RU" sz="3600" b="1" spc="-150" smtClean="0">
                <a:solidFill>
                  <a:srgbClr val="698335"/>
                </a:solidFill>
              </a:rPr>
              <a:t>гимнастики</a:t>
            </a:r>
            <a:r>
              <a:rPr lang="ru-RU" sz="3200" spc="-150" smtClean="0">
                <a:solidFill>
                  <a:srgbClr val="0070C0"/>
                </a:solidFill>
              </a:rPr>
              <a:t/>
            </a:r>
            <a:br>
              <a:rPr lang="ru-RU" sz="3200" spc="-150" smtClean="0">
                <a:solidFill>
                  <a:srgbClr val="0070C0"/>
                </a:solidFill>
              </a:rPr>
            </a:br>
            <a:r>
              <a:rPr lang="ru-RU" sz="2800" b="1" spc="-150" smtClean="0"/>
              <a:t>Коврик </a:t>
            </a:r>
            <a:r>
              <a:rPr lang="ru-RU" sz="2800" b="1" spc="-150"/>
              <a:t>для занятий должен быть удобным </a:t>
            </a:r>
            <a:r>
              <a:rPr lang="ru-RU" sz="2800" b="1" spc="-150" smtClean="0"/>
              <a:t>и</a:t>
            </a:r>
            <a:br>
              <a:rPr lang="ru-RU" sz="2800" b="1" spc="-150" smtClean="0"/>
            </a:br>
            <a:r>
              <a:rPr lang="ru-RU" sz="2800" b="1" spc="-150" smtClean="0"/>
              <a:t>иметь приятный цвет.</a:t>
            </a:r>
            <a:br>
              <a:rPr lang="ru-RU" sz="2800" b="1" spc="-150" smtClean="0"/>
            </a:br>
            <a:r>
              <a:rPr lang="ru-RU" sz="2800" b="1" spc="-150" smtClean="0"/>
              <a:t>Тренировочный костюм не </a:t>
            </a:r>
            <a:r>
              <a:rPr lang="ru-RU" sz="2800" b="1" spc="-150"/>
              <a:t>должен стеснять </a:t>
            </a:r>
            <a:r>
              <a:rPr lang="ru-RU" sz="2800" b="1" spc="-150" smtClean="0"/>
              <a:t>движений.</a:t>
            </a:r>
            <a:br>
              <a:rPr lang="ru-RU" sz="2800" b="1" spc="-150" smtClean="0"/>
            </a:br>
            <a:r>
              <a:rPr lang="ru-RU" sz="2800" b="1" spc="-150" smtClean="0"/>
              <a:t>Не </a:t>
            </a:r>
            <a:r>
              <a:rPr lang="ru-RU" sz="2800" b="1" spc="-150"/>
              <a:t>рекомендуется проводить занятия на полный </a:t>
            </a:r>
            <a:r>
              <a:rPr lang="ru-RU" sz="2800" b="1" spc="-150" smtClean="0"/>
              <a:t>желудок.</a:t>
            </a:r>
            <a:br>
              <a:rPr lang="ru-RU" sz="2800" b="1" spc="-150" smtClean="0"/>
            </a:br>
            <a:r>
              <a:rPr lang="ru-RU" sz="2800" b="1" spc="-150" smtClean="0"/>
              <a:t>Первый </a:t>
            </a:r>
            <a:r>
              <a:rPr lang="ru-RU" sz="2800" b="1" spc="-150"/>
              <a:t>прием пищи - не </a:t>
            </a:r>
            <a:r>
              <a:rPr lang="ru-RU" sz="2800" b="1" spc="-150" smtClean="0"/>
              <a:t>ранее, </a:t>
            </a:r>
            <a:r>
              <a:rPr lang="ru-RU" sz="2800" b="1" spc="-150"/>
              <a:t>чем через </a:t>
            </a:r>
            <a:r>
              <a:rPr lang="ru-RU" sz="2800" b="1" spc="-150" smtClean="0"/>
              <a:t>полчаса</a:t>
            </a:r>
            <a:br>
              <a:rPr lang="ru-RU" sz="2800" b="1" spc="-150" smtClean="0"/>
            </a:br>
            <a:r>
              <a:rPr lang="ru-RU" sz="2800" b="1" spc="-150" smtClean="0"/>
              <a:t>после занятий.</a:t>
            </a:r>
            <a:br>
              <a:rPr lang="ru-RU" sz="2800" b="1" spc="-150" smtClean="0"/>
            </a:br>
            <a:r>
              <a:rPr lang="ru-RU" sz="2800" b="1" spc="-150" smtClean="0"/>
              <a:t>Соблюдать </a:t>
            </a:r>
            <a:r>
              <a:rPr lang="ru-RU" sz="2800" b="1" spc="-150"/>
              <a:t>принцип постепенности, </a:t>
            </a:r>
            <a:r>
              <a:rPr lang="ru-RU" sz="2800" b="1" spc="-150" smtClean="0"/>
              <a:t>регулярности,</a:t>
            </a:r>
            <a:br>
              <a:rPr lang="ru-RU" sz="2800" b="1" spc="-150" smtClean="0"/>
            </a:br>
            <a:r>
              <a:rPr lang="ru-RU" sz="2800" b="1" spc="-150" smtClean="0"/>
              <a:t>длительность </a:t>
            </a:r>
            <a:r>
              <a:rPr lang="ru-RU" sz="2800" b="1" spc="-150"/>
              <a:t>занятий </a:t>
            </a:r>
            <a:r>
              <a:rPr lang="ru-RU" sz="2800" b="1" spc="-150" smtClean="0"/>
              <a:t>не более 30 </a:t>
            </a:r>
            <a:r>
              <a:rPr lang="ru-RU" sz="2800" b="1" spc="-150"/>
              <a:t>мин, два раза в </a:t>
            </a:r>
            <a:r>
              <a:rPr lang="ru-RU" sz="2800" b="1" spc="-150" smtClean="0"/>
              <a:t>неделю.</a:t>
            </a:r>
            <a:br>
              <a:rPr lang="ru-RU" sz="2800" b="1" spc="-150" smtClean="0"/>
            </a:br>
            <a:r>
              <a:rPr lang="ru-RU" sz="2800" b="1" spc="-150" smtClean="0"/>
              <a:t>Занятие </a:t>
            </a:r>
            <a:r>
              <a:rPr lang="ru-RU" sz="2800" b="1" spc="-150"/>
              <a:t>полезно начинать </a:t>
            </a:r>
            <a:r>
              <a:rPr lang="ru-RU" sz="2800" b="1" spc="-150" smtClean="0"/>
              <a:t>с разминки.</a:t>
            </a:r>
            <a:br>
              <a:rPr lang="ru-RU" sz="2800" b="1" spc="-150" smtClean="0"/>
            </a:br>
            <a:r>
              <a:rPr lang="ru-RU" sz="2800" b="1" spc="-150" smtClean="0"/>
              <a:t>Затем </a:t>
            </a:r>
            <a:r>
              <a:rPr lang="ru-RU" sz="2800" b="1" spc="-150"/>
              <a:t>целесообразно перейти к </a:t>
            </a:r>
            <a:r>
              <a:rPr lang="ru-RU" sz="2800" b="1" spc="-150" smtClean="0"/>
              <a:t>асанам.</a:t>
            </a:r>
            <a:br>
              <a:rPr lang="ru-RU" sz="2800" b="1" spc="-150" smtClean="0"/>
            </a:br>
            <a:r>
              <a:rPr lang="ru-RU" sz="2800" b="1" spc="-150" smtClean="0"/>
              <a:t>Асаны </a:t>
            </a:r>
            <a:r>
              <a:rPr lang="ru-RU" sz="2800" b="1" spc="-150"/>
              <a:t>и пранаямы адаптируются и предлагаются детям в виде образных </a:t>
            </a:r>
            <a:r>
              <a:rPr lang="ru-RU" sz="2800" b="1" spc="-150" smtClean="0"/>
              <a:t>упражнений.</a:t>
            </a:r>
            <a:br>
              <a:rPr lang="ru-RU" sz="2800" b="1" spc="-150" smtClean="0"/>
            </a:br>
            <a:r>
              <a:rPr lang="ru-RU" sz="2800" b="1" spc="-150" smtClean="0"/>
              <a:t>Весь </a:t>
            </a:r>
            <a:r>
              <a:rPr lang="ru-RU" sz="2800" b="1" spc="-150"/>
              <a:t>комплекс целесообразно сопровождать специально подобранной музыкой. </a:t>
            </a:r>
            <a:endParaRPr lang="ru-RU" sz="4800" b="1" spc="-15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олубые фоны для презентаций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sz="3600"/>
              <a:t>Таким образом, </a:t>
            </a:r>
            <a:r>
              <a:rPr lang="ru-RU" b="1">
                <a:solidFill>
                  <a:srgbClr val="7030A0"/>
                </a:solidFill>
                <a:latin typeface="Segoe Print" pitchFamily="2" charset="0"/>
              </a:rPr>
              <a:t>йога</a:t>
            </a:r>
            <a:r>
              <a:rPr lang="ru-RU" sz="3600"/>
              <a:t> – это полноценная гимнастика, развивающая и укрепляющая все мышцы тела, прекрасное средство борьбы с нарушением осанки и способ стать гибким. </a:t>
            </a:r>
            <a:r>
              <a:rPr lang="ru-RU" sz="3600" smtClean="0"/>
              <a:t>Соединение </a:t>
            </a:r>
            <a:r>
              <a:rPr lang="ru-RU" sz="3600"/>
              <a:t>движения и </a:t>
            </a:r>
            <a:r>
              <a:rPr lang="ru-RU" sz="3600" smtClean="0"/>
              <a:t>дыхания </a:t>
            </a:r>
            <a:r>
              <a:rPr lang="ru-RU" sz="3600"/>
              <a:t>в процессе выполнения поз является дополнительным средством оздоровления организма. Релаксация в конце занятия помогает открыть детям удовольствие от покоя тишины. Также йога дает возможность для безграничной фантазии ребенка, поэтому на занятиях йогой невозможно заскучать. </a:t>
            </a:r>
            <a:endParaRPr lang="ru-RU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голубые фоны для презентаций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24467"/>
            <a:ext cx="9144000" cy="6833533"/>
          </a:xfrm>
          <a:prstGeom prst="rect">
            <a:avLst/>
          </a:prstGeom>
          <a:noFill/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6" descr="Картинки по запросу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5984" y="45900"/>
            <a:ext cx="4690298" cy="68121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st.depositphotos.com/1093689/4411/v/950/depositphotos_44110577-stock-illustration-sun-rays-in-bright-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642942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sz="4900" b="1" smtClean="0">
                <a:solidFill>
                  <a:srgbClr val="002060"/>
                </a:solidFill>
                <a:latin typeface="Segoe Print" pitchFamily="2" charset="0"/>
              </a:rPr>
              <a:t>«Ха» </a:t>
            </a:r>
            <a:r>
              <a:rPr lang="ru-RU" b="1" smtClean="0">
                <a:solidFill>
                  <a:srgbClr val="002060"/>
                </a:solidFill>
              </a:rPr>
              <a:t>- обозначает солнце, символ тепла, активности и энергии. </a:t>
            </a:r>
            <a:endParaRPr lang="ru-RU" b="1">
              <a:solidFill>
                <a:srgbClr val="002060"/>
              </a:solidFill>
            </a:endParaRPr>
          </a:p>
        </p:txBody>
      </p:sp>
      <p:pic>
        <p:nvPicPr>
          <p:cNvPr id="4" name="Picture 3" descr="C:\Users\Администратор\Desktop\solnce-yoga_gy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84568" y="1178053"/>
            <a:ext cx="5716390" cy="5608533"/>
          </a:xfrm>
          <a:prstGeom prst="ellipse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8"/>
          <a:stretch>
            <a:fillRect/>
          </a:stretch>
        </p:blipFill>
        <p:spPr bwMode="auto">
          <a:xfrm>
            <a:off x="-71470" y="0"/>
            <a:ext cx="9215470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70" y="642918"/>
            <a:ext cx="7000892" cy="1357322"/>
          </a:xfrm>
        </p:spPr>
        <p:txBody>
          <a:bodyPr>
            <a:noAutofit/>
          </a:bodyPr>
          <a:lstStyle>
            <a:defPPr/>
          </a:lstStyle>
          <a:p>
            <a:r>
              <a:rPr lang="ru-RU" b="1" smtClean="0">
                <a:solidFill>
                  <a:schemeClr val="bg1"/>
                </a:solidFill>
                <a:latin typeface="Segoe Print" pitchFamily="2" charset="0"/>
              </a:rPr>
              <a:t>«Тха» </a:t>
            </a:r>
            <a:r>
              <a:rPr lang="ru-RU" sz="4000" b="1" smtClean="0">
                <a:solidFill>
                  <a:schemeClr val="bg1"/>
                </a:solidFill>
              </a:rPr>
              <a:t>- луна, холод, пассивность и торможение. </a:t>
            </a:r>
            <a:endParaRPr lang="ru-RU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87"/>
          <a:stretch>
            <a:fillRect/>
          </a:stretch>
        </p:blipFill>
        <p:spPr bwMode="auto">
          <a:xfrm>
            <a:off x="-32" y="-24"/>
            <a:ext cx="9183571" cy="6858024"/>
          </a:xfrm>
          <a:prstGeom prst="rect">
            <a:avLst/>
          </a:prstGeom>
          <a:noFill/>
        </p:spPr>
      </p:pic>
      <p:pic>
        <p:nvPicPr>
          <p:cNvPr id="2062" name="Picture 14" descr="Картинки по запросу весы знак зодиака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1857364"/>
            <a:ext cx="8685268" cy="49292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4"/>
            <a:ext cx="9144000" cy="1357298"/>
          </a:xfrm>
        </p:spPr>
        <p:txBody>
          <a:bodyPr>
            <a:noAutofit/>
          </a:bodyPr>
          <a:lstStyle>
            <a:defPPr/>
          </a:lstStyle>
          <a:p>
            <a:r>
              <a:rPr lang="ru-RU" sz="2800" b="1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Занятия </a:t>
            </a:r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3600" b="1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хатха-йогой</a:t>
            </a:r>
            <a:r>
              <a:rPr lang="ru-RU" sz="2800" b="1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физически совершенствуют и укрепляют детский организм, помогая сбалансировать процессы возбуждения и торможения в нём</a:t>
            </a:r>
            <a:r>
              <a:rPr lang="ru-RU" sz="280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 </a:t>
            </a:r>
            <a:endParaRPr lang="ru-RU" sz="2800">
              <a:solidFill>
                <a:srgbClr val="00206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хатха йога асаны в картинках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81638" y="2643182"/>
            <a:ext cx="4962470" cy="4211963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solnce-yoga_gyl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5720" y="2838626"/>
            <a:ext cx="2786082" cy="2733514"/>
          </a:xfrm>
          <a:prstGeom prst="ellipse">
            <a:avLst/>
          </a:prstGeom>
          <a:noFill/>
        </p:spPr>
      </p:pic>
      <p:pic>
        <p:nvPicPr>
          <p:cNvPr id="2052" name="Picture 4" descr="C:\Users\Администратор\Desktop\chandra_namaskar_9041c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43636" y="3000372"/>
            <a:ext cx="2428892" cy="2428892"/>
          </a:xfrm>
          <a:prstGeom prst="rect">
            <a:avLst/>
          </a:prstGeom>
          <a:noFill/>
        </p:spPr>
      </p:pic>
      <p:sp>
        <p:nvSpPr>
          <p:cNvPr id="2054" name="AutoShape 6" descr="Картинки по запросу весы знак зодиа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ru-RU"/>
          </a:p>
        </p:txBody>
      </p:sp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15074" y="3143248"/>
            <a:ext cx="2359586" cy="2395338"/>
          </a:xfrm>
          <a:prstGeom prst="ellipse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children-book-1206377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" y="0"/>
            <a:ext cx="9144000" cy="68580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 rot="166471">
            <a:off x="1063515" y="2345685"/>
            <a:ext cx="5500726" cy="3416320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3600" b="1" smtClean="0">
                <a:solidFill>
                  <a:srgbClr val="0000CC"/>
                </a:solidFill>
                <a:latin typeface="Segoe Print" pitchFamily="2" charset="0"/>
              </a:rPr>
              <a:t>Цель:</a:t>
            </a: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b="1" smtClean="0">
                <a:solidFill>
                  <a:srgbClr val="37441C"/>
                </a:solidFill>
              </a:rPr>
              <a:t>Профилактика</a:t>
            </a:r>
            <a:br>
              <a:rPr lang="ru-RU" sz="3600" b="1" smtClean="0">
                <a:solidFill>
                  <a:srgbClr val="37441C"/>
                </a:solidFill>
              </a:rPr>
            </a:br>
            <a:r>
              <a:rPr lang="ru-RU" sz="3600" b="1" smtClean="0">
                <a:solidFill>
                  <a:srgbClr val="37441C"/>
                </a:solidFill>
              </a:rPr>
              <a:t>простудных заболеваний,</a:t>
            </a:r>
            <a:br>
              <a:rPr lang="ru-RU" sz="3600" b="1" smtClean="0">
                <a:solidFill>
                  <a:srgbClr val="37441C"/>
                </a:solidFill>
              </a:rPr>
            </a:br>
            <a:r>
              <a:rPr lang="ru-RU" sz="3600" b="1" smtClean="0">
                <a:solidFill>
                  <a:srgbClr val="37441C"/>
                </a:solidFill>
              </a:rPr>
              <a:t>закаливание и</a:t>
            </a:r>
            <a:br>
              <a:rPr lang="ru-RU" sz="3600" b="1" smtClean="0">
                <a:solidFill>
                  <a:srgbClr val="37441C"/>
                </a:solidFill>
              </a:rPr>
            </a:br>
            <a:r>
              <a:rPr lang="ru-RU" sz="3600" b="1" smtClean="0">
                <a:solidFill>
                  <a:srgbClr val="37441C"/>
                </a:solidFill>
              </a:rPr>
              <a:t>общее оздоровление детей.</a:t>
            </a:r>
            <a:endParaRPr lang="ru-RU" sz="360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 descr="Похожее изображение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32" cy="685802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/>
          <p:nvPr/>
        </p:nvSpPr>
        <p:spPr>
          <a:xfrm>
            <a:off x="0" y="1357298"/>
            <a:ext cx="9144000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Задачи:</a:t>
            </a: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Учить детей чувствовать свое тело, выполнять движения осознано, легко и красиво;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-Развивать гибкость и эластичность позвоночника, формируя правильную осанку;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-Закрепить навыки правильного дыхания;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-Воспитывать морально-волевые качества, выдержку, настойчивость. </a:t>
            </a:r>
          </a:p>
        </p:txBody>
      </p:sp>
      <p:pic>
        <p:nvPicPr>
          <p:cNvPr id="4109" name="Picture 13" descr="Save to a light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86612" y="5000636"/>
            <a:ext cx="1857388" cy="1857388"/>
          </a:xfrm>
          <a:prstGeom prst="rect">
            <a:avLst/>
          </a:prstGeom>
          <a:noFill/>
        </p:spPr>
      </p:pic>
      <p:pic>
        <p:nvPicPr>
          <p:cNvPr id="19" name="Picture 13" descr="Save to a lightbox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3607" y="5286388"/>
            <a:ext cx="1996603" cy="1571612"/>
          </a:xfrm>
          <a:prstGeom prst="rect">
            <a:avLst/>
          </a:prstGeom>
          <a:noFill/>
        </p:spPr>
      </p:pic>
      <p:pic>
        <p:nvPicPr>
          <p:cNvPr id="20" name="Picture 13" descr="Save to a lightbox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42741" y="5429264"/>
            <a:ext cx="2100697" cy="1428736"/>
          </a:xfrm>
          <a:prstGeom prst="rect">
            <a:avLst/>
          </a:prstGeom>
          <a:noFill/>
        </p:spPr>
      </p:pic>
      <p:pic>
        <p:nvPicPr>
          <p:cNvPr id="21" name="Picture 13" descr="Save to a lightbox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690" y="5357874"/>
            <a:ext cx="2200294" cy="15001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" y="-2"/>
            <a:ext cx="9144000" cy="6858002"/>
          </a:xfrm>
          <a:prstGeom prst="rect">
            <a:avLst/>
          </a:prstGeom>
          <a:noFill/>
        </p:spPr>
      </p:pic>
      <p:pic>
        <p:nvPicPr>
          <p:cNvPr id="16397" name="Picture 13" descr="C:\Users\Администратор\Desktop\Plastmassovye-massazhnye-kovrik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53268">
            <a:off x="2560682" y="3144867"/>
            <a:ext cx="4957125" cy="3607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57538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sz="3600" b="1" smtClean="0"/>
              <a:t>Для </a:t>
            </a:r>
            <a:r>
              <a:rPr lang="ru-RU" sz="3600" b="1"/>
              <a:t>занятий не требуется особых приспособлений и сложный инвентарь. Достаточно иметь</a:t>
            </a:r>
            <a:r>
              <a:rPr lang="ru-RU" sz="3600"/>
              <a:t> </a:t>
            </a:r>
            <a:r>
              <a:rPr lang="ru-RU" sz="3600" b="1"/>
              <a:t>индивидуальный коврик, массажные дорожки и музыкальное сопровождение</a:t>
            </a:r>
            <a:r>
              <a:rPr lang="ru-RU" sz="3600" smtClean="0"/>
              <a:t>.</a:t>
            </a:r>
            <a:br>
              <a:rPr lang="ru-RU" sz="3600" smtClean="0"/>
            </a:br>
            <a:r>
              <a:rPr lang="ru-RU" sz="3600" b="1" spc="-150" smtClean="0"/>
              <a:t> Занятия рекомендуется начинать с разминки .</a:t>
            </a:r>
            <a:endParaRPr lang="ru-RU" b="1"/>
          </a:p>
        </p:txBody>
      </p:sp>
      <p:pic>
        <p:nvPicPr>
          <p:cNvPr id="16394" name="Picture 10" descr="Похожее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57884" y="3071810"/>
            <a:ext cx="3318057" cy="2786130"/>
          </a:xfrm>
          <a:prstGeom prst="rect">
            <a:avLst/>
          </a:prstGeom>
          <a:noFill/>
        </p:spPr>
      </p:pic>
      <p:pic>
        <p:nvPicPr>
          <p:cNvPr id="12" name="Picture 13" descr="C:\Users\Администратор\Desktop\Plastmassovye-massazhnye-kovriki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71802" y="3299113"/>
            <a:ext cx="1714512" cy="1558647"/>
          </a:xfrm>
          <a:prstGeom prst="rect">
            <a:avLst/>
          </a:prstGeom>
          <a:noFill/>
        </p:spPr>
      </p:pic>
      <p:pic>
        <p:nvPicPr>
          <p:cNvPr id="16395" name="Picture 11" descr="C:\Users\Администратор\Desktop\659969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1942" y="3286124"/>
            <a:ext cx="2892736" cy="3286148"/>
          </a:xfrm>
          <a:prstGeom prst="rect">
            <a:avLst/>
          </a:prstGeom>
          <a:noFill/>
        </p:spPr>
      </p:pic>
      <p:pic>
        <p:nvPicPr>
          <p:cNvPr id="16396" name="Picture 12" descr="C:\Users\Администратор\Desktop\images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57554" y="4214818"/>
            <a:ext cx="3789687" cy="257754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462</Words>
  <Application>Microsoft Office PowerPoint</Application>
  <PresentationFormat>Экран (4:3)</PresentationFormat>
  <Paragraphs>43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Хатха-йога. Развитие. Гармония. Радость. </vt:lpstr>
      <vt:lpstr>Йога – древнее индийское учение, одной из составных частей которого является хатха-йога. Элементы этой полезной, проверенной многолетним опытом, системы физической культуры индийских йогов давно вошли в нашу жизнь и используются, как нетрадиционные приёмы оздоровления. </vt:lpstr>
      <vt:lpstr>Хатха-йога – это специальная йога для детей, основанная на позах животных и окружающих предметах, доступных дошкольникам. </vt:lpstr>
      <vt:lpstr>«Ха» - обозначает солнце, символ тепла, активности и энергии. </vt:lpstr>
      <vt:lpstr>«Тха» - луна, холод, пассивность и торможение. </vt:lpstr>
      <vt:lpstr>Занятия  хатха-йогой  физически совершенствуют и укрепляют детский организм, помогая сбалансировать процессы возбуждения и торможения в нём </vt:lpstr>
      <vt:lpstr>Презентация PowerPoint</vt:lpstr>
      <vt:lpstr>Презентация PowerPoint</vt:lpstr>
      <vt:lpstr>Для занятий не требуется особых приспособлений и сложный инвентарь. Достаточно иметь индивидуальный коврик, массажные дорожки и музыкальное сопровождение.  Занятия рекомендуется начинать с разминки .</vt:lpstr>
      <vt:lpstr>У малышей очень нежный скелет, слабые связки и мышцы. С ними можно лишь использовать игровую гимнастику для укрепления стоп, спины, развития координации, ритмичности, равновесия, а также дыхательные упражнения для развития диафрагмального (брюшного) дыхания, расслабляющие упражнения. И большинство упражнений лишь отдаленно напоминают асаны и пранаямы. </vt:lpstr>
      <vt:lpstr>Асаны – позы, принимаемые телом, и его движения. Пранайямы – дыхательные упражнения.</vt:lpstr>
      <vt:lpstr>Маленькие дети очень подвижны, активны и восприимчивы, поэтому занятия детской йогой скорее напоминают игру и основываются на подражании, а асаны преподаются в легкой доступной форме. Детям не приходится заучивать длинных и сложных названий асан, вместо них на занятии используют название животного или предмета, на который похожа поза - «кузнечик», «журавль», «лук», «кошка». Это развивает память, наблюдательность и воображение ребенка. </vt:lpstr>
      <vt:lpstr>Намасте - индийское приветствие и прощание, произошло от слов «намах» — поклон, «те» — тебе. Как жест представляет собой соединение двух ладоней перед собой.</vt:lpstr>
      <vt:lpstr> Поза Лотоса Это одна из основных асан в йоге. Оказывает самое разностороннее воздействие. Успокаиваются нервная система, внутренние органы, восстанавливается динамическое равновесие всех сил организма. Если не хватает гибкости для того, чтобы сидеть в лотосе, можно сидеть по-турецки (в лёгкой позе).</vt:lpstr>
      <vt:lpstr>«Гора»</vt:lpstr>
      <vt:lpstr>«Водопад» </vt:lpstr>
      <vt:lpstr>«Прямой» </vt:lpstr>
      <vt:lpstr>«Перевёрнутый треугольник»</vt:lpstr>
      <vt:lpstr>«Воин»</vt:lpstr>
      <vt:lpstr>«Бабочка летает»</vt:lpstr>
      <vt:lpstr>«Кошечка»</vt:lpstr>
      <vt:lpstr>«Собака мордой вверх»</vt:lpstr>
      <vt:lpstr>«Собака мордой вниз»</vt:lpstr>
      <vt:lpstr>«Лягушка»</vt:lpstr>
      <vt:lpstr>«Кобра»        Исправляет искривления позвоночника, тонизирует всю спину. Улучшает работу желудочно-кишечного тракта, двигательных мышц глаз, нервной системы. Способствует увеличению объема легких , благотворно действует на сердце и все органы брюшной полости. </vt:lpstr>
      <vt:lpstr>«Корова»</vt:lpstr>
      <vt:lpstr>«Дерево»</vt:lpstr>
      <vt:lpstr>Каждый комплекс заканчивается мертвой позой - поза полного расслабления под музыкальное сопровождение. Йоги считают, что кратковременный отдых после каждого упражнения и длительный отдых в конце комплекса очень важны. Поза расслабления (полного отдыха) расценивается в йоге как одна из самых полезных для восстановления и укрепления, как физической формы, так и психического состояния. </vt:lpstr>
      <vt:lpstr>«Поза полного расслабления»</vt:lpstr>
      <vt:lpstr>Рекомендации по проведению гимнастики Коврик для занятий должен быть удобным и иметь приятный цвет. Тренировочный костюм не должен стеснять движений. Не рекомендуется проводить занятия на полный желудок. Первый прием пищи - не ранее, чем через полчаса после занятий. Соблюдать принцип постепенности, регулярности, длительность занятий не более 30 мин, два раза в неделю. Занятие полезно начинать с разминки. Затем целесообразно перейти к асанам. Асаны и пранаямы адаптируются и предлагаются детям в виде образных упражнений. Весь комплекс целесообразно сопровождать специально подобранной музыкой. </vt:lpstr>
      <vt:lpstr>Таким образом, йога – это полноценная гимнастика, развивающая и укрепляющая все мышцы тела, прекрасное средство борьбы с нарушением осанки и способ стать гибким. Соединение движения и дыхания в процессе выполнения поз является дополнительным средством оздоровления организма. Релаксация в конце занятия помогает открыть детям удовольствие от покоя тишины. Также йога дает возможность для безграничной фантазии ребенка, поэтому на занятиях йогой невозможно заскучать. </vt:lpstr>
      <vt:lpstr>Презентация PowerPoint</vt:lpstr>
    </vt:vector>
  </TitlesOfParts>
  <Company>XTreme.ws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Хатха-йога. Развитие. Гармония. Радость.</dc:title>
  <dc:creator>XTreme.ws</dc:creator>
  <cp:lastModifiedBy>user</cp:lastModifiedBy>
  <cp:revision>19</cp:revision>
  <dcterms:created xsi:type="dcterms:W3CDTF">2017-03-29T16:19:00Z</dcterms:created>
  <dcterms:modified xsi:type="dcterms:W3CDTF">2023-03-09T14:42:54Z</dcterms:modified>
</cp:coreProperties>
</file>