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3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ahoma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ahoma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ahoma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ahoma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ahoma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Rectangle 10"/>
          <p:cNvGrpSpPr/>
          <p:nvPr/>
        </p:nvGrpSpPr>
        <p:grpSpPr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2050" name="Rectangle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35"/>
              <a:ext cx="5760" cy="1885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2051" name="Прямоугольник 2050"/>
            <p:cNvSpPr/>
            <p:nvPr/>
          </p:nvSpPr>
          <p:spPr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/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2055" name="Rectangle 11"/>
          <p:cNvGrpSpPr/>
          <p:nvPr/>
        </p:nvGrpSpPr>
        <p:grpSpPr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2053" name="Rectangle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760" cy="2435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2054" name="Прямоугольник 2053"/>
            <p:cNvSpPr/>
            <p:nvPr/>
          </p:nvSpPr>
          <p:spPr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/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205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75">
            <a:noFill/>
            <a:miter lim="800000"/>
          </a:ln>
        </p:spPr>
        <p:txBody>
          <a:bodyPr anchor="ctr" anchorCtr="0">
            <a:noAutofit/>
          </a:bodyPr>
          <a:lstStyle>
            <a:defPPr/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rebuchet MS" pitchFamily="34" charset="0"/>
            </a:endParaRPr>
          </a:p>
        </p:txBody>
      </p:sp>
      <p:grpSp>
        <p:nvGrpSpPr>
          <p:cNvPr id="2059" name="Oval 13"/>
          <p:cNvGrpSpPr/>
          <p:nvPr/>
        </p:nvGrpSpPr>
        <p:grpSpPr>
          <a:xfrm>
            <a:off x="0" y="1603375"/>
            <a:ext cx="9144000" cy="5102225"/>
            <a:chOff x="0" y="1010"/>
            <a:chExt cx="5760" cy="3214"/>
          </a:xfrm>
        </p:grpSpPr>
        <p:pic>
          <p:nvPicPr>
            <p:cNvPr id="2057" name="Oval 1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1010"/>
              <a:ext cx="5760" cy="3214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2058" name="Прямоугольник 2057"/>
            <p:cNvSpPr/>
            <p:nvPr/>
          </p:nvSpPr>
          <p:spPr>
            <a:xfrm>
              <a:off x="844" y="1479"/>
              <a:ext cx="4072" cy="227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/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defPPr/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62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/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5pPr>
          </a:lstStyle>
          <a:p>
            <a:pPr marL="0" lvl="0" indent="0" algn="ctr" eaLnBrk="1" hangingPunct="1"/>
            <a:fld id="{F7851572-06E8-4A2A-A319-25B1E5B041A7}" type="slidenum">
              <a:rPr lang="ru-RU" altLang="ru-RU" sz="1200" b="1">
                <a:solidFill>
                  <a:srgbClr val="7F7F7F"/>
                </a:solidFill>
              </a:rPr>
              <a:pPr marL="0" lvl="0" indent="0" algn="ctr" eaLnBrk="1" hangingPunct="1"/>
              <a:t>‹#›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/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5pPr>
          </a:lstStyle>
          <a:p>
            <a:pPr marL="0" lvl="0" indent="0" algn="ctr" eaLnBrk="1" hangingPunct="1"/>
            <a:fld id="{2A351CB1-6542-4562-8907-0860169E78CB}" type="slidenum">
              <a:rPr lang="ru-RU" altLang="ru-RU" sz="1200" b="1">
                <a:solidFill>
                  <a:srgbClr val="7F7F7F"/>
                </a:solidFill>
              </a:rPr>
              <a:pPr marL="0" lvl="0" indent="0" algn="ctr" eaLnBrk="1" hangingPunct="1"/>
              <a:t>‹#›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/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5pPr>
          </a:lstStyle>
          <a:p>
            <a:pPr marL="0" lvl="0" indent="0" algn="ctr" eaLnBrk="1" hangingPunct="1"/>
            <a:fld id="{2A351CB1-6542-4562-8907-0860169E78CB}" type="slidenum">
              <a:rPr lang="ru-RU" altLang="ru-RU" sz="1200" b="1">
                <a:solidFill>
                  <a:srgbClr val="7F7F7F"/>
                </a:solidFill>
              </a:rPr>
              <a:pPr marL="0" lvl="0" indent="0" algn="ctr" eaLnBrk="1" hangingPunct="1"/>
              <a:t>‹#›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Rectangle 6"/>
          <p:cNvGrpSpPr/>
          <p:nvPr/>
        </p:nvGrpSpPr>
        <p:grpSpPr>
          <a:xfrm>
            <a:off x="0" y="5108575"/>
            <a:ext cx="9144000" cy="1749425"/>
            <a:chOff x="0" y="3218"/>
            <a:chExt cx="5760" cy="1102"/>
          </a:xfrm>
        </p:grpSpPr>
        <p:pic>
          <p:nvPicPr>
            <p:cNvPr id="1026" name="Rectangle 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3218"/>
              <a:ext cx="5760" cy="1102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1027" name="Прямоугольник 1026"/>
            <p:cNvSpPr/>
            <p:nvPr/>
          </p:nvSpPr>
          <p:spPr>
            <a:xfrm>
              <a:off x="0" y="3216"/>
              <a:ext cx="5760" cy="11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031" name="Rectangle 7"/>
          <p:cNvGrpSpPr/>
          <p:nvPr/>
        </p:nvGrpSpPr>
        <p:grpSpPr>
          <a:xfrm>
            <a:off x="0" y="0"/>
            <a:ext cx="9144000" cy="5108575"/>
            <a:chOff x="0" y="0"/>
            <a:chExt cx="5760" cy="3218"/>
          </a:xfrm>
        </p:grpSpPr>
        <p:pic>
          <p:nvPicPr>
            <p:cNvPr id="1029" name="Rectangle 7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5760" cy="3218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1030" name="Прямоугольник 1029"/>
            <p:cNvSpPr/>
            <p:nvPr/>
          </p:nvSpPr>
          <p:spPr>
            <a:xfrm>
              <a:off x="0" y="0"/>
              <a:ext cx="5760" cy="321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32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75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Trebuchet MS" pitchFamily="34" charset="0"/>
            </a:endParaRPr>
          </a:p>
        </p:txBody>
      </p:sp>
      <p:grpSp>
        <p:nvGrpSpPr>
          <p:cNvPr id="1035" name="Oval 9"/>
          <p:cNvGrpSpPr/>
          <p:nvPr/>
        </p:nvGrpSpPr>
        <p:grpSpPr>
          <a:xfrm>
            <a:off x="0" y="1603375"/>
            <a:ext cx="9144000" cy="5102225"/>
            <a:chOff x="0" y="1010"/>
            <a:chExt cx="5760" cy="3214"/>
          </a:xfrm>
        </p:grpSpPr>
        <p:pic>
          <p:nvPicPr>
            <p:cNvPr id="1033" name="Oval 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1010"/>
              <a:ext cx="5760" cy="3214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1034" name="Прямоугольник 1033"/>
            <p:cNvSpPr/>
            <p:nvPr/>
          </p:nvSpPr>
          <p:spPr>
            <a:xfrm>
              <a:off x="844" y="1479"/>
              <a:ext cx="4072" cy="227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Tahoma" pitchFamily="34" charset="0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22860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2200" b="0" i="0" u="non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2000" b="0" i="0" u="non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800" b="0" i="0" u="non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600" b="0" i="0" u="non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400" b="0" i="0" u="non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lang="ru-RU" alt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lang="ru-RU" alt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lang="ru-RU" alt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lang="ru-RU" alt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8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5pPr>
          </a:lstStyle>
          <a:p>
            <a:pPr marL="0" lvl="0" indent="0" algn="ctr" eaLnBrk="1" hangingPunct="1"/>
            <a:fld id="{2A351CB1-6542-4562-8907-0860169E78CB}" type="slidenum">
              <a:rPr lang="ru-RU" altLang="ru-RU" sz="1200" b="1">
                <a:solidFill>
                  <a:srgbClr val="7F7F7F"/>
                </a:solidFill>
              </a:rPr>
              <a:t>‹#›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44" r:id="rId3"/>
  </p:sldLayoutIdLst>
  <p:transition/>
  <p:txStyles>
    <p:titleStyle>
      <a:lvl1pPr marL="319088" indent="-319088" algn="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kumimoji="0" sz="4600" b="1" i="0" u="none" kern="1200" baseline="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defTabSz="914400" rtl="0" eaLnBrk="0" fontAlgn="base" hangingPunct="0">
        <a:lnSpc>
          <a:spcPct val="100000"/>
        </a:lnSpc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umimoji="0" sz="2200" b="0" i="0" u="none" kern="1200" baseline="0">
          <a:solidFill>
            <a:srgbClr val="404040"/>
          </a:solidFill>
          <a:effectLst/>
          <a:latin typeface="+mn-lt"/>
          <a:ea typeface="+mn-ea"/>
          <a:cs typeface="+mn-cs"/>
        </a:defRPr>
      </a:lvl1pPr>
      <a:lvl2pPr marL="547688" indent="-182563" algn="l" defTabSz="914400" rtl="0" eaLnBrk="0" fontAlgn="base" hangingPunct="0">
        <a:lnSpc>
          <a:spcPct val="100000"/>
        </a:lnSpc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umimoji="0" sz="2000" b="0" i="0" u="none" kern="1200" baseline="0">
          <a:solidFill>
            <a:srgbClr val="404040"/>
          </a:solidFill>
          <a:effectLst/>
          <a:latin typeface="+mn-lt"/>
          <a:ea typeface="+mn-ea"/>
          <a:cs typeface="+mn-cs"/>
        </a:defRPr>
      </a:lvl2pPr>
      <a:lvl3pPr marL="822325" indent="-182563" algn="l" defTabSz="914400" rtl="0" eaLnBrk="0" fontAlgn="base" hangingPunct="0">
        <a:lnSpc>
          <a:spcPct val="100000"/>
        </a:lnSpc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umimoji="0" sz="1800" b="0" i="0" u="none" kern="1200" baseline="0">
          <a:solidFill>
            <a:srgbClr val="404040"/>
          </a:solidFill>
          <a:effectLst/>
          <a:latin typeface="+mn-lt"/>
          <a:ea typeface="+mn-ea"/>
          <a:cs typeface="+mn-cs"/>
        </a:defRPr>
      </a:lvl3pPr>
      <a:lvl4pPr marL="1096963" indent="-182563" algn="l" defTabSz="914400" rtl="0" eaLnBrk="0" fontAlgn="base" hangingPunct="0">
        <a:lnSpc>
          <a:spcPct val="100000"/>
        </a:lnSpc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umimoji="0" sz="1600" b="0" i="0" u="none" kern="1200" baseline="0">
          <a:solidFill>
            <a:srgbClr val="404040"/>
          </a:solidFill>
          <a:effectLst/>
          <a:latin typeface="+mn-lt"/>
          <a:ea typeface="+mn-ea"/>
          <a:cs typeface="+mn-cs"/>
        </a:defRPr>
      </a:lvl4pPr>
      <a:lvl5pPr marL="1389063" indent="-182563" algn="l" defTabSz="914400" rtl="0" eaLnBrk="0" fontAlgn="base" hangingPunct="0">
        <a:lnSpc>
          <a:spcPct val="100000"/>
        </a:lnSpc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umimoji="0" sz="1400" b="0" i="0" u="none" kern="1200" baseline="0">
          <a:solidFill>
            <a:srgbClr val="404040"/>
          </a:solidFill>
          <a:effectLst/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1.focus.ua/img/a/1/0/94601.jpg?126399263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peoples.ru/military/cosmos/gagarin/gagarin_yuri12_01_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basik.ru/images/1005/1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pizodsspace.testpilot.ru/bibl/gagarin/doroga/19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emc.komi.com/03/22/img/00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militaryparitet.com/editor/assets/Vostok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attachments-blog.tut.by/504/files/2009/04/e45f096ceeb3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1.focus.ua/img/a/1/0/94601.jpg?12639926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images.izvestia.ru/lenta/54788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ru.wikipedia.org/wiki/%D0%91%D0%B0%D0%B9%D0%BA%D0%BE%D0%BD%D1%83%D1%80" TargetMode="External"/><Relationship Id="rId7" Type="http://schemas.openxmlformats.org/officeDocument/2006/relationships/hyperlink" Target="http://ru.wikipedia.org/wiki/%D0%A4%D0%B0%D0%B9%D0%BB:Gagarin's_capsule_in_Moscow_Cosmonautics_museum.jpg" TargetMode="External"/><Relationship Id="rId2" Type="http://schemas.openxmlformats.org/officeDocument/2006/relationships/hyperlink" Target="http://ru.wikipedia.org/wiki/%D0%92%D0%BE%D1%81%D1%82%D0%BE%D0%BA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1%82%D0%B0%D0%BB%D0%B8%D0%BD%D0%B3%D1%80%D0%B0%D0%B4" TargetMode="External"/><Relationship Id="rId5" Type="http://schemas.openxmlformats.org/officeDocument/2006/relationships/hyperlink" Target="http://ru.wikipedia.org/wiki/%D0%A1%D0%BF%D1%83%D1%81%D0%BA%D0%B0%D0%B5%D0%BC%D1%8B%D0%B9_%D0%B0%D0%BF%D0%BF%D0%B0%D1%80%D0%B0%D1%82" TargetMode="External"/><Relationship Id="rId4" Type="http://schemas.openxmlformats.org/officeDocument/2006/relationships/hyperlink" Target="http://ru.wikipedia.org/wiki/%D0%97%D0%B5%D0%BC%D0%BB%D1%8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fet.aics.ru/metod/os/lectures/intro/732px-Sputnik_asm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hyperlink" Target="http://img1.liveinternet.ru/images/foto/4/1249980/f_284145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streets-kharkiv.info/files/u1/gagarin-street-kharkiv-ukrain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gymnasia46.narod.ru/nikol/images/yuri_gagarin_official_portrai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pizodsspace.testpilot.ru/bibl/gagarin/doroga81/vkl02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028.radikal.ru/0905/f8/8cf02a16e21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orod.tomsk.ru/i/u/1009/gagarin1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testpilot.ru/espace/bibl/gagarin/doroga/1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ru.wikipedia.org/wiki/%D0%A4%D0%B0%D0%B9%D0%BB:Gagarin's_capsule_in_Moscow_Cosmonautics_museum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sovietart.narod.ru/gal3/s16-7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estpilot.ru/espace/bibl/gagarin/doroga/07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92%D0%BE%D1%81%D1%82%D0%BE%D0%BA-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img0.liveinternet.ru/images/attach/c/0/46/594/46594009_kreml_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foto.rambler.ru/public/demyankova1/29/IMG_0199/IMG_0199-web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data11.gallery.ru/albums/gallery/16823-8fcbc-29646756-4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epizodsspace.narod.ru/bibl/gagarin/doroga/1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12875"/>
            <a:ext cx="8119244" cy="14319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kumimoji="0" lang="ru-RU" altLang="ru-RU" sz="4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Юрий Алексеевич Гагарин.</a:t>
            </a:r>
          </a:p>
        </p:txBody>
      </p:sp>
      <p:pic>
        <p:nvPicPr>
          <p:cNvPr id="5123" name="Picture 4" descr="05"/>
          <p:cNvPicPr>
            <a:picLocks noChangeAspect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213" y="0"/>
            <a:ext cx="1728787" cy="2305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Picture 5" descr="Картинка 10 из 12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75" y="3141663"/>
            <a:ext cx="4629150" cy="32385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TextBox 1"/>
          <p:cNvSpPr txBox="1"/>
          <p:nvPr/>
        </p:nvSpPr>
        <p:spPr>
          <a:xfrm>
            <a:off x="182993" y="226728"/>
            <a:ext cx="7229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сад с. Чемодановка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15213" y="6380163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Жидкова Т.Н.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Аэроклуб.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288" y="4652963"/>
            <a:ext cx="8229600" cy="16129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defPPr/>
          </a:lstStyle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 pitchFamily="34" charset="0"/>
                <a:ea typeface="+mn-ea"/>
                <a:cs typeface="+mn-cs"/>
              </a:rPr>
              <a:t>На краю города Саратова, куда нужно было ехать и ехать, располагалось летное поле, с которого поднимались в воздух настоящие самолеты. Это был аэроклуб. В аэроклуб принимали только после десятого класса. Но Юра Гагарин сумел уговорить начальство аэроклуба принять его.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 pitchFamily="34" charset="0"/>
                <a:ea typeface="+mn-ea"/>
                <a:cs typeface="+mn-cs"/>
              </a:rPr>
              <a:t>Так в 1955 году будущий космонавт и закончил одновременно не только индустриальный техникум, но и школу пилотов при аэроклубе.</a:t>
            </a:r>
          </a:p>
        </p:txBody>
      </p:sp>
      <p:pic>
        <p:nvPicPr>
          <p:cNvPr id="14340" name="Picture 7" descr="Картинка 25 из 3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1412875"/>
            <a:ext cx="1765300" cy="26638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1" name="Picture 9" descr="Картинка 12 из 808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52513"/>
            <a:ext cx="3810000" cy="31623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5469" y="116632"/>
            <a:ext cx="3313112" cy="792088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Авиационное училище.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50938" y="5151438"/>
            <a:ext cx="7269162" cy="89852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defPPr/>
          </a:lstStyle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 pitchFamily="34" charset="0"/>
                <a:ea typeface="+mn-ea"/>
                <a:cs typeface="+mn-cs"/>
              </a:rPr>
              <a:t>После техникума Юрий Алексеевич поехал в Оренбург. Там было военное авиационное училище, где готовили летчиков истребителей. Его приняли сразу, ведь к этому времени он выполнил почти двести полетов на самолете ЯК-18.</a:t>
            </a:r>
          </a:p>
        </p:txBody>
      </p:sp>
      <p:pic>
        <p:nvPicPr>
          <p:cNvPr id="15364" name="Picture 5" descr="Картинка 72 из 808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1196975"/>
            <a:ext cx="2508250" cy="3744913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altLang="ru-RU" sz="20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4581525"/>
            <a:ext cx="8229600" cy="1684338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defPPr/>
          </a:lstStyle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 pitchFamily="34" charset="0"/>
                <a:ea typeface="+mn-ea"/>
                <a:cs typeface="+mn-cs"/>
              </a:rPr>
              <a:t>А он уже мечтал о космосе. Это сейчас для нас с вами нет ничего удивительного, что космические корабли постоянно отправляются в космос. А тогда об этом думали редкие люди, а уж про космические полеты писали только мечтатели.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 pitchFamily="34" charset="0"/>
                <a:ea typeface="+mn-ea"/>
                <a:cs typeface="+mn-cs"/>
              </a:rPr>
              <a:t>Главным ученым-мечтателем был Константин Эдуардович Циолковский. 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 pitchFamily="34" charset="0"/>
                <a:ea typeface="+mn-ea"/>
                <a:cs typeface="+mn-cs"/>
              </a:rPr>
              <a:t>Когда Юрию Алексеевичу было 16 лет, он прочитал книги Циолковского. Когда в стране запустили первый спутник Земли, он сразу понял, что в космос скоро полетят люди.</a:t>
            </a:r>
          </a:p>
        </p:txBody>
      </p:sp>
      <p:pic>
        <p:nvPicPr>
          <p:cNvPr id="16388" name="Picture 5" descr="Картинка 32 из 742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404813"/>
            <a:ext cx="2600325" cy="3810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89" name="Picture 7" descr="Картинка 3 из 100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13" y="836613"/>
            <a:ext cx="4281487" cy="27924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390" name="Прямоугольник 1"/>
          <p:cNvSpPr/>
          <p:nvPr/>
        </p:nvSpPr>
        <p:spPr>
          <a:xfrm>
            <a:off x="2627785" y="3948083"/>
            <a:ext cx="368414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n-ea"/>
                <a:cs typeface="+mn-cs"/>
              </a:rPr>
              <a:t>Мечта о космосе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916113"/>
            <a:ext cx="3576638" cy="14319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altLang="ru-RU" sz="20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sz="quarter" idx="13"/>
          </p:nvPr>
        </p:nvSpPr>
        <p:spPr>
          <a:xfrm>
            <a:off x="323850" y="4581525"/>
            <a:ext cx="8229600" cy="20447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defPPr/>
            <a:lvl1pPr marL="22860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8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1pPr>
            <a:lvl2pPr marL="547688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6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2pPr>
            <a:lvl3pPr marL="822325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4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3pPr>
            <a:lvl4pPr marL="10969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2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4pPr>
            <a:lvl5pPr marL="13890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0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5pPr>
          </a:lstStyle>
          <a:p>
            <a:pPr marL="228600" lvl="0" indent="-182562" eaLnBrk="1" hangingPunct="1">
              <a:lnSpc>
                <a:spcPct val="90000"/>
              </a:lnSpc>
            </a:pPr>
            <a:r>
              <a:rPr lang="ru-RU" altLang="ru-RU" sz="1600" b="1"/>
              <a:t>Юрий Алексеевич Гагарин написал командованию рапорт о том, что хочет стать космонавтом.</a:t>
            </a:r>
          </a:p>
          <a:p>
            <a:pPr marL="228600" lvl="0" indent="-182562" eaLnBrk="1" hangingPunct="1">
              <a:lnSpc>
                <a:spcPct val="90000"/>
              </a:lnSpc>
            </a:pPr>
            <a:r>
              <a:rPr lang="ru-RU" altLang="ru-RU" sz="1600" b="1"/>
              <a:t>К тому времени он был летчиком-истребителем. Летал на реактивных самолетах и не знал, что похожие заявления в Москву послали многие люди. Была создана специальная комиссия, которая должна была выбрать самых здоровых, самых надежных, самых смелых, а самое главное – самых надежных и смелых. Самым пригодным для первого полета в космос был признан Юрий Алексеевич Гагарин.</a:t>
            </a:r>
          </a:p>
        </p:txBody>
      </p:sp>
      <p:pic>
        <p:nvPicPr>
          <p:cNvPr id="17412" name="Picture 5" descr="Картинка 113 из 571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150" y="465138"/>
            <a:ext cx="3960813" cy="39544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413" name="Прямоугольник 1"/>
          <p:cNvSpPr/>
          <p:nvPr/>
        </p:nvSpPr>
        <p:spPr>
          <a:xfrm>
            <a:off x="539553" y="979458"/>
            <a:ext cx="3686552" cy="52322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n-ea"/>
                <a:cs typeface="+mn-cs"/>
              </a:rPr>
              <a:t>Мечта о космосе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0"/>
            <a:ext cx="4800600" cy="1052513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Первый в мире полет в космос.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2988" y="4797425"/>
            <a:ext cx="7267575" cy="1366838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defPPr/>
          </a:lstStyle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 pitchFamily="34" charset="0"/>
                <a:ea typeface="+mn-ea"/>
                <a:cs typeface="+mn-cs"/>
              </a:rPr>
              <a:t>12 апреля 1961 года был совершен первый полет в космос. Первым космонавтом был Юрий Алексеевич Гагарин. Он совершил первый в мире космический полет. В этот день люди выбегали на улицы, обнимались от счастья точно также, как обнимались в день Победы в Великой войне. Это была настоящая победа! Только победа не оружия, а человеческого разума.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 pitchFamily="34" charset="0"/>
                <a:ea typeface="+mn-ea"/>
                <a:cs typeface="+mn-cs"/>
              </a:rPr>
              <a:t>С тех пор имя первого космонавта, его улыбка известны каждому человеку на нашей планете.</a:t>
            </a:r>
          </a:p>
        </p:txBody>
      </p:sp>
      <p:pic>
        <p:nvPicPr>
          <p:cNvPr id="18436" name="Picture 5" descr="Картинка 10 из 12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692150"/>
            <a:ext cx="4629150" cy="38877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8437" name="Picture 7" descr="Картинка 54 из 120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836613"/>
            <a:ext cx="2667000" cy="38100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543800" cy="139568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Старт корабля «</a:t>
            </a: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  <a:hlinkClick r:id="rId2" tooltip="Восток-1"/>
              </a:rPr>
              <a:t>Восток-1</a:t>
            </a: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» был произведён в 09:07 12 апреля 1961 года по московскому времени с космодрома </a:t>
            </a: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  <a:hlinkClick r:id="rId3" tooltip="Байконур"/>
              </a:rPr>
              <a:t>Байконур</a:t>
            </a: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 Выполнив один оборот вокруг </a:t>
            </a: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  <a:hlinkClick r:id="rId4" tooltip="Земля"/>
              </a:rPr>
              <a:t>Земли</a:t>
            </a: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в 10:55:34 на 108 минуте, корабль завершил плановый полёт (на одну секунду раньше, чем было запланировано). Позывной Гагарина был «Кедр». Из-за сбоя в системе торможения </a:t>
            </a: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  <a:hlinkClick r:id="rId5" tooltip="Спускаемый аппарат"/>
              </a:rPr>
              <a:t>спускаемый аппарат</a:t>
            </a: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с Гагариным приземлился не в запланированной области в 110 км от </a:t>
            </a:r>
            <a:r>
              <a:rPr kumimoji="0" lang="ru-RU" altLang="ru-RU" sz="1400" b="1" i="0" u="none" strike="noStrike" kern="1200" cap="none" spc="0" normalizeH="0" baseline="0" noProof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 </a:t>
            </a: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  <a:hlinkClick r:id="rId6" tooltip="Сталинград"/>
              </a:rPr>
              <a:t>Сталинграда</a:t>
            </a: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а в Саратовской области, недалеко от города Энгельса.</a:t>
            </a:r>
            <a:endParaRPr kumimoji="0" lang="ru-RU" altLang="ru-RU" sz="44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9" name="Picture 5" descr="300px-Gagarin%27s_capsule_in_Moscow_Cosmonautics_museum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2888" y="1839913"/>
            <a:ext cx="6051550" cy="44878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60" name="Rectangle 6"/>
          <p:cNvSpPr/>
          <p:nvPr/>
        </p:nvSpPr>
        <p:spPr>
          <a:xfrm>
            <a:off x="3203575" y="6308725"/>
            <a:ext cx="3635375" cy="366713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spAutoFit/>
          </a:bodyPr>
          <a:lstStyle>
            <a:defPPr/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5pPr>
          </a:lstStyle>
          <a:p>
            <a:pPr marL="0" lvl="0" indent="0" eaLnBrk="1" hangingPunct="1"/>
            <a:r>
              <a:rPr lang="ru-RU" altLang="ru-RU">
                <a:hlinkClick r:id="rId5" tooltip="Спускаемый аппарат"/>
              </a:rPr>
              <a:t>Спускаемый аппарат</a:t>
            </a:r>
            <a:r>
              <a:rPr lang="ru-RU" altLang="ru-RU"/>
              <a:t> Гагарина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543800" cy="14319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Исторические слова Юрия Алексеевича Гагарина.</a:t>
            </a:r>
          </a:p>
        </p:txBody>
      </p:sp>
      <p:sp>
        <p:nvSpPr>
          <p:cNvPr id="20483" name="Rectangle 3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defPPr/>
            <a:lvl1pPr marL="22860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8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1pPr>
            <a:lvl2pPr marL="547688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6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2pPr>
            <a:lvl3pPr marL="822325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4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3pPr>
            <a:lvl4pPr marL="10969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2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4pPr>
            <a:lvl5pPr marL="13890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0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5pPr>
          </a:lstStyle>
          <a:p>
            <a:pPr marL="228600" lvl="0" indent="-182562" eaLnBrk="1" hangingPunct="1"/>
            <a:endParaRPr lang="ru-RU" altLang="ru-RU" sz="2200"/>
          </a:p>
        </p:txBody>
      </p:sp>
      <p:pic>
        <p:nvPicPr>
          <p:cNvPr id="20484" name="Picture 7" descr="%D0%97%D0%B0%D0%BF%D0%B8%D1%81%D0%BA%D0%B0_%D0%93%D0%B0%D0%B3%D0%B0%D1%80%D0%B8%D0%BD%D0%B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341438"/>
            <a:ext cx="7777162" cy="46021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sz="quarter" idx="1"/>
          </p:nvPr>
        </p:nvSpPr>
        <p:spPr>
          <a:xfrm>
            <a:off x="0" y="4475163"/>
            <a:ext cx="2878138" cy="172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defPPr/>
            <a:lvl1pPr marL="22860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8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1pPr>
            <a:lvl2pPr marL="547688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6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2pPr>
            <a:lvl3pPr marL="822325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4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3pPr>
            <a:lvl4pPr marL="10969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2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4pPr>
            <a:lvl5pPr marL="13890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0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5pPr>
          </a:lstStyle>
          <a:p>
            <a:pPr marL="228600" lvl="0" indent="-182562" eaLnBrk="1" hangingPunct="1"/>
            <a:r>
              <a:rPr lang="ru-RU" altLang="ru-RU" sz="2000"/>
              <a:t>Первый спутник.</a:t>
            </a:r>
          </a:p>
        </p:txBody>
      </p:sp>
      <p:pic>
        <p:nvPicPr>
          <p:cNvPr id="21507" name="Picture 5" descr="Картинка 18 из 258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052513"/>
            <a:ext cx="4032250" cy="33051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08" name="Picture 7" descr="Картинка 1 из 165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200" y="1123950"/>
            <a:ext cx="4017963" cy="31623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09" name="Rectangle 8"/>
          <p:cNvSpPr/>
          <p:nvPr/>
        </p:nvSpPr>
        <p:spPr>
          <a:xfrm>
            <a:off x="4500563" y="5213350"/>
            <a:ext cx="4392612" cy="830263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spAutoFit/>
          </a:bodyPr>
          <a:lstStyle>
            <a:defPPr/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ahoma" pitchFamily="34" charset="0"/>
              </a:defRPr>
            </a:lvl5pPr>
          </a:lstStyle>
          <a:p>
            <a:pPr marL="0" lvl="0" indent="0" eaLnBrk="1" hangingPunct="1"/>
            <a:r>
              <a:rPr lang="ru-RU" altLang="ru-RU" sz="2000"/>
              <a:t>28 июля 1960 года </a:t>
            </a:r>
            <a:r>
              <a:rPr lang="ru-RU" altLang="ru-RU" sz="2000" b="1"/>
              <a:t>в</a:t>
            </a:r>
            <a:r>
              <a:rPr lang="ru-RU" altLang="ru-RU" sz="2000"/>
              <a:t> </a:t>
            </a:r>
            <a:r>
              <a:rPr lang="ru-RU" altLang="ru-RU" sz="2000" b="1"/>
              <a:t>космос</a:t>
            </a:r>
            <a:r>
              <a:rPr lang="ru-RU" altLang="ru-RU" sz="2000"/>
              <a:t> отправились </a:t>
            </a:r>
            <a:r>
              <a:rPr lang="ru-RU" altLang="ru-RU" sz="2000" b="1"/>
              <a:t>Белка</a:t>
            </a:r>
            <a:r>
              <a:rPr lang="ru-RU" altLang="ru-RU" sz="2000"/>
              <a:t> </a:t>
            </a:r>
            <a:r>
              <a:rPr lang="ru-RU" altLang="ru-RU" sz="2000" b="1"/>
              <a:t>и</a:t>
            </a:r>
            <a:r>
              <a:rPr lang="ru-RU" altLang="ru-RU" sz="2000"/>
              <a:t> </a:t>
            </a:r>
            <a:r>
              <a:rPr lang="ru-RU" altLang="ru-RU" sz="2000" b="1"/>
              <a:t>Стрелка</a:t>
            </a:r>
            <a:r>
              <a:rPr lang="ru-RU" altLang="ru-RU" sz="2800"/>
              <a:t> </a:t>
            </a:r>
          </a:p>
        </p:txBody>
      </p:sp>
      <p:sp>
        <p:nvSpPr>
          <p:cNvPr id="21510" name="Прямоугольник 1"/>
          <p:cNvSpPr/>
          <p:nvPr/>
        </p:nvSpPr>
        <p:spPr>
          <a:xfrm>
            <a:off x="1619672" y="-131464"/>
            <a:ext cx="6120680" cy="1015663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Char char="*"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rebuchet MS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Char char="*"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rebuchet MS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Char char="*"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n-ea"/>
                <a:cs typeface="+mn-cs"/>
              </a:rPr>
              <a:t>Подготовка  к полету  в космос</a:t>
            </a: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2800772"/>
            <a:ext cx="6512511" cy="2714396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Фото Земли из космоса.</a:t>
            </a:r>
          </a:p>
        </p:txBody>
      </p:sp>
      <p:pic>
        <p:nvPicPr>
          <p:cNvPr id="22531" name="Picture 5" descr="i?id=187705053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3644900"/>
            <a:ext cx="3017838" cy="23939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532" name="Picture 7" descr="i?id=15966175-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476250"/>
            <a:ext cx="2952750" cy="23241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533" name="Picture 9" descr="i?id=87534983-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25" y="422275"/>
            <a:ext cx="3022600" cy="23780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534" name="Picture 11" descr="i?id=69078181-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00" y="3760788"/>
            <a:ext cx="3024188" cy="22780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649"/>
            <a:ext cx="7543800" cy="179199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 апреля в России отмечается День космонавтики.</a:t>
            </a:r>
            <a:b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 апреля 1961 г. - этот день навсегда вошел в историю человечества. Весенним утром мощная ракета-носитель вывела на орбиту первый в истории космический корабль “ВОСТОК” с первым космонавтом Земли - гражданином Советского Союза Юрием Гагариным на борту. За 1 ч 48 мин Юрий Гагарин облетел земной шар и благополучно приземлился в окрестности деревни Смеловки Терновского района Саратовской области.</a:t>
            </a:r>
            <a:b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решению Международной авиационной федерации (ФАИ) 12 апреля отмечается Всемирный день авиации и космонавтики. Праздник установлен указом Президиума Верховного Совета СССР от 9 апреля 1962 года.</a:t>
            </a:r>
          </a:p>
        </p:txBody>
      </p:sp>
      <p:pic>
        <p:nvPicPr>
          <p:cNvPr id="23555" name="Picture 7" descr="Картинка 54 из 166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2349500"/>
            <a:ext cx="3175000" cy="42751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3556" name="Picture 9" descr="Картинка 64 из 237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2168525"/>
            <a:ext cx="3240087" cy="45370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subTitle" idx="1"/>
          </p:nvPr>
        </p:nvSpPr>
        <p:spPr>
          <a:xfrm>
            <a:off x="4140200" y="2420938"/>
            <a:ext cx="4787900" cy="32416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defPPr/>
            <a:lvl1pPr marL="46038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kumimoji="0" lang="ru-RU" altLang="en-US" sz="22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1pPr>
            <a:lvl2pPr marL="365125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kumimoji="0" lang="ru-RU" altLang="en-US" sz="20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2pPr>
            <a:lvl3pPr marL="639762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kumimoji="0" lang="ru-RU" altLang="en-US" sz="18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3pPr>
            <a:lvl4pPr marL="9144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kumimoji="0" lang="ru-RU" altLang="en-US" sz="16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4pPr>
            <a:lvl5pPr marL="12065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kumimoji="0" lang="ru-RU" altLang="en-US" sz="14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5pPr>
          </a:lstStyle>
          <a:p>
            <a:pPr marL="0" lvl="0" indent="0" algn="l" eaLnBrk="1" hangingPunct="1">
              <a:lnSpc>
                <a:spcPct val="80000"/>
              </a:lnSpc>
            </a:pPr>
            <a:r>
              <a:rPr lang="ru-RU" altLang="ru-RU" sz="1800">
                <a:solidFill>
                  <a:schemeClr val="tx2"/>
                </a:solidFill>
              </a:rPr>
              <a:t>Когда первый космонавт мира Юрий Алексеевич Гагарин был маленьким, он очень любил пускать бумажные самолетики. Войдет на урок учительница, а ей навстречу самолетик летит.</a:t>
            </a:r>
          </a:p>
          <a:p>
            <a:pPr marL="0" lvl="0" indent="0" algn="l" eaLnBrk="1" hangingPunct="1">
              <a:lnSpc>
                <a:spcPct val="80000"/>
              </a:lnSpc>
              <a:buFontTx/>
              <a:buChar char="-"/>
            </a:pPr>
            <a:r>
              <a:rPr lang="ru-RU" altLang="ru-RU" sz="1800">
                <a:solidFill>
                  <a:schemeClr val="tx2"/>
                </a:solidFill>
              </a:rPr>
              <a:t>Кто это расшалился? – спрашивает учительница.</a:t>
            </a:r>
          </a:p>
          <a:p>
            <a:pPr marL="0" lvl="0" indent="0" algn="l" eaLnBrk="1" hangingPunct="1">
              <a:lnSpc>
                <a:spcPct val="80000"/>
              </a:lnSpc>
              <a:buFontTx/>
              <a:buChar char="-"/>
            </a:pPr>
            <a:r>
              <a:rPr lang="ru-RU" altLang="ru-RU" sz="1800">
                <a:solidFill>
                  <a:schemeClr val="tx2"/>
                </a:solidFill>
              </a:rPr>
              <a:t>И ей радостно улыбается ученик первого класса Юрий Гагарин. Он улыбался так хорошо, такой приятной улыбкой, так радостно, так открыто, что и наказать его никто не мог.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0"/>
            <a:ext cx="4824238" cy="14700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64008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3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Улыбка </a:t>
            </a:r>
            <a:r>
              <a:rPr kumimoji="0" lang="ru-RU" altLang="ru-RU" sz="3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ученика.</a:t>
            </a:r>
          </a:p>
        </p:txBody>
      </p:sp>
      <p:pic>
        <p:nvPicPr>
          <p:cNvPr id="6148" name="Picture 5" descr="Картинка 72 из 808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1989138"/>
            <a:ext cx="2752725" cy="40624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1989138"/>
            <a:ext cx="3672408" cy="14319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kumimoji="0" lang="ru-RU" altLang="ru-RU" sz="3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Родина Юры.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4149725"/>
            <a:ext cx="8229600" cy="22606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defPPr/>
          </a:lstStyle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 pitchFamily="34" charset="0"/>
                <a:ea typeface="+mn-ea"/>
                <a:cs typeface="+mn-cs"/>
              </a:rPr>
              <a:t>Родился Юрий Гагарин в селе со смешным названием Клушино. И было это село недалеко от города Гжатска. А уж оттуда по железной дороге доезжали и до старинного города  Смоленска, и до самой Москвы.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 pitchFamily="34" charset="0"/>
                <a:ea typeface="+mn-ea"/>
                <a:cs typeface="+mn-cs"/>
              </a:rPr>
              <a:t>Только маленький Юрий Алексеевич не знал ни Москвы, ни Смоленска, ни Гжатска, а любил он залезать на крышу своей избы, чтобы посмотреть на дальние окрестности: разноцветные поля, светлые березовые рощи. И так красиво это было, что сердце замирало!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 pitchFamily="34" charset="0"/>
                <a:ea typeface="+mn-ea"/>
                <a:cs typeface="+mn-cs"/>
              </a:rPr>
              <a:t>Правда, наблюдать за окрестностями у него получалось редко. Во-первых, маленьким залезать на крышу не разрешается. А еще потому, что для каждого в семье была работа.</a:t>
            </a:r>
          </a:p>
        </p:txBody>
      </p:sp>
      <p:pic>
        <p:nvPicPr>
          <p:cNvPr id="7172" name="Picture 5" descr="Картинка 12 из 3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549275"/>
            <a:ext cx="5076825" cy="33432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4" y="0"/>
            <a:ext cx="2591519" cy="14319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Семья</a:t>
            </a:r>
            <a:r>
              <a:rPr kumimoji="0" lang="ru-RU" altLang="ru-RU" sz="3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8195" name="Rectangle 3"/>
          <p:cNvSpPr>
            <a:spLocks noGrp="1"/>
          </p:cNvSpPr>
          <p:nvPr>
            <p:ph sz="quarter" idx="13"/>
          </p:nvPr>
        </p:nvSpPr>
        <p:spPr>
          <a:xfrm>
            <a:off x="395288" y="4868863"/>
            <a:ext cx="8229600" cy="15414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defPPr/>
            <a:lvl1pPr marL="22860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8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1pPr>
            <a:lvl2pPr marL="547688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6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2pPr>
            <a:lvl3pPr marL="822325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4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3pPr>
            <a:lvl4pPr marL="10969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2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4pPr>
            <a:lvl5pPr marL="13890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0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5pPr>
          </a:lstStyle>
          <a:p>
            <a:pPr marL="228600" lvl="0" indent="-182562" eaLnBrk="1" hangingPunct="1"/>
            <a:r>
              <a:rPr lang="ru-RU" altLang="ru-RU" sz="1600"/>
              <a:t>Отец, Алексей Иванович, строил дома. Мама, Анна Тимофеевна, тоже всегда была при деле: она заведовала молочной фермой и растила детей: старших – Валентина и Зою, будущего космонавта Юру и младшего сына Борю.</a:t>
            </a:r>
          </a:p>
          <a:p>
            <a:pPr marL="228600" lvl="0" indent="-182562" eaLnBrk="1" hangingPunct="1"/>
            <a:r>
              <a:rPr lang="ru-RU" altLang="ru-RU" sz="1600"/>
              <a:t>Маленький Юра помогал ей воспитывать Борю, а еще у него было задание после каждой еды помыть за всеми посуду.</a:t>
            </a:r>
          </a:p>
        </p:txBody>
      </p:sp>
      <p:pic>
        <p:nvPicPr>
          <p:cNvPr id="8196" name="Picture 5" descr="Картинка 8 из 3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1484313"/>
            <a:ext cx="4048125" cy="26289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7" name="Picture 7" descr="Картинка 72 из 808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350" y="908050"/>
            <a:ext cx="2533650" cy="38100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7763" y="0"/>
            <a:ext cx="1920875" cy="14319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Война</a:t>
            </a:r>
            <a:r>
              <a:rPr kumimoji="0" lang="ru-RU" altLang="ru-RU" sz="3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9219" name="Rectangle 3"/>
          <p:cNvSpPr>
            <a:spLocks noGrp="1"/>
          </p:cNvSpPr>
          <p:nvPr>
            <p:ph sz="quarter" idx="13"/>
          </p:nvPr>
        </p:nvSpPr>
        <p:spPr>
          <a:xfrm>
            <a:off x="0" y="3644900"/>
            <a:ext cx="9144000" cy="3402013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defPPr/>
            <a:lvl1pPr marL="22860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8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1pPr>
            <a:lvl2pPr marL="547688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6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2pPr>
            <a:lvl3pPr marL="822325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4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3pPr>
            <a:lvl4pPr marL="10969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2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4pPr>
            <a:lvl5pPr marL="13890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0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5pPr>
          </a:lstStyle>
          <a:p>
            <a:pPr marL="228600" lvl="0" indent="-182562" eaLnBrk="1" hangingPunct="1"/>
            <a:r>
              <a:rPr lang="ru-RU" altLang="ru-RU" sz="1600"/>
              <a:t>А  потом началась война. Отца Юры на войну не взяли, т.к. он был хром на одну ногу.</a:t>
            </a:r>
          </a:p>
          <a:p>
            <a:pPr marL="228600" lvl="0" indent="-182562" eaLnBrk="1" hangingPunct="1"/>
            <a:r>
              <a:rPr lang="ru-RU" altLang="ru-RU" sz="1600"/>
              <a:t>Когда немцы вошли в село, они выгнали семью маленького Юры из дома. И пришлось им вырыть в огороде землянку.</a:t>
            </a:r>
          </a:p>
          <a:p>
            <a:pPr marL="228600" lvl="0" indent="-182562" eaLnBrk="1" hangingPunct="1"/>
            <a:r>
              <a:rPr lang="ru-RU" altLang="ru-RU" sz="1600"/>
              <a:t>- Ничего, - успокаивал отец. – Перебьемся, а там и наши вернутся.</a:t>
            </a:r>
          </a:p>
          <a:p>
            <a:pPr marL="228600" lvl="0" indent="-182562" eaLnBrk="1" hangingPunct="1"/>
            <a:r>
              <a:rPr lang="ru-RU" altLang="ru-RU" sz="1600"/>
              <a:t>А потом, когда Красная Армия набрала силы и враги стали отступать, немецкий офицер приказал схватить брата и сестру Юрия Алексеевича и отправить их в Германию на работы.</a:t>
            </a:r>
          </a:p>
          <a:p>
            <a:pPr marL="228600" lvl="0" indent="-182562" eaLnBrk="1" hangingPunct="1"/>
            <a:r>
              <a:rPr lang="ru-RU" altLang="ru-RU" sz="1600"/>
              <a:t>Правда, им скоро удалось бежать. Старший брат даже стал танкистом и воевал до Победы. А сестра Зоя была медсестрой в военной ветеринарной части, лечила раненых лошадей.</a:t>
            </a:r>
          </a:p>
          <a:p>
            <a:pPr marL="228600" lvl="0" indent="-182562" eaLnBrk="1" hangingPunct="1"/>
            <a:r>
              <a:rPr lang="ru-RU" altLang="ru-RU" sz="1600"/>
              <a:t>А уж после войны, после Победы, вся семья соединилась.</a:t>
            </a:r>
          </a:p>
        </p:txBody>
      </p:sp>
      <p:pic>
        <p:nvPicPr>
          <p:cNvPr id="9220" name="Picture 5" descr="phoca_thumb_l_photo0000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700213"/>
            <a:ext cx="2809875" cy="17811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1" name="Picture 7" descr="Картинка 131 из 1518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254000"/>
            <a:ext cx="3671888" cy="32273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2375966" cy="14319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Школа</a:t>
            </a:r>
            <a:r>
              <a:rPr kumimoji="0" lang="ru-RU" altLang="ru-RU" sz="3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243" name="Rectangle 3"/>
          <p:cNvSpPr>
            <a:spLocks noGrp="1"/>
          </p:cNvSpPr>
          <p:nvPr>
            <p:ph sz="quarter" idx="13"/>
          </p:nvPr>
        </p:nvSpPr>
        <p:spPr>
          <a:xfrm>
            <a:off x="755650" y="1989138"/>
            <a:ext cx="5257800" cy="439261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defPPr/>
            <a:lvl1pPr marL="22860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8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1pPr>
            <a:lvl2pPr marL="547688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6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2pPr>
            <a:lvl3pPr marL="822325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4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3pPr>
            <a:lvl4pPr marL="10969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2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4pPr>
            <a:lvl5pPr marL="13890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0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5pPr>
          </a:lstStyle>
          <a:p>
            <a:pPr marL="228600" lvl="0" indent="-182562" eaLnBrk="1" hangingPunct="1">
              <a:lnSpc>
                <a:spcPct val="80000"/>
              </a:lnSpc>
            </a:pPr>
            <a:r>
              <a:rPr lang="ru-RU" altLang="ru-RU" sz="1600"/>
              <a:t>После войны семья Гагариных переехала в город.</a:t>
            </a:r>
          </a:p>
          <a:p>
            <a:pPr marL="228600" lvl="0" indent="-182562" eaLnBrk="1" hangingPunct="1">
              <a:lnSpc>
                <a:spcPct val="80000"/>
              </a:lnSpc>
            </a:pPr>
            <a:r>
              <a:rPr lang="ru-RU" altLang="ru-RU" sz="1600"/>
              <a:t>Юре было одиннадцать лет, а он даже первый класс не закончил.</a:t>
            </a:r>
          </a:p>
          <a:p>
            <a:pPr marL="228600" lvl="0" indent="-182562" eaLnBrk="1" hangingPunct="1">
              <a:lnSpc>
                <a:spcPct val="80000"/>
              </a:lnSpc>
            </a:pPr>
            <a:r>
              <a:rPr lang="ru-RU" altLang="ru-RU" sz="1600"/>
              <a:t>- Без грамоты человеку нельзя, - сказала мама.</a:t>
            </a:r>
          </a:p>
          <a:p>
            <a:pPr marL="228600" lvl="0" indent="-182562" eaLnBrk="1" hangingPunct="1">
              <a:lnSpc>
                <a:spcPct val="80000"/>
              </a:lnSpc>
            </a:pPr>
            <a:r>
              <a:rPr lang="ru-RU" altLang="ru-RU" sz="1600"/>
              <a:t>И скоро Анна Тимофеевна узнала, что есть в городе педагогический техникум, где  открыли два третьих класса для детей, которым было и по 10, и по 13 лет. Только они из-за войны не могли учиться в школе.</a:t>
            </a:r>
          </a:p>
          <a:p>
            <a:pPr marL="228600" lvl="0" indent="-182562" eaLnBrk="1" hangingPunct="1">
              <a:lnSpc>
                <a:spcPct val="80000"/>
              </a:lnSpc>
            </a:pPr>
            <a:r>
              <a:rPr lang="ru-RU" altLang="ru-RU" sz="1600"/>
              <a:t>После войны трудно было народу. Была разруха, голод. Белый хлеб, шоколад, мясо люди видели только в кино, но дети учились изо всех сил.</a:t>
            </a:r>
          </a:p>
          <a:p>
            <a:pPr marL="228600" lvl="0" indent="-182562" eaLnBrk="1" hangingPunct="1">
              <a:lnSpc>
                <a:spcPct val="80000"/>
              </a:lnSpc>
            </a:pPr>
            <a:r>
              <a:rPr lang="ru-RU" altLang="ru-RU" sz="1600"/>
              <a:t>К концу года, третьеклассник Юра Гагарин стал лучшим учеником. При этом во втором классе он так и не учился, и в первом – тоже лишь месяц.</a:t>
            </a:r>
          </a:p>
        </p:txBody>
      </p:sp>
      <p:pic>
        <p:nvPicPr>
          <p:cNvPr id="10244" name="Picture 4" descr="Картинка 175 из 571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8" y="1341438"/>
            <a:ext cx="2544762" cy="41767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0"/>
            <a:ext cx="3816423" cy="14319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kumimoji="0" lang="ru-RU" altLang="ru-RU" sz="3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Москва.</a:t>
            </a:r>
          </a:p>
        </p:txBody>
      </p:sp>
      <p:sp>
        <p:nvSpPr>
          <p:cNvPr id="11267" name="Rectangle 3"/>
          <p:cNvSpPr>
            <a:spLocks noGrp="1"/>
          </p:cNvSpPr>
          <p:nvPr>
            <p:ph sz="quarter" idx="13"/>
          </p:nvPr>
        </p:nvSpPr>
        <p:spPr>
          <a:xfrm>
            <a:off x="395288" y="4724400"/>
            <a:ext cx="8229600" cy="1828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defPPr/>
            <a:lvl1pPr marL="22860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8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1pPr>
            <a:lvl2pPr marL="547688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6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2pPr>
            <a:lvl3pPr marL="822325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4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3pPr>
            <a:lvl4pPr marL="10969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2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4pPr>
            <a:lvl5pPr marL="13890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0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5pPr>
          </a:lstStyle>
          <a:p>
            <a:pPr marL="228600" lvl="0" indent="-182562" eaLnBrk="1" hangingPunct="1"/>
            <a:r>
              <a:rPr lang="ru-RU" altLang="ru-RU" sz="1600"/>
              <a:t>В школе Юра записался сразу во все кружки</a:t>
            </a:r>
          </a:p>
          <a:p>
            <a:pPr marL="228600" lvl="0" indent="-182562" eaLnBrk="1" hangingPunct="1"/>
            <a:r>
              <a:rPr lang="ru-RU" altLang="ru-RU" sz="1600"/>
              <a:t>А однажды он узнал, что из Гжатска можно на поезде съездить в Москву. Собрав компанию друзей, он вместе с ними на крыше вагона доехал до столицы. На крыше вагона ездили те, кто не мог купить билет, не было денег.</a:t>
            </a:r>
          </a:p>
          <a:p>
            <a:pPr marL="228600" lvl="0" indent="-182562" eaLnBrk="1" hangingPunct="1"/>
            <a:r>
              <a:rPr lang="ru-RU" altLang="ru-RU" sz="1600"/>
              <a:t>Тогда Юра впервые увидел Москву, ее улицы, купола церквей, Красную Площадь.</a:t>
            </a:r>
          </a:p>
        </p:txBody>
      </p:sp>
      <p:pic>
        <p:nvPicPr>
          <p:cNvPr id="11268" name="Picture 5" descr="phoca_thumb_l_photo0000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25" y="1052513"/>
            <a:ext cx="2487613" cy="33131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69" name="Picture 7" descr="Картинка 1 из 13452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1052513"/>
            <a:ext cx="4591050" cy="3438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16113"/>
            <a:ext cx="2136403" cy="14319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kumimoji="0" lang="ru-RU" altLang="ru-RU" sz="3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Подвиг.</a:t>
            </a:r>
          </a:p>
        </p:txBody>
      </p:sp>
      <p:sp>
        <p:nvSpPr>
          <p:cNvPr id="12291" name="Rectangle 3"/>
          <p:cNvSpPr>
            <a:spLocks noGrp="1"/>
          </p:cNvSpPr>
          <p:nvPr>
            <p:ph sz="quarter" idx="13"/>
          </p:nvPr>
        </p:nvSpPr>
        <p:spPr>
          <a:xfrm>
            <a:off x="395288" y="4149725"/>
            <a:ext cx="8229600" cy="24765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defPPr/>
            <a:lvl1pPr marL="22860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8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1pPr>
            <a:lvl2pPr marL="547688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6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2pPr>
            <a:lvl3pPr marL="822325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4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3pPr>
            <a:lvl4pPr marL="10969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2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4pPr>
            <a:lvl5pPr marL="13890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0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5pPr>
          </a:lstStyle>
          <a:p>
            <a:pPr marL="228600" lvl="0" indent="-182562" eaLnBrk="1" hangingPunct="1"/>
            <a:r>
              <a:rPr lang="ru-RU" altLang="ru-RU" sz="1600"/>
              <a:t>Юра всегда мечтал совершить подвиг. Но тогда он еще не знал, что он его уже совершил. Настоящие подвиги совершаются негромко.</a:t>
            </a:r>
          </a:p>
          <a:p>
            <a:pPr marL="228600" lvl="0" indent="-182562" eaLnBrk="1" hangingPunct="1"/>
            <a:r>
              <a:rPr lang="ru-RU" altLang="ru-RU" sz="1600"/>
              <a:t>Люди после войны жили голодно. Детям постоянно хотелось есть. Поэтому в школе для учеников придумали завтраки. Юре доверили приносить порции хлеба для всего класса. И когда Юра нес порции, ему очень хотелось есть. Но он ни разу даже не подумал о чужом довесочке хлеба. </a:t>
            </a:r>
          </a:p>
          <a:p>
            <a:pPr marL="228600" lvl="0" indent="-182562" eaLnBrk="1" hangingPunct="1"/>
            <a:r>
              <a:rPr lang="ru-RU" altLang="ru-RU" sz="1600"/>
              <a:t>Гагарин мечтал совершить какой-нибудь подвиг, кого-нибудь спасти из огня или из реки, и не догадывался, что в те минуты, когда он, голодный, нес чужие завтраки в класс, этот подвиг как раз и совершал.</a:t>
            </a:r>
          </a:p>
        </p:txBody>
      </p:sp>
      <p:pic>
        <p:nvPicPr>
          <p:cNvPr id="12292" name="Picture 7" descr="Картинка 11 из 3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76250"/>
            <a:ext cx="4762500" cy="35718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2" y="333375"/>
            <a:ext cx="3456111" cy="14319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Помощь семье.</a:t>
            </a:r>
          </a:p>
        </p:txBody>
      </p:sp>
      <p:sp>
        <p:nvSpPr>
          <p:cNvPr id="13315" name="Rectangle 3"/>
          <p:cNvSpPr>
            <a:spLocks noGrp="1"/>
          </p:cNvSpPr>
          <p:nvPr>
            <p:ph sz="quarter" idx="13"/>
          </p:nvPr>
        </p:nvSpPr>
        <p:spPr>
          <a:xfrm>
            <a:off x="971550" y="4221163"/>
            <a:ext cx="75438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defPPr/>
            <a:lvl1pPr marL="22860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8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1pPr>
            <a:lvl2pPr marL="547688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6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2pPr>
            <a:lvl3pPr marL="822325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4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3pPr>
            <a:lvl4pPr marL="10969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2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4pPr>
            <a:lvl5pPr marL="1389062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umimoji="0" lang="ru-RU" altLang="en-US" sz="1000" b="0" i="0" u="none" baseline="0">
                <a:solidFill>
                  <a:srgbClr val="404040"/>
                </a:solidFill>
                <a:effectLst/>
                <a:latin typeface="Trebuchet MS" pitchFamily="34" charset="0"/>
              </a:defRPr>
            </a:lvl5pPr>
          </a:lstStyle>
          <a:p>
            <a:pPr marL="228600" lvl="0" indent="-182562" eaLnBrk="1" hangingPunct="1">
              <a:buFont typeface="Wingdings" pitchFamily="2" charset="2"/>
              <a:buNone/>
            </a:pPr>
            <a:r>
              <a:rPr lang="ru-RU" altLang="ru-RU" sz="1200"/>
              <a:t>Когда Юре было 13 лет, родилась его племянница Тамара. И стал будущий космонавт в 13 лет крестным отцом.</a:t>
            </a:r>
          </a:p>
          <a:p>
            <a:pPr marL="228600" lvl="0" indent="-182562" eaLnBrk="1" hangingPunct="1">
              <a:buChar char="•"/>
            </a:pPr>
            <a:r>
              <a:rPr lang="ru-RU" altLang="ru-RU" sz="1200"/>
              <a:t>- Теперь ты называешься «восприемник» и отвечаешь за всю жизнь своей крестницы, - сказал ему священник. – Такое тебе большое доверие от Господа.</a:t>
            </a:r>
          </a:p>
          <a:p>
            <a:pPr marL="228600" lvl="0" indent="-182562" eaLnBrk="1" hangingPunct="1">
              <a:buChar char="•"/>
            </a:pPr>
            <a:r>
              <a:rPr lang="ru-RU" altLang="ru-RU" sz="1200"/>
              <a:t>А Юрий Алексеевич и сам это понимал. Семья жила трудно и, он хотел помочь своей семье.</a:t>
            </a:r>
          </a:p>
          <a:p>
            <a:pPr marL="228600" lvl="0" indent="-182562" eaLnBrk="1" hangingPunct="1">
              <a:buChar char="•"/>
            </a:pPr>
            <a:r>
              <a:rPr lang="ru-RU" altLang="ru-RU" sz="1200"/>
              <a:t>Юра оставил школу и поехал в другой город получать собственную профессию.</a:t>
            </a:r>
          </a:p>
          <a:p>
            <a:pPr marL="228600" lvl="0" indent="-182562" eaLnBrk="1" hangingPunct="1">
              <a:buChar char="•"/>
            </a:pPr>
            <a:r>
              <a:rPr lang="ru-RU" altLang="ru-RU" sz="1200"/>
              <a:t>Профессию тогда такие школьники получали в ремесленном училище. Ребята жили в общежитии, им давали бесплатную одежду, бесплатно кормили.</a:t>
            </a:r>
          </a:p>
          <a:p>
            <a:pPr marL="228600" lvl="0" indent="-182562" eaLnBrk="1" hangingPunct="1">
              <a:buChar char="•"/>
            </a:pPr>
            <a:r>
              <a:rPr lang="ru-RU" altLang="ru-RU" sz="1200"/>
              <a:t>Юра просыпался раньше всех, делал зарядку. Днем сидел на занятиях в училище, а потом бежал в вечернюю школу. И училище, и седьмой класс он закончил на «отлично».</a:t>
            </a:r>
          </a:p>
          <a:p>
            <a:pPr marL="228600" lvl="0" indent="-182562" eaLnBrk="1" hangingPunct="1">
              <a:buChar char="•"/>
            </a:pPr>
            <a:r>
              <a:rPr lang="ru-RU" altLang="ru-RU" sz="1200"/>
              <a:t>А потом был индустриальный техникум  в Саратове, где он стал лучшим студентом.</a:t>
            </a:r>
          </a:p>
          <a:p>
            <a:pPr marL="228600" lvl="0" indent="-182562" eaLnBrk="1" hangingPunct="1">
              <a:buChar char="•"/>
            </a:pPr>
            <a:endParaRPr lang="ru-RU" altLang="ru-RU" sz="1200"/>
          </a:p>
        </p:txBody>
      </p:sp>
      <p:pic>
        <p:nvPicPr>
          <p:cNvPr id="13316" name="Picture 5" descr="Картинка 5 из 3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188913"/>
            <a:ext cx="3162300" cy="3810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7" name="Picture 7" descr="Картинка 72 из 808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013" y="1412875"/>
            <a:ext cx="3467100" cy="25050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221</TotalTime>
  <Words>1342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Юрий Алексеевич Гагарин.</vt:lpstr>
      <vt:lpstr>   Улыбка ученика.</vt:lpstr>
      <vt:lpstr>Родина Юры.</vt:lpstr>
      <vt:lpstr>  Семья.</vt:lpstr>
      <vt:lpstr>  Война.</vt:lpstr>
      <vt:lpstr>  Школа.</vt:lpstr>
      <vt:lpstr>Москва.</vt:lpstr>
      <vt:lpstr>Подвиг.</vt:lpstr>
      <vt:lpstr>Помощь семье.</vt:lpstr>
      <vt:lpstr>Аэроклуб.</vt:lpstr>
      <vt:lpstr>Авиационное училище.</vt:lpstr>
      <vt:lpstr>.</vt:lpstr>
      <vt:lpstr>.</vt:lpstr>
      <vt:lpstr>Первый в мире полет в космос.</vt:lpstr>
      <vt:lpstr>Старт корабля «Восток-1» был произведён в 09:07 12 апреля 1961 года по московскому времени с космодрома Байконур. Выполнив один оборот вокруг Земли в 10:55:34 на 108 минуте, корабль завершил плановый полёт (на одну секунду раньше, чем было запланировано). Позывной Гагарина был «Кедр». Из-за сбоя в системе торможения спускаемый аппарат с Гагариным приземлился не в запланированной области в 110 км от от Сталинграда, а в Саратовской области, недалеко от города Энгельса.</vt:lpstr>
      <vt:lpstr>Исторические слова Юрия Алексеевича Гагарина.</vt:lpstr>
      <vt:lpstr>Презентация PowerPoint</vt:lpstr>
      <vt:lpstr>Фото Земли из космоса.</vt:lpstr>
      <vt:lpstr>12 апреля в России отмечается День космонавтики. 12 апреля 1961 г. - этот день навсегда вошел в историю человечества. Весенним утром мощная ракета-носитель вывела на орбиту первый в истории космический корабль “ВОСТОК” с первым космонавтом Земли - гражданином Советского Союза Юрием Гагариным на борту. За 1 ч 48 мин Юрий Гагарин облетел земной шар и благополучно приземлился в окрестности деревни Смеловки Терновского района Саратовской области. По решению Международной авиационной федерации (ФАИ) 12 апреля отмечается Всемирный день авиации и космонавтики. Праздник установлен указом Президиума Верховного Совета СССР от 9 апреля 1962 года.</vt:lpstr>
    </vt:vector>
  </TitlesOfParts>
  <Company>Rusnano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security</dc:creator>
  <cp:lastModifiedBy>user</cp:lastModifiedBy>
  <cp:revision>11</cp:revision>
  <dcterms:created xsi:type="dcterms:W3CDTF">2010-04-03T18:44:55Z</dcterms:created>
  <dcterms:modified xsi:type="dcterms:W3CDTF">2023-03-27T16:30:06Z</dcterms:modified>
</cp:coreProperties>
</file>