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1"/>
  </p:sldMasterIdLst>
  <p:notesMasterIdLst>
    <p:notesMasterId r:id="rId11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      <p15:guide id="1" orient="horz" pos="1620">
          <p15:clr>
            <a:srgbClr val="A4A3A4"/>
          </p15:clr>
        </p15:guide>
        <p15:guide id="2" pos="1531">
          <p15:clr>
            <a:srgbClr val="A4A3A4"/>
          </p15:clr>
        </p15:guide>
        <p15:guide id="3" pos="4365">
          <p15:clr>
            <a:srgbClr val="9AA0A6"/>
          </p15:clr>
        </p15:guide>
        <p15:guide id="4" pos="2976">
          <p15:clr>
            <a:srgbClr val="9AA0A6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18" d="100"/>
          <a:sy n="118" d="100"/>
        </p:scale>
        <p:origin x="-594" y="-90"/>
      </p:cViewPr>
      <p:guideLst>
        <p:guide orient="horz" pos="1620"/>
        <p:guide pos="1531"/>
        <p:guide pos="4365"/>
        <p:guide pos="2976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826311447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16a136272e6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g16a136272e6_0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g16a136272e6_0_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1" name="Google Shape;61;g16a136272e6_0_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g16a136272e6_0_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1" name="Google Shape;71;g16a136272e6_0_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g16a136272e6_0_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3" name="Google Shape;83;g16a136272e6_0_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g16a136272e6_0_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5" name="Google Shape;95;g16a136272e6_0_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g16a1b5ac356_0_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7" name="Google Shape;107;g16a1b5ac356_0_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g16a1b5ac356_0_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9" name="Google Shape;119;g16a1b5ac356_0_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g16a1b5ac356_0_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1" name="Google Shape;131;g16a1b5ac356_0_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g16a1b5ac356_0_4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6" name="Google Shape;146;g16a1b5ac356_0_4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mc:AlternateContent xmlns:mc="http://schemas.openxmlformats.org/markup-compatibility/2006" xmlns:p14="http://schemas.microsoft.com/office/powerpoint/2010/main">
    <mc:Choice Requires="p14">
      <p:transition spd="slow" p14:dur="4200">
        <p:push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3.jpg"/><Relationship Id="rId4" Type="http://schemas.openxmlformats.org/officeDocument/2006/relationships/image" Target="../media/image2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6.jpg"/><Relationship Id="rId4" Type="http://schemas.openxmlformats.org/officeDocument/2006/relationships/image" Target="../media/image5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8.jpg"/><Relationship Id="rId4" Type="http://schemas.openxmlformats.org/officeDocument/2006/relationships/image" Target="../media/image7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0.jpg"/><Relationship Id="rId4" Type="http://schemas.openxmlformats.org/officeDocument/2006/relationships/image" Target="../media/image9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3.jpg"/><Relationship Id="rId5" Type="http://schemas.openxmlformats.org/officeDocument/2006/relationships/image" Target="../media/image12.jpg"/><Relationship Id="rId4" Type="http://schemas.openxmlformats.org/officeDocument/2006/relationships/image" Target="../media/image11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55;p13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endParaRPr/>
          </a:p>
        </p:txBody>
      </p:sp>
      <p:pic>
        <p:nvPicPr>
          <p:cNvPr id="56" name="Google Shape;56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52350" y="-258034"/>
            <a:ext cx="9248701" cy="5659569"/>
          </a:xfrm>
          <a:prstGeom prst="rect">
            <a:avLst/>
          </a:prstGeom>
          <a:noFill/>
          <a:ln>
            <a:noFill/>
          </a:ln>
        </p:spPr>
      </p:pic>
      <p:sp>
        <p:nvSpPr>
          <p:cNvPr id="57" name="Google Shape;57;p13"/>
          <p:cNvSpPr txBox="1"/>
          <p:nvPr/>
        </p:nvSpPr>
        <p:spPr>
          <a:xfrm>
            <a:off x="1172700" y="1094100"/>
            <a:ext cx="6798600" cy="295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3000" dirty="0"/>
              <a:t>         </a:t>
            </a:r>
            <a:r>
              <a:rPr lang="ru" sz="3000" b="1" dirty="0"/>
              <a:t> </a:t>
            </a:r>
            <a:r>
              <a:rPr lang="ru" sz="3000" b="1" i="1" dirty="0">
                <a:solidFill>
                  <a:srgbClr val="274E13"/>
                </a:solidFill>
              </a:rPr>
              <a:t>Краткосрочный проект</a:t>
            </a:r>
            <a:endParaRPr sz="3000" b="1" i="1" dirty="0">
              <a:solidFill>
                <a:srgbClr val="274E13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3000" b="1" i="1">
                <a:solidFill>
                  <a:srgbClr val="274E13"/>
                </a:solidFill>
              </a:rPr>
              <a:t>          </a:t>
            </a:r>
            <a:r>
              <a:rPr lang="ru" sz="3000" b="1" i="1" smtClean="0">
                <a:solidFill>
                  <a:srgbClr val="274E13"/>
                </a:solidFill>
              </a:rPr>
              <a:t>“Осень </a:t>
            </a:r>
            <a:r>
              <a:rPr lang="ru" sz="3000" b="1" i="1">
                <a:solidFill>
                  <a:srgbClr val="274E13"/>
                </a:solidFill>
              </a:rPr>
              <a:t>к нам пришла”</a:t>
            </a:r>
            <a:endParaRPr sz="3000" b="1" i="1" dirty="0">
              <a:solidFill>
                <a:srgbClr val="274E13"/>
              </a:solidFill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3000" i="1" dirty="0">
                <a:solidFill>
                  <a:srgbClr val="274E13"/>
                </a:solidFill>
              </a:rPr>
              <a:t>(</a:t>
            </a:r>
            <a:r>
              <a:rPr lang="ru" sz="2400" i="1" dirty="0">
                <a:solidFill>
                  <a:srgbClr val="274E13"/>
                </a:solidFill>
              </a:rPr>
              <a:t>подготовительная к школе группа для детей с ОНР)</a:t>
            </a:r>
            <a:endParaRPr sz="2400" i="1" dirty="0">
              <a:solidFill>
                <a:srgbClr val="274E13"/>
              </a:solidFill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000" i="1" dirty="0">
              <a:solidFill>
                <a:srgbClr val="274E13"/>
              </a:solidFill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800" i="1" dirty="0">
                <a:solidFill>
                  <a:srgbClr val="274E13"/>
                </a:solidFill>
              </a:rPr>
              <a:t>Подготовила: учитель-логопед </a:t>
            </a:r>
            <a:endParaRPr sz="1800" i="1" dirty="0">
              <a:solidFill>
                <a:srgbClr val="274E13"/>
              </a:solidFill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800" i="1" dirty="0">
                <a:solidFill>
                  <a:srgbClr val="274E13"/>
                </a:solidFill>
              </a:rPr>
              <a:t>Холзинева Мария Викторовна</a:t>
            </a:r>
            <a:endParaRPr sz="1800" i="1" dirty="0">
              <a:solidFill>
                <a:srgbClr val="274E13"/>
              </a:solidFill>
            </a:endParaRPr>
          </a:p>
        </p:txBody>
      </p:sp>
      <p:sp>
        <p:nvSpPr>
          <p:cNvPr id="58" name="Google Shape;58;p13"/>
          <p:cNvSpPr txBox="1"/>
          <p:nvPr/>
        </p:nvSpPr>
        <p:spPr>
          <a:xfrm>
            <a:off x="1961425" y="0"/>
            <a:ext cx="5507400" cy="6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i="1"/>
              <a:t>                    Муниципальное бюджетное дошкольное</a:t>
            </a:r>
            <a:endParaRPr i="1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i="1"/>
              <a:t>образовательное учреждение детский сад с. Чемодановка</a:t>
            </a:r>
            <a:endParaRPr i="1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64;p1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endParaRPr/>
          </a:p>
        </p:txBody>
      </p:sp>
      <p:pic>
        <p:nvPicPr>
          <p:cNvPr id="65" name="Google Shape;65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52350" y="-258034"/>
            <a:ext cx="9248701" cy="5659569"/>
          </a:xfrm>
          <a:prstGeom prst="rect">
            <a:avLst/>
          </a:prstGeom>
          <a:noFill/>
          <a:ln>
            <a:noFill/>
          </a:ln>
        </p:spPr>
      </p:pic>
      <p:sp>
        <p:nvSpPr>
          <p:cNvPr id="66" name="Google Shape;66;p14"/>
          <p:cNvSpPr txBox="1"/>
          <p:nvPr/>
        </p:nvSpPr>
        <p:spPr>
          <a:xfrm>
            <a:off x="1172700" y="1094100"/>
            <a:ext cx="6798600" cy="64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3000"/>
              <a:t>         </a:t>
            </a:r>
            <a:endParaRPr sz="1800" i="1">
              <a:solidFill>
                <a:srgbClr val="274E13"/>
              </a:solidFill>
            </a:endParaRPr>
          </a:p>
        </p:txBody>
      </p:sp>
      <p:sp>
        <p:nvSpPr>
          <p:cNvPr id="67" name="Google Shape;67;p14"/>
          <p:cNvSpPr txBox="1"/>
          <p:nvPr/>
        </p:nvSpPr>
        <p:spPr>
          <a:xfrm>
            <a:off x="1961425" y="0"/>
            <a:ext cx="55074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i="1"/>
              <a:t>                   </a:t>
            </a:r>
            <a:endParaRPr i="1"/>
          </a:p>
        </p:txBody>
      </p:sp>
      <p:sp>
        <p:nvSpPr>
          <p:cNvPr id="68" name="Google Shape;68;p14"/>
          <p:cNvSpPr txBox="1"/>
          <p:nvPr/>
        </p:nvSpPr>
        <p:spPr>
          <a:xfrm>
            <a:off x="673300" y="388725"/>
            <a:ext cx="7864500" cy="415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2400" i="1" dirty="0">
                <a:solidFill>
                  <a:srgbClr val="1C4587"/>
                </a:solidFill>
              </a:rPr>
              <a:t>Цель проекта:</a:t>
            </a:r>
            <a:endParaRPr sz="2400" i="1" dirty="0">
              <a:solidFill>
                <a:srgbClr val="1C4587"/>
              </a:solidFill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800" i="1" dirty="0">
                <a:solidFill>
                  <a:srgbClr val="1C4587"/>
                </a:solidFill>
              </a:rPr>
              <a:t>Расширить и систематизировать знания детей об осени ,как о времени года, её признаках и явлениях.</a:t>
            </a:r>
            <a:endParaRPr sz="1800" i="1" dirty="0">
              <a:solidFill>
                <a:srgbClr val="1C4587"/>
              </a:solidFill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2400" i="1" dirty="0">
                <a:solidFill>
                  <a:srgbClr val="1C4587"/>
                </a:solidFill>
              </a:rPr>
              <a:t>Задачи проекта:</a:t>
            </a:r>
            <a:endParaRPr sz="2400" i="1" dirty="0">
              <a:solidFill>
                <a:srgbClr val="1C4587"/>
              </a:solidFill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800" i="1" dirty="0" smtClean="0">
                <a:solidFill>
                  <a:srgbClr val="1C4587"/>
                </a:solidFill>
              </a:rPr>
              <a:t>1. </a:t>
            </a:r>
            <a:r>
              <a:rPr lang="ru" sz="1800" i="1" dirty="0">
                <a:solidFill>
                  <a:srgbClr val="1C4587"/>
                </a:solidFill>
              </a:rPr>
              <a:t>Пополнить и обогатить знания детей по лексическим темам: “Осень”, “Овощи”, “Фрукты”.</a:t>
            </a:r>
            <a:endParaRPr sz="1800" i="1" dirty="0">
              <a:solidFill>
                <a:srgbClr val="1C4587"/>
              </a:solidFill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800" i="1" dirty="0" smtClean="0">
                <a:solidFill>
                  <a:srgbClr val="1C4587"/>
                </a:solidFill>
              </a:rPr>
              <a:t>2. </a:t>
            </a:r>
            <a:r>
              <a:rPr lang="ru" sz="1800" i="1" dirty="0">
                <a:solidFill>
                  <a:srgbClr val="1C4587"/>
                </a:solidFill>
              </a:rPr>
              <a:t>Развивать связную речь, лексико- грамматическую сторону речи, мелкую моторику, мышление, память, внимание.</a:t>
            </a:r>
            <a:endParaRPr sz="1800" i="1" dirty="0">
              <a:solidFill>
                <a:srgbClr val="1C4587"/>
              </a:solidFill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2400" i="1" dirty="0">
                <a:solidFill>
                  <a:srgbClr val="1C4587"/>
                </a:solidFill>
              </a:rPr>
              <a:t>Участники проекта:</a:t>
            </a:r>
            <a:endParaRPr sz="2400" i="1" dirty="0">
              <a:solidFill>
                <a:srgbClr val="1C4587"/>
              </a:solidFill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800" i="1" dirty="0">
                <a:solidFill>
                  <a:srgbClr val="1C4587"/>
                </a:solidFill>
              </a:rPr>
              <a:t>дети подготовительной группы с ОНР</a:t>
            </a:r>
            <a:endParaRPr sz="1800" i="1" dirty="0">
              <a:solidFill>
                <a:srgbClr val="1C4587"/>
              </a:solidFill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2400" i="1" dirty="0">
                <a:solidFill>
                  <a:srgbClr val="1C4587"/>
                </a:solidFill>
              </a:rPr>
              <a:t>Сроки реализации проекта:</a:t>
            </a:r>
            <a:endParaRPr sz="2400" i="1" dirty="0">
              <a:solidFill>
                <a:srgbClr val="1C4587"/>
              </a:solidFill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800" i="1" dirty="0">
                <a:solidFill>
                  <a:srgbClr val="1C4587"/>
                </a:solidFill>
              </a:rPr>
              <a:t>2 недели</a:t>
            </a:r>
            <a:endParaRPr sz="1800" i="1" dirty="0">
              <a:solidFill>
                <a:srgbClr val="1C4587"/>
              </a:solidFill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i="1" dirty="0">
              <a:solidFill>
                <a:srgbClr val="1C4587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74;p1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endParaRPr/>
          </a:p>
        </p:txBody>
      </p:sp>
      <p:pic>
        <p:nvPicPr>
          <p:cNvPr id="75" name="Google Shape;75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52350" y="-258034"/>
            <a:ext cx="9248701" cy="5659569"/>
          </a:xfrm>
          <a:prstGeom prst="rect">
            <a:avLst/>
          </a:prstGeom>
          <a:noFill/>
          <a:ln>
            <a:noFill/>
          </a:ln>
        </p:spPr>
      </p:pic>
      <p:sp>
        <p:nvSpPr>
          <p:cNvPr id="76" name="Google Shape;76;p15"/>
          <p:cNvSpPr txBox="1"/>
          <p:nvPr/>
        </p:nvSpPr>
        <p:spPr>
          <a:xfrm>
            <a:off x="1172700" y="1094100"/>
            <a:ext cx="6798600" cy="64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3000"/>
              <a:t>         </a:t>
            </a:r>
            <a:endParaRPr sz="1800" i="1">
              <a:solidFill>
                <a:srgbClr val="274E13"/>
              </a:solidFill>
            </a:endParaRPr>
          </a:p>
        </p:txBody>
      </p:sp>
      <p:sp>
        <p:nvSpPr>
          <p:cNvPr id="77" name="Google Shape;77;p15"/>
          <p:cNvSpPr txBox="1"/>
          <p:nvPr/>
        </p:nvSpPr>
        <p:spPr>
          <a:xfrm>
            <a:off x="1961425" y="0"/>
            <a:ext cx="55074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i="1"/>
              <a:t>                   </a:t>
            </a:r>
            <a:endParaRPr i="1"/>
          </a:p>
        </p:txBody>
      </p:sp>
      <p:sp>
        <p:nvSpPr>
          <p:cNvPr id="78" name="Google Shape;78;p15"/>
          <p:cNvSpPr txBox="1"/>
          <p:nvPr/>
        </p:nvSpPr>
        <p:spPr>
          <a:xfrm>
            <a:off x="1922725" y="34700"/>
            <a:ext cx="5435100" cy="73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800" b="1" i="1">
                <a:solidFill>
                  <a:srgbClr val="0C343D"/>
                </a:solidFill>
              </a:rPr>
              <a:t>Игры на развитие речевого дыхания</a:t>
            </a:r>
            <a:endParaRPr sz="1800" b="1" i="1">
              <a:solidFill>
                <a:srgbClr val="0C343D"/>
              </a:solidFill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pic>
        <p:nvPicPr>
          <p:cNvPr id="79" name="Google Shape;79;p1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18075" y="1017725"/>
            <a:ext cx="2562301" cy="3416402"/>
          </a:xfrm>
          <a:prstGeom prst="rect">
            <a:avLst/>
          </a:prstGeom>
          <a:noFill/>
          <a:ln>
            <a:noFill/>
          </a:ln>
        </p:spPr>
      </p:pic>
      <p:pic>
        <p:nvPicPr>
          <p:cNvPr id="80" name="Google Shape;80;p1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185163" y="1017725"/>
            <a:ext cx="2592411" cy="345654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86;p16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endParaRPr/>
          </a:p>
        </p:txBody>
      </p:sp>
      <p:pic>
        <p:nvPicPr>
          <p:cNvPr id="87" name="Google Shape;87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52350" y="-258034"/>
            <a:ext cx="9248701" cy="5659569"/>
          </a:xfrm>
          <a:prstGeom prst="rect">
            <a:avLst/>
          </a:prstGeom>
          <a:noFill/>
          <a:ln>
            <a:noFill/>
          </a:ln>
        </p:spPr>
      </p:pic>
      <p:sp>
        <p:nvSpPr>
          <p:cNvPr id="88" name="Google Shape;88;p16"/>
          <p:cNvSpPr txBox="1"/>
          <p:nvPr/>
        </p:nvSpPr>
        <p:spPr>
          <a:xfrm>
            <a:off x="1172700" y="1094100"/>
            <a:ext cx="6798600" cy="64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3000"/>
              <a:t>         </a:t>
            </a:r>
            <a:endParaRPr sz="1800" i="1">
              <a:solidFill>
                <a:srgbClr val="274E13"/>
              </a:solidFill>
            </a:endParaRPr>
          </a:p>
        </p:txBody>
      </p:sp>
      <p:sp>
        <p:nvSpPr>
          <p:cNvPr id="89" name="Google Shape;89;p16"/>
          <p:cNvSpPr txBox="1"/>
          <p:nvPr/>
        </p:nvSpPr>
        <p:spPr>
          <a:xfrm>
            <a:off x="1961425" y="0"/>
            <a:ext cx="55074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i="1"/>
              <a:t>                   </a:t>
            </a:r>
            <a:endParaRPr i="1"/>
          </a:p>
        </p:txBody>
      </p:sp>
      <p:sp>
        <p:nvSpPr>
          <p:cNvPr id="90" name="Google Shape;90;p16"/>
          <p:cNvSpPr txBox="1"/>
          <p:nvPr/>
        </p:nvSpPr>
        <p:spPr>
          <a:xfrm>
            <a:off x="1172700" y="367900"/>
            <a:ext cx="7045800" cy="73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800" b="1" i="1">
                <a:solidFill>
                  <a:srgbClr val="0C343D"/>
                </a:solidFill>
              </a:rPr>
              <a:t>Упражнения для развития лексико- грамматической стороны речи</a:t>
            </a:r>
            <a:endParaRPr sz="1800" b="1" i="1">
              <a:solidFill>
                <a:srgbClr val="0C343D"/>
              </a:solidFill>
            </a:endParaRPr>
          </a:p>
        </p:txBody>
      </p:sp>
      <p:pic>
        <p:nvPicPr>
          <p:cNvPr id="91" name="Google Shape;91;p1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371600" y="1062550"/>
            <a:ext cx="3507651" cy="2630749"/>
          </a:xfrm>
          <a:prstGeom prst="rect">
            <a:avLst/>
          </a:prstGeom>
          <a:noFill/>
          <a:ln>
            <a:noFill/>
          </a:ln>
        </p:spPr>
      </p:pic>
      <p:sp>
        <p:nvSpPr>
          <p:cNvPr id="92" name="Google Shape;92;p16"/>
          <p:cNvSpPr txBox="1"/>
          <p:nvPr/>
        </p:nvSpPr>
        <p:spPr>
          <a:xfrm>
            <a:off x="2251325" y="4049200"/>
            <a:ext cx="40236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b="1" i="1"/>
              <a:t>Составление рассказа по серии картин</a:t>
            </a:r>
            <a:endParaRPr b="1" i="1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98;p17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endParaRPr/>
          </a:p>
        </p:txBody>
      </p:sp>
      <p:pic>
        <p:nvPicPr>
          <p:cNvPr id="99" name="Google Shape;99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52350" y="-258034"/>
            <a:ext cx="9248701" cy="5659569"/>
          </a:xfrm>
          <a:prstGeom prst="rect">
            <a:avLst/>
          </a:prstGeom>
          <a:noFill/>
          <a:ln>
            <a:noFill/>
          </a:ln>
        </p:spPr>
      </p:pic>
      <p:sp>
        <p:nvSpPr>
          <p:cNvPr id="100" name="Google Shape;100;p17"/>
          <p:cNvSpPr txBox="1"/>
          <p:nvPr/>
        </p:nvSpPr>
        <p:spPr>
          <a:xfrm>
            <a:off x="1172700" y="1094100"/>
            <a:ext cx="6798600" cy="64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3000"/>
              <a:t>         </a:t>
            </a:r>
            <a:endParaRPr sz="1800" i="1">
              <a:solidFill>
                <a:srgbClr val="274E13"/>
              </a:solidFill>
            </a:endParaRPr>
          </a:p>
        </p:txBody>
      </p:sp>
      <p:sp>
        <p:nvSpPr>
          <p:cNvPr id="101" name="Google Shape;101;p17"/>
          <p:cNvSpPr txBox="1"/>
          <p:nvPr/>
        </p:nvSpPr>
        <p:spPr>
          <a:xfrm>
            <a:off x="1961425" y="0"/>
            <a:ext cx="55074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i="1"/>
              <a:t>                  </a:t>
            </a:r>
            <a:r>
              <a:rPr lang="ru" sz="1800" i="1"/>
              <a:t> </a:t>
            </a:r>
            <a:r>
              <a:rPr lang="ru" sz="1800" b="1" i="1"/>
              <a:t>Лексико-грамматические игры:</a:t>
            </a:r>
            <a:endParaRPr sz="1800" b="1" i="1"/>
          </a:p>
        </p:txBody>
      </p:sp>
      <p:pic>
        <p:nvPicPr>
          <p:cNvPr id="102" name="Google Shape;102;p1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660349" y="2007287"/>
            <a:ext cx="2960573" cy="2220426"/>
          </a:xfrm>
          <a:prstGeom prst="rect">
            <a:avLst/>
          </a:prstGeom>
          <a:noFill/>
          <a:ln>
            <a:noFill/>
          </a:ln>
        </p:spPr>
      </p:pic>
      <p:pic>
        <p:nvPicPr>
          <p:cNvPr id="103" name="Google Shape;103;p1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172700" y="1246825"/>
            <a:ext cx="2433750" cy="3478241"/>
          </a:xfrm>
          <a:prstGeom prst="rect">
            <a:avLst/>
          </a:prstGeom>
          <a:noFill/>
          <a:ln>
            <a:noFill/>
          </a:ln>
        </p:spPr>
      </p:pic>
      <p:sp>
        <p:nvSpPr>
          <p:cNvPr id="104" name="Google Shape;104;p17"/>
          <p:cNvSpPr txBox="1"/>
          <p:nvPr/>
        </p:nvSpPr>
        <p:spPr>
          <a:xfrm>
            <a:off x="2961300" y="577788"/>
            <a:ext cx="35262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b="1" i="1"/>
              <a:t>Игра “Вершки и корешки”</a:t>
            </a:r>
            <a:endParaRPr b="1" i="1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18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10;p18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endParaRPr/>
          </a:p>
        </p:txBody>
      </p:sp>
      <p:pic>
        <p:nvPicPr>
          <p:cNvPr id="111" name="Google Shape;111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52350" y="-258034"/>
            <a:ext cx="9248701" cy="5659569"/>
          </a:xfrm>
          <a:prstGeom prst="rect">
            <a:avLst/>
          </a:prstGeom>
          <a:noFill/>
          <a:ln>
            <a:noFill/>
          </a:ln>
        </p:spPr>
      </p:pic>
      <p:sp>
        <p:nvSpPr>
          <p:cNvPr id="112" name="Google Shape;112;p18"/>
          <p:cNvSpPr txBox="1"/>
          <p:nvPr/>
        </p:nvSpPr>
        <p:spPr>
          <a:xfrm>
            <a:off x="1172700" y="1094100"/>
            <a:ext cx="6798600" cy="64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3000"/>
              <a:t>         </a:t>
            </a:r>
            <a:endParaRPr sz="1800" i="1">
              <a:solidFill>
                <a:srgbClr val="274E13"/>
              </a:solidFill>
            </a:endParaRPr>
          </a:p>
        </p:txBody>
      </p:sp>
      <p:sp>
        <p:nvSpPr>
          <p:cNvPr id="113" name="Google Shape;113;p18"/>
          <p:cNvSpPr txBox="1"/>
          <p:nvPr/>
        </p:nvSpPr>
        <p:spPr>
          <a:xfrm>
            <a:off x="1961425" y="0"/>
            <a:ext cx="55074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i="1"/>
              <a:t>                   </a:t>
            </a:r>
            <a:endParaRPr i="1"/>
          </a:p>
        </p:txBody>
      </p:sp>
      <p:sp>
        <p:nvSpPr>
          <p:cNvPr id="114" name="Google Shape;114;p18"/>
          <p:cNvSpPr txBox="1"/>
          <p:nvPr/>
        </p:nvSpPr>
        <p:spPr>
          <a:xfrm>
            <a:off x="2325325" y="124925"/>
            <a:ext cx="40830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b="1" i="1"/>
              <a:t>Работы детей по теме : “ Дары осени”</a:t>
            </a:r>
            <a:endParaRPr b="1" i="1"/>
          </a:p>
        </p:txBody>
      </p:sp>
      <p:pic>
        <p:nvPicPr>
          <p:cNvPr id="115" name="Google Shape;115;p1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11701" y="874600"/>
            <a:ext cx="3213824" cy="2410376"/>
          </a:xfrm>
          <a:prstGeom prst="rect">
            <a:avLst/>
          </a:prstGeom>
          <a:noFill/>
          <a:ln>
            <a:noFill/>
          </a:ln>
        </p:spPr>
      </p:pic>
      <p:pic>
        <p:nvPicPr>
          <p:cNvPr id="116" name="Google Shape;116;p1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531500" y="2115325"/>
            <a:ext cx="4083082" cy="24103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19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22;p19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endParaRPr/>
          </a:p>
        </p:txBody>
      </p:sp>
      <p:pic>
        <p:nvPicPr>
          <p:cNvPr id="123" name="Google Shape;123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52350" y="-258034"/>
            <a:ext cx="9248701" cy="5659569"/>
          </a:xfrm>
          <a:prstGeom prst="rect">
            <a:avLst/>
          </a:prstGeom>
          <a:noFill/>
          <a:ln>
            <a:noFill/>
          </a:ln>
        </p:spPr>
      </p:pic>
      <p:sp>
        <p:nvSpPr>
          <p:cNvPr id="124" name="Google Shape;124;p19"/>
          <p:cNvSpPr txBox="1"/>
          <p:nvPr/>
        </p:nvSpPr>
        <p:spPr>
          <a:xfrm>
            <a:off x="1172700" y="1094100"/>
            <a:ext cx="6798600" cy="64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3000"/>
              <a:t>         </a:t>
            </a:r>
            <a:endParaRPr sz="1800" i="1">
              <a:solidFill>
                <a:srgbClr val="274E13"/>
              </a:solidFill>
            </a:endParaRPr>
          </a:p>
        </p:txBody>
      </p:sp>
      <p:sp>
        <p:nvSpPr>
          <p:cNvPr id="125" name="Google Shape;125;p19"/>
          <p:cNvSpPr txBox="1"/>
          <p:nvPr/>
        </p:nvSpPr>
        <p:spPr>
          <a:xfrm>
            <a:off x="1961425" y="0"/>
            <a:ext cx="55074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i="1"/>
              <a:t>                   </a:t>
            </a:r>
            <a:endParaRPr i="1"/>
          </a:p>
        </p:txBody>
      </p:sp>
      <p:sp>
        <p:nvSpPr>
          <p:cNvPr id="126" name="Google Shape;126;p19"/>
          <p:cNvSpPr txBox="1"/>
          <p:nvPr/>
        </p:nvSpPr>
        <p:spPr>
          <a:xfrm>
            <a:off x="3026425" y="400200"/>
            <a:ext cx="4192500" cy="6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b="1" i="1"/>
              <a:t>             Игра “ Найди тень”</a:t>
            </a:r>
            <a:endParaRPr b="1" i="1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b="1" i="1"/>
          </a:p>
        </p:txBody>
      </p:sp>
      <p:pic>
        <p:nvPicPr>
          <p:cNvPr id="127" name="Google Shape;127;p1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527550" y="1540975"/>
            <a:ext cx="3405875" cy="25543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28" name="Google Shape;128;p19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62100" y="1017725"/>
            <a:ext cx="2625780" cy="35010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20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34;p20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endParaRPr/>
          </a:p>
        </p:txBody>
      </p:sp>
      <p:pic>
        <p:nvPicPr>
          <p:cNvPr id="135" name="Google Shape;135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52350" y="-369109"/>
            <a:ext cx="9248701" cy="5659569"/>
          </a:xfrm>
          <a:prstGeom prst="rect">
            <a:avLst/>
          </a:prstGeom>
          <a:noFill/>
          <a:ln>
            <a:noFill/>
          </a:ln>
        </p:spPr>
      </p:pic>
      <p:sp>
        <p:nvSpPr>
          <p:cNvPr id="136" name="Google Shape;136;p20"/>
          <p:cNvSpPr txBox="1"/>
          <p:nvPr/>
        </p:nvSpPr>
        <p:spPr>
          <a:xfrm>
            <a:off x="1172700" y="1094100"/>
            <a:ext cx="6798600" cy="64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3000"/>
              <a:t>         </a:t>
            </a:r>
            <a:endParaRPr sz="1800" i="1">
              <a:solidFill>
                <a:srgbClr val="274E13"/>
              </a:solidFill>
            </a:endParaRPr>
          </a:p>
        </p:txBody>
      </p:sp>
      <p:sp>
        <p:nvSpPr>
          <p:cNvPr id="137" name="Google Shape;137;p20"/>
          <p:cNvSpPr txBox="1"/>
          <p:nvPr/>
        </p:nvSpPr>
        <p:spPr>
          <a:xfrm>
            <a:off x="1961425" y="0"/>
            <a:ext cx="55074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i="1"/>
              <a:t>                   </a:t>
            </a:r>
            <a:endParaRPr i="1"/>
          </a:p>
        </p:txBody>
      </p:sp>
      <p:sp>
        <p:nvSpPr>
          <p:cNvPr id="138" name="Google Shape;138;p20"/>
          <p:cNvSpPr txBox="1"/>
          <p:nvPr/>
        </p:nvSpPr>
        <p:spPr>
          <a:xfrm>
            <a:off x="957875" y="44825"/>
            <a:ext cx="2249100" cy="6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b="1" i="1"/>
              <a:t>Игра “ Один- много”- фрукты, овощи</a:t>
            </a:r>
            <a:endParaRPr b="1" i="1"/>
          </a:p>
        </p:txBody>
      </p:sp>
      <p:pic>
        <p:nvPicPr>
          <p:cNvPr id="139" name="Google Shape;139;p2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11700" y="749650"/>
            <a:ext cx="2965775" cy="2277897"/>
          </a:xfrm>
          <a:prstGeom prst="rect">
            <a:avLst/>
          </a:prstGeom>
          <a:noFill/>
          <a:ln>
            <a:noFill/>
          </a:ln>
        </p:spPr>
      </p:pic>
      <p:sp>
        <p:nvSpPr>
          <p:cNvPr id="140" name="Google Shape;140;p20"/>
          <p:cNvSpPr txBox="1"/>
          <p:nvPr/>
        </p:nvSpPr>
        <p:spPr>
          <a:xfrm>
            <a:off x="5799000" y="44825"/>
            <a:ext cx="3033300" cy="6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b="1" i="1"/>
              <a:t>Зашумованные картинки по теме “Осень”</a:t>
            </a:r>
            <a:endParaRPr b="1" i="1"/>
          </a:p>
        </p:txBody>
      </p:sp>
      <p:pic>
        <p:nvPicPr>
          <p:cNvPr id="141" name="Google Shape;141;p2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958425" y="687225"/>
            <a:ext cx="2965775" cy="2224343"/>
          </a:xfrm>
          <a:prstGeom prst="rect">
            <a:avLst/>
          </a:prstGeom>
          <a:noFill/>
          <a:ln>
            <a:noFill/>
          </a:ln>
        </p:spPr>
      </p:pic>
      <p:pic>
        <p:nvPicPr>
          <p:cNvPr id="142" name="Google Shape;142;p20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3752074" y="2727925"/>
            <a:ext cx="1811674" cy="2415575"/>
          </a:xfrm>
          <a:prstGeom prst="rect">
            <a:avLst/>
          </a:prstGeom>
          <a:noFill/>
          <a:ln>
            <a:noFill/>
          </a:ln>
        </p:spPr>
      </p:pic>
      <p:sp>
        <p:nvSpPr>
          <p:cNvPr id="143" name="Google Shape;143;p20"/>
          <p:cNvSpPr txBox="1"/>
          <p:nvPr/>
        </p:nvSpPr>
        <p:spPr>
          <a:xfrm>
            <a:off x="631650" y="4074550"/>
            <a:ext cx="26457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b="1" i="1"/>
              <a:t>Игра - шнуровка “ Овощи”</a:t>
            </a:r>
            <a:endParaRPr b="1" i="1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2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9" name="Google Shape;149;p2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endParaRPr/>
          </a:p>
        </p:txBody>
      </p:sp>
      <p:pic>
        <p:nvPicPr>
          <p:cNvPr id="150" name="Google Shape;150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52350" y="-258034"/>
            <a:ext cx="9248701" cy="5659569"/>
          </a:xfrm>
          <a:prstGeom prst="rect">
            <a:avLst/>
          </a:prstGeom>
          <a:noFill/>
          <a:ln>
            <a:noFill/>
          </a:ln>
        </p:spPr>
      </p:pic>
      <p:sp>
        <p:nvSpPr>
          <p:cNvPr id="151" name="Google Shape;151;p21"/>
          <p:cNvSpPr txBox="1"/>
          <p:nvPr/>
        </p:nvSpPr>
        <p:spPr>
          <a:xfrm>
            <a:off x="1172700" y="1094100"/>
            <a:ext cx="6798600" cy="64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3000"/>
              <a:t>         </a:t>
            </a:r>
            <a:endParaRPr sz="1800" i="1">
              <a:solidFill>
                <a:srgbClr val="274E13"/>
              </a:solidFill>
            </a:endParaRPr>
          </a:p>
        </p:txBody>
      </p:sp>
      <p:sp>
        <p:nvSpPr>
          <p:cNvPr id="152" name="Google Shape;152;p21"/>
          <p:cNvSpPr txBox="1"/>
          <p:nvPr/>
        </p:nvSpPr>
        <p:spPr>
          <a:xfrm>
            <a:off x="1961425" y="0"/>
            <a:ext cx="55074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i="1"/>
              <a:t>                   </a:t>
            </a:r>
            <a:endParaRPr i="1"/>
          </a:p>
        </p:txBody>
      </p:sp>
      <p:sp>
        <p:nvSpPr>
          <p:cNvPr id="153" name="Google Shape;153;p21"/>
          <p:cNvSpPr txBox="1"/>
          <p:nvPr/>
        </p:nvSpPr>
        <p:spPr>
          <a:xfrm>
            <a:off x="2471125" y="1776975"/>
            <a:ext cx="3998100" cy="55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2400" b="1" i="1">
                <a:solidFill>
                  <a:srgbClr val="1C4587"/>
                </a:solidFill>
              </a:rPr>
              <a:t>Спасибо за внимание!</a:t>
            </a:r>
            <a:endParaRPr sz="2400" b="1" i="1">
              <a:solidFill>
                <a:srgbClr val="1C4587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1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197</Words>
  <Application>Microsoft Office PowerPoint</Application>
  <PresentationFormat>Экран (16:9)</PresentationFormat>
  <Paragraphs>43</Paragraphs>
  <Slides>9</Slides>
  <Notes>9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Simple Light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cp:lastModifiedBy>user</cp:lastModifiedBy>
  <cp:revision>2</cp:revision>
  <dcterms:modified xsi:type="dcterms:W3CDTF">2025-02-10T16:58:47Z</dcterms:modified>
</cp:coreProperties>
</file>