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331640" y="692696"/>
            <a:ext cx="6400800" cy="3475037"/>
          </a:xfrm>
        </p:spPr>
        <p:txBody>
          <a:bodyPr>
            <a:noAutofit/>
          </a:bodyPr>
          <a:lstStyle/>
          <a:p>
            <a:pPr marL="45720" indent="0" algn="ctr">
              <a:lnSpc>
                <a:spcPct val="170000"/>
              </a:lnSpc>
              <a:buNone/>
            </a:pP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lnSpc>
                <a:spcPct val="170000"/>
              </a:lnSpc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«Использование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музыкальных упражнений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 песен  в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процессе автоматизации  звуков в работе учителя – логопеда дошкольного учреждения на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лого пункте»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ru-RU" sz="2000" b="1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marL="45720" indent="0" algn="ctr">
              <a:buNone/>
            </a:pPr>
            <a:endParaRPr lang="en-US" sz="1800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marL="45720" indent="0" algn="ctr">
              <a:buNone/>
            </a:pPr>
            <a:r>
              <a:rPr lang="ru-RU" sz="1800" i="1" dirty="0" smtClean="0">
                <a:solidFill>
                  <a:schemeClr val="tx1"/>
                </a:solidFill>
                <a:latin typeface="Georgia" pitchFamily="18" charset="0"/>
              </a:rPr>
              <a:t>Учитель-логопед</a:t>
            </a:r>
          </a:p>
          <a:p>
            <a:pPr marL="45720" indent="0" algn="ctr">
              <a:buNone/>
            </a:pPr>
            <a:r>
              <a:rPr lang="ru-RU" sz="1800" i="1" dirty="0" err="1" smtClean="0">
                <a:solidFill>
                  <a:schemeClr val="tx1"/>
                </a:solidFill>
                <a:latin typeface="Georgia" pitchFamily="18" charset="0"/>
              </a:rPr>
              <a:t>Холзинева</a:t>
            </a:r>
            <a:r>
              <a:rPr lang="ru-RU" sz="1800" i="1" smtClean="0">
                <a:solidFill>
                  <a:schemeClr val="tx1"/>
                </a:solidFill>
                <a:latin typeface="Georgia" pitchFamily="18" charset="0"/>
              </a:rPr>
              <a:t> М.В.</a:t>
            </a:r>
            <a:endParaRPr lang="ru-RU" sz="1800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marL="45720" indent="0" algn="ctr">
              <a:buNone/>
            </a:pPr>
            <a:r>
              <a:rPr lang="ru-RU" sz="1800" i="1" dirty="0" smtClean="0">
                <a:solidFill>
                  <a:schemeClr val="tx1"/>
                </a:solidFill>
                <a:latin typeface="Georgia" pitchFamily="18" charset="0"/>
              </a:rPr>
              <a:t>МБДОУ ДС с. Чемодановка</a:t>
            </a:r>
            <a:endParaRPr lang="ru-RU" sz="1800" i="1" dirty="0">
              <a:solidFill>
                <a:schemeClr val="tx1"/>
              </a:solidFill>
              <a:latin typeface="Georgia" pitchFamily="18" charset="0"/>
            </a:endParaRPr>
          </a:p>
          <a:p>
            <a:endParaRPr lang="ru-RU" sz="20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44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Georgia" pitchFamily="18" charset="0"/>
                <a:ea typeface="+mj-ea"/>
                <a:cs typeface="+mj-cs"/>
              </a:rPr>
              <a:t>Спасибо за внимание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800" dirty="0">
                <a:effectLst/>
                <a:latin typeface="Georgia" pitchFamily="18" charset="0"/>
              </a:rPr>
              <a:t/>
            </a:r>
            <a:br>
              <a:rPr lang="ru-RU" sz="4800" dirty="0">
                <a:effectLst/>
                <a:latin typeface="Georgia" pitchFamily="18" charset="0"/>
              </a:rPr>
            </a:br>
            <a:r>
              <a:rPr lang="ru-RU" sz="4800" dirty="0">
                <a:effectLst/>
                <a:latin typeface="Georgia" pitchFamily="18" charset="0"/>
              </a:rPr>
              <a:t> </a:t>
            </a:r>
            <a:br>
              <a:rPr lang="ru-RU" sz="4800" dirty="0">
                <a:effectLst/>
                <a:latin typeface="Georgia" pitchFamily="18" charset="0"/>
              </a:rPr>
            </a:br>
            <a:endParaRPr lang="ru-RU" dirty="0"/>
          </a:p>
        </p:txBody>
      </p:sp>
      <p:pic>
        <p:nvPicPr>
          <p:cNvPr id="1026" name="Picture 2" descr="https://im2-tub-ru.yandex.net/i?id=0b54154b5ea8f32bf6c5280b7de71d3d&amp;n=33&amp;h=190&amp;w=298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5" r="8055"/>
          <a:stretch>
            <a:fillRect/>
          </a:stretch>
        </p:blipFill>
        <p:spPr bwMode="auto">
          <a:xfrm>
            <a:off x="4355976" y="3284984"/>
            <a:ext cx="4114800" cy="280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9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115616" y="836712"/>
            <a:ext cx="6400800" cy="3475037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1800" dirty="0">
                <a:latin typeface="Georgia" pitchFamily="18" charset="0"/>
              </a:rPr>
              <a:t>Музыка относится к числу искусств, которые вызывают наиболее сильный отклик в душе человека. Она может оказывать непосредственное влияние на его эмоциональный мир. </a:t>
            </a:r>
          </a:p>
          <a:p>
            <a:pPr marL="45720" indent="0" algn="just">
              <a:buNone/>
            </a:pPr>
            <a:r>
              <a:rPr lang="ru-RU" sz="1800" dirty="0" smtClean="0">
                <a:latin typeface="Georgia" pitchFamily="18" charset="0"/>
              </a:rPr>
              <a:t>Петь  </a:t>
            </a:r>
            <a:r>
              <a:rPr lang="ru-RU" sz="1800" dirty="0">
                <a:latin typeface="Georgia" pitchFamily="18" charset="0"/>
              </a:rPr>
              <a:t>песни мы любим с детства. Безусловно, есть любимые песни,  а есть  </a:t>
            </a:r>
            <a:r>
              <a:rPr lang="ru-RU" sz="1800" dirty="0" smtClean="0">
                <a:latin typeface="Georgia" pitchFamily="18" charset="0"/>
              </a:rPr>
              <a:t>не любимые  </a:t>
            </a:r>
            <a:r>
              <a:rPr lang="ru-RU" sz="1800" dirty="0">
                <a:latin typeface="Georgia" pitchFamily="18" charset="0"/>
              </a:rPr>
              <a:t>песни.  Это песни, которые мы просто не поём.  Они с не красивой мелодией, с не понятными словами и содержанием. </a:t>
            </a:r>
          </a:p>
          <a:p>
            <a:pPr marL="45720" indent="0" algn="just">
              <a:buNone/>
            </a:pPr>
            <a:r>
              <a:rPr lang="ru-RU" sz="1800" dirty="0">
                <a:latin typeface="Georgia" pitchFamily="18" charset="0"/>
              </a:rPr>
              <a:t>Хочу поделиться опытом, как мы с ребятишками на логопедических занятиях  исполняем детские </a:t>
            </a:r>
            <a:r>
              <a:rPr lang="ru-RU" sz="1800" dirty="0" smtClean="0">
                <a:latin typeface="Georgia" pitchFamily="18" charset="0"/>
              </a:rPr>
              <a:t>песенки.  Выбираем </a:t>
            </a:r>
            <a:r>
              <a:rPr lang="ru-RU" sz="1800" dirty="0">
                <a:latin typeface="Georgia" pitchFamily="18" charset="0"/>
              </a:rPr>
              <a:t>песни,  которые детьми  чаще </a:t>
            </a:r>
            <a:r>
              <a:rPr lang="ru-RU" sz="1800" dirty="0" smtClean="0">
                <a:latin typeface="Georgia" pitchFamily="18" charset="0"/>
              </a:rPr>
              <a:t>поются и очень им нравятся.  </a:t>
            </a:r>
          </a:p>
          <a:p>
            <a:pPr marL="45720" indent="0" algn="just">
              <a:buNone/>
            </a:pPr>
            <a:r>
              <a:rPr lang="ru-RU" sz="1800" dirty="0" smtClean="0">
                <a:latin typeface="Georgia" pitchFamily="18" charset="0"/>
              </a:rPr>
              <a:t>Текст адаптируем.  </a:t>
            </a:r>
            <a:r>
              <a:rPr lang="ru-RU" sz="1800" dirty="0">
                <a:latin typeface="Georgia" pitchFamily="18" charset="0"/>
              </a:rPr>
              <a:t>Если стоит задача автоматизировать звук «Ш», то слова подбираются с этим звуком. Исполняя песню, мы закрепляем  поставленный звук. </a:t>
            </a:r>
            <a:r>
              <a:rPr lang="ru-RU" sz="1800" dirty="0" smtClean="0">
                <a:latin typeface="Georgia" pitchFamily="18" charset="0"/>
              </a:rPr>
              <a:t>Придумываем </a:t>
            </a:r>
            <a:r>
              <a:rPr lang="ru-RU" sz="1800" dirty="0">
                <a:latin typeface="Georgia" pitchFamily="18" charset="0"/>
              </a:rPr>
              <a:t>движения по содержанию песни, развиваем </a:t>
            </a:r>
            <a:r>
              <a:rPr lang="ru-RU" sz="1800" dirty="0" smtClean="0">
                <a:latin typeface="Georgia" pitchFamily="18" charset="0"/>
              </a:rPr>
              <a:t>пластику и закрепляем поставленные звуки.</a:t>
            </a:r>
            <a:endParaRPr lang="ru-RU" sz="1800" dirty="0">
              <a:latin typeface="Georgia" pitchFamily="18" charset="0"/>
            </a:endParaRPr>
          </a:p>
          <a:p>
            <a:pPr algn="just"/>
            <a:endParaRPr lang="ru-RU" sz="18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547664" y="764704"/>
            <a:ext cx="6400800" cy="3475037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u="sng" dirty="0">
                <a:latin typeface="Georgia" pitchFamily="18" charset="0"/>
              </a:rPr>
              <a:t>Песня «Рыбка».   Звук «Р».                         </a:t>
            </a:r>
            <a:endParaRPr lang="ru-RU" dirty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Рыбка плавает в водице                               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Рыбке весело играть     	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Рыбка, рыбка, озорница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Мы хотим тебя поймать.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Рыбка к берегу подплыла. 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Крошку хлебную взяла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Рыбка хвостиком вильнула</a:t>
            </a:r>
          </a:p>
          <a:p>
            <a:pPr marL="45720" indent="0">
              <a:buNone/>
            </a:pPr>
            <a:r>
              <a:rPr lang="ru-RU" dirty="0">
                <a:latin typeface="Georgia" pitchFamily="18" charset="0"/>
              </a:rPr>
              <a:t>Рыбка быстро уплыла.                                </a:t>
            </a:r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Рыбка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040" y="2924944"/>
            <a:ext cx="3600400" cy="28083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463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331640" y="836712"/>
            <a:ext cx="6165850" cy="2336800"/>
          </a:xfrm>
        </p:spPr>
        <p:txBody>
          <a:bodyPr/>
          <a:lstStyle/>
          <a:p>
            <a:pPr marL="45720" indent="0">
              <a:buNone/>
            </a:pPr>
            <a:r>
              <a:rPr lang="ru-RU" sz="2000" u="sng" dirty="0" smtClean="0">
                <a:latin typeface="Georgia" pitchFamily="18" charset="0"/>
              </a:rPr>
              <a:t>Песня «Танец возле ёлки».   Звук  «Ш». </a:t>
            </a:r>
            <a:endParaRPr lang="ru-RU" sz="2000" dirty="0" smtClean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Georgia" pitchFamily="18" charset="0"/>
              </a:rPr>
              <a:t>Возле </a:t>
            </a:r>
            <a:r>
              <a:rPr lang="ru-RU" sz="2000" dirty="0">
                <a:latin typeface="Georgia" pitchFamily="18" charset="0"/>
              </a:rPr>
              <a:t>Ёлочки по снегу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Вместе с </a:t>
            </a:r>
            <a:r>
              <a:rPr lang="ru-RU" sz="2000" dirty="0" err="1">
                <a:latin typeface="Georgia" pitchFamily="18" charset="0"/>
              </a:rPr>
              <a:t>М</a:t>
            </a:r>
            <a:r>
              <a:rPr lang="ru-RU" sz="2000" dirty="0" err="1" smtClean="0">
                <a:latin typeface="Georgia" pitchFamily="18" charset="0"/>
              </a:rPr>
              <a:t>ишенькой</a:t>
            </a:r>
            <a:r>
              <a:rPr lang="ru-RU" sz="2000" dirty="0" smtClean="0">
                <a:latin typeface="Georgia" pitchFamily="18" charset="0"/>
              </a:rPr>
              <a:t>  </a:t>
            </a:r>
            <a:r>
              <a:rPr lang="ru-RU" sz="2000" dirty="0">
                <a:latin typeface="Georgia" pitchFamily="18" charset="0"/>
              </a:rPr>
              <a:t>побегай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М</a:t>
            </a:r>
            <a:r>
              <a:rPr lang="ru-RU" sz="2000" dirty="0" smtClean="0">
                <a:latin typeface="Georgia" pitchFamily="18" charset="0"/>
              </a:rPr>
              <a:t>ишенька</a:t>
            </a:r>
            <a:r>
              <a:rPr lang="ru-RU" sz="2000" dirty="0">
                <a:latin typeface="Georgia" pitchFamily="18" charset="0"/>
              </a:rPr>
              <a:t>, М</a:t>
            </a:r>
            <a:r>
              <a:rPr lang="ru-RU" sz="2000" dirty="0" smtClean="0">
                <a:latin typeface="Georgia" pitchFamily="18" charset="0"/>
              </a:rPr>
              <a:t>ишенька</a:t>
            </a:r>
            <a:r>
              <a:rPr lang="ru-RU" sz="2000" dirty="0">
                <a:latin typeface="Georgia" pitchFamily="18" charset="0"/>
              </a:rPr>
              <a:t>…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Косолапый  М</a:t>
            </a:r>
            <a:r>
              <a:rPr lang="ru-RU" sz="2000" dirty="0" smtClean="0">
                <a:latin typeface="Georgia" pitchFamily="18" charset="0"/>
              </a:rPr>
              <a:t>ишенька</a:t>
            </a:r>
            <a:r>
              <a:rPr lang="ru-RU" sz="2000" dirty="0">
                <a:latin typeface="Georgia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Мишка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9992" y="3356992"/>
            <a:ext cx="3960440" cy="29523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5192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227584" y="692696"/>
            <a:ext cx="6400800" cy="3475037"/>
          </a:xfrm>
        </p:spPr>
        <p:txBody>
          <a:bodyPr/>
          <a:lstStyle/>
          <a:p>
            <a:pPr marL="45720" indent="0">
              <a:buNone/>
            </a:pPr>
            <a:r>
              <a:rPr lang="ru-RU" sz="2000" u="sng" dirty="0">
                <a:latin typeface="Georgia" pitchFamily="18" charset="0"/>
              </a:rPr>
              <a:t>Песня «</a:t>
            </a:r>
            <a:r>
              <a:rPr lang="ru-RU" sz="2000" u="sng" dirty="0" err="1" smtClean="0">
                <a:latin typeface="Georgia" pitchFamily="18" charset="0"/>
              </a:rPr>
              <a:t>Чики</a:t>
            </a:r>
            <a:r>
              <a:rPr lang="ru-RU" sz="2000" u="sng" dirty="0" smtClean="0">
                <a:latin typeface="Georgia" pitchFamily="18" charset="0"/>
              </a:rPr>
              <a:t> </a:t>
            </a:r>
            <a:r>
              <a:rPr lang="ru-RU" sz="2000" u="sng" dirty="0">
                <a:latin typeface="Georgia" pitchFamily="18" charset="0"/>
              </a:rPr>
              <a:t>– </a:t>
            </a:r>
            <a:r>
              <a:rPr lang="ru-RU" sz="2000" u="sng" dirty="0" err="1">
                <a:latin typeface="Georgia" pitchFamily="18" charset="0"/>
              </a:rPr>
              <a:t>чики</a:t>
            </a:r>
            <a:r>
              <a:rPr lang="ru-RU" sz="2000" u="sng" dirty="0">
                <a:latin typeface="Georgia" pitchFamily="18" charset="0"/>
              </a:rPr>
              <a:t>,  </a:t>
            </a:r>
            <a:r>
              <a:rPr lang="ru-RU" sz="2000" u="sng" dirty="0" err="1">
                <a:latin typeface="Georgia" pitchFamily="18" charset="0"/>
              </a:rPr>
              <a:t>чикалочки</a:t>
            </a:r>
            <a:r>
              <a:rPr lang="ru-RU" sz="2000" u="sng" dirty="0">
                <a:latin typeface="Georgia" pitchFamily="18" charset="0"/>
              </a:rPr>
              <a:t>».   </a:t>
            </a:r>
            <a:r>
              <a:rPr lang="ru-RU" sz="2000" u="sng" dirty="0" err="1" smtClean="0">
                <a:latin typeface="Georgia" pitchFamily="18" charset="0"/>
              </a:rPr>
              <a:t>Звук«Ч</a:t>
            </a:r>
            <a:r>
              <a:rPr lang="ru-RU" sz="2000" u="sng" dirty="0">
                <a:latin typeface="Georgia" pitchFamily="18" charset="0"/>
              </a:rPr>
              <a:t>». </a:t>
            </a:r>
            <a:endParaRPr lang="ru-RU" sz="2000" dirty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 err="1">
                <a:latin typeface="Georgia" pitchFamily="18" charset="0"/>
              </a:rPr>
              <a:t>Чики</a:t>
            </a:r>
            <a:r>
              <a:rPr lang="ru-RU" sz="2000" dirty="0">
                <a:latin typeface="Georgia" pitchFamily="18" charset="0"/>
              </a:rPr>
              <a:t> – </a:t>
            </a:r>
            <a:r>
              <a:rPr lang="ru-RU" sz="2000" dirty="0" err="1">
                <a:latin typeface="Georgia" pitchFamily="18" charset="0"/>
              </a:rPr>
              <a:t>чики</a:t>
            </a:r>
            <a:r>
              <a:rPr lang="ru-RU" sz="2000" dirty="0">
                <a:latin typeface="Georgia" pitchFamily="18" charset="0"/>
              </a:rPr>
              <a:t>, </a:t>
            </a:r>
            <a:r>
              <a:rPr lang="ru-RU" sz="2000" dirty="0" err="1">
                <a:latin typeface="Georgia" pitchFamily="18" charset="0"/>
              </a:rPr>
              <a:t>чикалочки</a:t>
            </a:r>
            <a:endParaRPr lang="ru-RU" sz="2000" dirty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Ехал Ваня на палочке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Олечка в тележке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Щёлкала орешки.</a:t>
            </a:r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Лошадка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924944"/>
            <a:ext cx="3960440" cy="3456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514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115616" y="692696"/>
            <a:ext cx="6400800" cy="3475037"/>
          </a:xfrm>
        </p:spPr>
        <p:txBody>
          <a:bodyPr/>
          <a:lstStyle/>
          <a:p>
            <a:pPr marL="45720" indent="0">
              <a:buNone/>
            </a:pPr>
            <a:r>
              <a:rPr lang="ru-RU" u="sng" dirty="0"/>
              <a:t>Песня </a:t>
            </a:r>
            <a:r>
              <a:rPr lang="ru-RU" u="sng" dirty="0" smtClean="0"/>
              <a:t>«Воробей».   </a:t>
            </a:r>
            <a:r>
              <a:rPr lang="ru-RU" u="sng" dirty="0" err="1" smtClean="0"/>
              <a:t>Звук«Р</a:t>
            </a:r>
            <a:r>
              <a:rPr lang="ru-RU" u="sng" dirty="0" smtClean="0"/>
              <a:t>». 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Воробей с берёзы </a:t>
            </a:r>
          </a:p>
          <a:p>
            <a:pPr marL="45720" indent="0">
              <a:buNone/>
            </a:pPr>
            <a:r>
              <a:rPr lang="ru-RU" dirty="0" smtClean="0"/>
              <a:t>На дорогу прыг. </a:t>
            </a:r>
          </a:p>
          <a:p>
            <a:pPr marL="45720" indent="0">
              <a:buNone/>
            </a:pPr>
            <a:r>
              <a:rPr lang="ru-RU" dirty="0" smtClean="0"/>
              <a:t>Больше нет морозов </a:t>
            </a:r>
          </a:p>
          <a:p>
            <a:pPr marL="45720" indent="0">
              <a:buNone/>
            </a:pPr>
            <a:r>
              <a:rPr lang="ru-RU" dirty="0" smtClean="0"/>
              <a:t>Чик-чирик!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5 воробей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212976"/>
            <a:ext cx="3960440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4472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115616" y="620688"/>
            <a:ext cx="6400800" cy="248126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u="sng" dirty="0"/>
              <a:t>Песня </a:t>
            </a:r>
            <a:r>
              <a:rPr lang="ru-RU" sz="2000" u="sng" dirty="0" smtClean="0"/>
              <a:t>«Песенка про маму».   </a:t>
            </a:r>
            <a:r>
              <a:rPr lang="ru-RU" sz="2000" u="sng" dirty="0" err="1" smtClean="0"/>
              <a:t>Звук«Л</a:t>
            </a:r>
            <a:r>
              <a:rPr lang="ru-RU" sz="2000" u="sng" dirty="0" smtClean="0"/>
              <a:t>». </a:t>
            </a:r>
            <a:endParaRPr lang="ru-RU" sz="2000" dirty="0"/>
          </a:p>
          <a:p>
            <a:pPr marL="45720" indent="0">
              <a:buNone/>
            </a:pPr>
            <a:r>
              <a:rPr lang="ru-RU" sz="2000" dirty="0" smtClean="0">
                <a:latin typeface="Georgia" pitchFamily="18" charset="0"/>
              </a:rPr>
              <a:t>Солнышко </a:t>
            </a:r>
            <a:r>
              <a:rPr lang="ru-RU" sz="2000" dirty="0">
                <a:latin typeface="Georgia" pitchFamily="18" charset="0"/>
              </a:rPr>
              <a:t>лучистое улыбнулось весело,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Потому что мамочке мы запели песенку.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Песенку такую -  ля-ля-ля. </a:t>
            </a:r>
            <a:endParaRPr lang="ru-RU" sz="2000" dirty="0" smtClean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Georgia" pitchFamily="18" charset="0"/>
              </a:rPr>
              <a:t>Песенку </a:t>
            </a:r>
            <a:r>
              <a:rPr lang="ru-RU" sz="2000" dirty="0">
                <a:latin typeface="Georgia" pitchFamily="18" charset="0"/>
              </a:rPr>
              <a:t>простую -  ля-ля-ля…</a:t>
            </a:r>
          </a:p>
          <a:p>
            <a:pPr marL="4572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Солнышко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901696"/>
            <a:ext cx="3954934" cy="3050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24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310638" y="692696"/>
            <a:ext cx="6400800" cy="2625725"/>
          </a:xfrm>
        </p:spPr>
        <p:txBody>
          <a:bodyPr/>
          <a:lstStyle/>
          <a:p>
            <a:pPr marL="45720" indent="0">
              <a:buNone/>
            </a:pPr>
            <a:r>
              <a:rPr lang="ru-RU" sz="2000" u="sng" dirty="0">
                <a:latin typeface="Georgia" pitchFamily="18" charset="0"/>
              </a:rPr>
              <a:t>Песня «Урожайная».   Звук «Р». </a:t>
            </a:r>
            <a:endParaRPr lang="ru-RU" sz="2000" dirty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Мы корзиночки несём.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Хором песенку поём.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Урожай собирай. 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И на зиму сохраняй…</a:t>
            </a:r>
          </a:p>
          <a:p>
            <a:endParaRPr lang="ru-RU" dirty="0"/>
          </a:p>
        </p:txBody>
      </p:sp>
      <p:pic>
        <p:nvPicPr>
          <p:cNvPr id="4" name="Рисунок 3" descr="C:\Documents and Settings\администратор\Рабочий стол\СКАНЫ\урожай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1038" y="2996952"/>
            <a:ext cx="3517346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73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403648" y="620688"/>
            <a:ext cx="6400800" cy="25527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u="sng" dirty="0">
                <a:latin typeface="Georgia" pitchFamily="18" charset="0"/>
              </a:rPr>
              <a:t>Песня «Баю-баю-баю».   Звук «Ш-Ч». </a:t>
            </a:r>
            <a:endParaRPr lang="ru-RU" sz="2000" dirty="0">
              <a:latin typeface="Georgia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Баю-баю-баю, Олечку качаю.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Олечка устала. Целый день играла.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Вот тебе под ушко. Белая подушка.</a:t>
            </a:r>
          </a:p>
          <a:p>
            <a:pPr marL="45720" indent="0">
              <a:buNone/>
            </a:pPr>
            <a:r>
              <a:rPr lang="ru-RU" sz="2000" dirty="0">
                <a:latin typeface="Georgia" pitchFamily="18" charset="0"/>
              </a:rPr>
              <a:t>Одеяло на пуху и платочек  наверху.</a:t>
            </a:r>
          </a:p>
          <a:p>
            <a:endParaRPr lang="ru-RU" sz="2000" dirty="0">
              <a:latin typeface="Georgia" pitchFamily="18" charset="0"/>
            </a:endParaRPr>
          </a:p>
        </p:txBody>
      </p:sp>
      <p:pic>
        <p:nvPicPr>
          <p:cNvPr id="4" name="Рисунок 3" descr="C:\Documents and Settings\администратор\Рабочий стол\СКАНЫ\Спят.jp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716016" y="3573016"/>
            <a:ext cx="3528392" cy="2664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5103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306</TotalTime>
  <Words>328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Средствами музыки возможно формировать темп и ритм дыхания, оральный праксис, совершенствовать просодику, фонематические процессы, расширять объем лексики, закреплять умения правильно строить связные высказывания. Коррекционно-музыкальное воздействие на детей с проблемами в развитии позволяет совершенствовать восприятие, слуховое внимание и память, оптико-пространственные представления и навыки, общую и мелкую моторику, мимику лица, чувство ритма и темпа в движениях, а также воспитывать необходимые личностные и волевые качестваСпасибо за внимание!</dc:title>
  <dc:creator>Администратор</dc:creator>
  <cp:lastModifiedBy>user</cp:lastModifiedBy>
  <cp:revision>48</cp:revision>
  <dcterms:modified xsi:type="dcterms:W3CDTF">2025-02-09T14:37:23Z</dcterms:modified>
</cp:coreProperties>
</file>