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Override PartName="/docProps/app.xml" ContentType="application/vnd.openxmlformats-officedocument.extended-properties+xml"/>
  <Override PartName="/docProps/core.xml" ContentType="application/vnd.openxmlformats-package.core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/Relationships>
</file>

<file path=ppt/presentation.xml><?xml version="1.0" encoding="utf-8"?>
<!--Generated by Aspose.Slides for .NET 19.12-->
<p:presentation xmlns:r="http://schemas.openxmlformats.org/officeDocument/2006/relationships" xmlns:a="http://schemas.openxmlformats.org/drawingml/2006/main" xmlns:p="http://schemas.openxmlformats.org/presentationml/2006/main" saveSubsetFonts="1" bookmarkIdSeed="3">
  <p:sldMasterIdLst>
    <p:sldMasterId id="2147483684" r:id="rId2"/>
  </p:sldMasterIdLst>
  <p:notesMasterIdLst>
    <p:notesMasterId r:id="rId3"/>
  </p:notesMasterIdLst>
  <p:sldIdLst>
    <p:sldId id="329" r:id="rId4"/>
    <p:sldId id="257" r:id="rId5"/>
    <p:sldId id="302" r:id="rId6"/>
    <p:sldId id="303" r:id="rId7"/>
    <p:sldId id="301" r:id="rId8"/>
    <p:sldId id="258" r:id="rId9"/>
    <p:sldId id="271" r:id="rId10"/>
    <p:sldId id="304" r:id="rId11"/>
    <p:sldId id="305" r:id="rId12"/>
    <p:sldId id="260" r:id="rId13"/>
    <p:sldId id="306" r:id="rId14"/>
    <p:sldId id="307" r:id="rId15"/>
    <p:sldId id="308" r:id="rId16"/>
    <p:sldId id="277" r:id="rId17"/>
    <p:sldId id="309" r:id="rId18"/>
    <p:sldId id="278" r:id="rId19"/>
    <p:sldId id="279" r:id="rId20"/>
    <p:sldId id="310" r:id="rId21"/>
    <p:sldId id="280" r:id="rId22"/>
    <p:sldId id="311" r:id="rId23"/>
    <p:sldId id="262" r:id="rId24"/>
    <p:sldId id="312" r:id="rId25"/>
    <p:sldId id="313" r:id="rId26"/>
    <p:sldId id="314" r:id="rId27"/>
    <p:sldId id="281" r:id="rId28"/>
    <p:sldId id="283" r:id="rId29"/>
    <p:sldId id="284" r:id="rId30"/>
    <p:sldId id="315" r:id="rId31"/>
    <p:sldId id="316" r:id="rId32"/>
    <p:sldId id="317" r:id="rId33"/>
    <p:sldId id="288" r:id="rId34"/>
    <p:sldId id="318" r:id="rId35"/>
    <p:sldId id="289" r:id="rId36"/>
    <p:sldId id="320" r:id="rId37"/>
    <p:sldId id="319" r:id="rId38"/>
    <p:sldId id="322" r:id="rId39"/>
    <p:sldId id="324" r:id="rId40"/>
    <p:sldId id="323" r:id="rId41"/>
    <p:sldId id="325" r:id="rId42"/>
    <p:sldId id="266" r:id="rId43"/>
    <p:sldId id="285" r:id="rId44"/>
    <p:sldId id="331" r:id="rId45"/>
    <p:sldId id="327" r:id="rId46"/>
    <p:sldId id="269" r:id="rId47"/>
  </p:sldIdLst>
  <p:sldSz cx="9144000" cy="6858000" type="screen4x3"/>
  <p:notesSz cx="6797675" cy="9926638"/>
  <p:custDataLst>
    <p:tags r:id="rId48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School" initials="S" lastIdx="0" clrIdx="0">
    <p:extLst>
      <p:ext uri="{19B8F6BF-5375-455C-9EA6-DF929625EA0E}">
        <p15:presenceInfo xmlns:p15="http://schemas.microsoft.com/office/powerpoint/2012/main" userId="School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1554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7.xml" /><Relationship Id="rId11" Type="http://schemas.openxmlformats.org/officeDocument/2006/relationships/slide" Target="slides/slide8.xml" /><Relationship Id="rId12" Type="http://schemas.openxmlformats.org/officeDocument/2006/relationships/slide" Target="slides/slide9.xml" /><Relationship Id="rId13" Type="http://schemas.openxmlformats.org/officeDocument/2006/relationships/slide" Target="slides/slide10.xml" /><Relationship Id="rId14" Type="http://schemas.openxmlformats.org/officeDocument/2006/relationships/slide" Target="slides/slide11.xml" /><Relationship Id="rId15" Type="http://schemas.openxmlformats.org/officeDocument/2006/relationships/slide" Target="slides/slide12.xml" /><Relationship Id="rId16" Type="http://schemas.openxmlformats.org/officeDocument/2006/relationships/slide" Target="slides/slide13.xml" /><Relationship Id="rId17" Type="http://schemas.openxmlformats.org/officeDocument/2006/relationships/slide" Target="slides/slide14.xml" /><Relationship Id="rId18" Type="http://schemas.openxmlformats.org/officeDocument/2006/relationships/slide" Target="slides/slide15.xml" /><Relationship Id="rId19" Type="http://schemas.openxmlformats.org/officeDocument/2006/relationships/slide" Target="slides/slide16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7.xml" /><Relationship Id="rId21" Type="http://schemas.openxmlformats.org/officeDocument/2006/relationships/slide" Target="slides/slide18.xml" /><Relationship Id="rId22" Type="http://schemas.openxmlformats.org/officeDocument/2006/relationships/slide" Target="slides/slide19.xml" /><Relationship Id="rId23" Type="http://schemas.openxmlformats.org/officeDocument/2006/relationships/slide" Target="slides/slide20.xml" /><Relationship Id="rId24" Type="http://schemas.openxmlformats.org/officeDocument/2006/relationships/slide" Target="slides/slide21.xml" /><Relationship Id="rId25" Type="http://schemas.openxmlformats.org/officeDocument/2006/relationships/slide" Target="slides/slide22.xml" /><Relationship Id="rId26" Type="http://schemas.openxmlformats.org/officeDocument/2006/relationships/slide" Target="slides/slide23.xml" /><Relationship Id="rId27" Type="http://schemas.openxmlformats.org/officeDocument/2006/relationships/slide" Target="slides/slide24.xml" /><Relationship Id="rId28" Type="http://schemas.openxmlformats.org/officeDocument/2006/relationships/slide" Target="slides/slide25.xml" /><Relationship Id="rId29" Type="http://schemas.openxmlformats.org/officeDocument/2006/relationships/slide" Target="slides/slide26.xml" /><Relationship Id="rId3" Type="http://schemas.openxmlformats.org/officeDocument/2006/relationships/notesMaster" Target="notesMasters/notesMaster1.xml" /><Relationship Id="rId30" Type="http://schemas.openxmlformats.org/officeDocument/2006/relationships/slide" Target="slides/slide27.xml" /><Relationship Id="rId31" Type="http://schemas.openxmlformats.org/officeDocument/2006/relationships/slide" Target="slides/slide28.xml" /><Relationship Id="rId32" Type="http://schemas.openxmlformats.org/officeDocument/2006/relationships/slide" Target="slides/slide29.xml" /><Relationship Id="rId33" Type="http://schemas.openxmlformats.org/officeDocument/2006/relationships/slide" Target="slides/slide30.xml" /><Relationship Id="rId34" Type="http://schemas.openxmlformats.org/officeDocument/2006/relationships/slide" Target="slides/slide31.xml" /><Relationship Id="rId35" Type="http://schemas.openxmlformats.org/officeDocument/2006/relationships/slide" Target="slides/slide32.xml" /><Relationship Id="rId36" Type="http://schemas.openxmlformats.org/officeDocument/2006/relationships/slide" Target="slides/slide33.xml" /><Relationship Id="rId37" Type="http://schemas.openxmlformats.org/officeDocument/2006/relationships/slide" Target="slides/slide34.xml" /><Relationship Id="rId38" Type="http://schemas.openxmlformats.org/officeDocument/2006/relationships/slide" Target="slides/slide35.xml" /><Relationship Id="rId39" Type="http://schemas.openxmlformats.org/officeDocument/2006/relationships/slide" Target="slides/slide36.xml" /><Relationship Id="rId4" Type="http://schemas.openxmlformats.org/officeDocument/2006/relationships/slide" Target="slides/slide1.xml" /><Relationship Id="rId40" Type="http://schemas.openxmlformats.org/officeDocument/2006/relationships/slide" Target="slides/slide37.xml" /><Relationship Id="rId41" Type="http://schemas.openxmlformats.org/officeDocument/2006/relationships/slide" Target="slides/slide38.xml" /><Relationship Id="rId42" Type="http://schemas.openxmlformats.org/officeDocument/2006/relationships/slide" Target="slides/slide39.xml" /><Relationship Id="rId43" Type="http://schemas.openxmlformats.org/officeDocument/2006/relationships/slide" Target="slides/slide40.xml" /><Relationship Id="rId44" Type="http://schemas.openxmlformats.org/officeDocument/2006/relationships/slide" Target="slides/slide41.xml" /><Relationship Id="rId45" Type="http://schemas.openxmlformats.org/officeDocument/2006/relationships/slide" Target="slides/slide42.xml" /><Relationship Id="rId46" Type="http://schemas.openxmlformats.org/officeDocument/2006/relationships/slide" Target="slides/slide43.xml" /><Relationship Id="rId47" Type="http://schemas.openxmlformats.org/officeDocument/2006/relationships/slide" Target="slides/slide44.xml" /><Relationship Id="rId48" Type="http://schemas.openxmlformats.org/officeDocument/2006/relationships/tags" Target="tags/tag1.xml" /><Relationship Id="rId49" Type="http://schemas.openxmlformats.org/officeDocument/2006/relationships/presProps" Target="presProps.xml" /><Relationship Id="rId5" Type="http://schemas.openxmlformats.org/officeDocument/2006/relationships/slide" Target="slides/slide2.xml" /><Relationship Id="rId50" Type="http://schemas.openxmlformats.org/officeDocument/2006/relationships/viewProps" Target="viewProps.xml" /><Relationship Id="rId51" Type="http://schemas.openxmlformats.org/officeDocument/2006/relationships/theme" Target="theme/theme1.xml" /><Relationship Id="rId52" Type="http://schemas.openxmlformats.org/officeDocument/2006/relationships/tableStyles" Target="tableStyles.xml" /><Relationship Id="rId6" Type="http://schemas.openxmlformats.org/officeDocument/2006/relationships/slide" Target="slides/slide3.xml" /><Relationship Id="rId7" Type="http://schemas.openxmlformats.org/officeDocument/2006/relationships/slide" Target="slides/slide4.xml" /><Relationship Id="rId8" Type="http://schemas.openxmlformats.org/officeDocument/2006/relationships/slide" Target="slides/slide5.xml" /><Relationship Id="rId9" Type="http://schemas.openxmlformats.org/officeDocument/2006/relationships/slide" Target="slides/slide6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0992" tIns="45496" rIns="90992" bIns="45496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0992" tIns="45496" rIns="90992" bIns="45496" rtlCol="0"/>
          <a:lstStyle>
            <a:lvl1pPr algn="r">
              <a:defRPr sz="1200"/>
            </a:lvl1pPr>
          </a:lstStyle>
          <a:p>
            <a:fld id="{7B631233-5280-4816-A6B3-47555DF62D57}" type="datetimeFigureOut">
              <a:rPr lang="ru-RU" smtClean="0"/>
              <a:t>19.02.2025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0992" tIns="45496" rIns="90992" bIns="45496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0992" tIns="45496" rIns="90992" bIns="45496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 vert="horz" lIns="90992" tIns="45496" rIns="90992" bIns="45496" rtlCol="0" anchor="b"/>
          <a:lstStyle>
            <a:lvl1pPr algn="r">
              <a:defRPr sz="1200"/>
            </a:lvl1pPr>
          </a:lstStyle>
          <a:p>
            <a:fld id="{47C038D1-D1D1-474B-8B0C-D614CAC70E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80436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C038D1-D1D1-474B-8B0C-D614CAC70E98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7217300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04D13-2653-4C99-BD27-73DE6F2FDE76}" type="datetimeFigureOut">
              <a:rPr lang="ru-RU" smtClean="0"/>
              <a:t>19.02.2025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6AD2E-43A0-4A07-A98B-33129D777BE8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04D13-2653-4C99-BD27-73DE6F2FDE76}" type="datetimeFigureOut">
              <a:rPr lang="ru-RU" smtClean="0"/>
              <a:t>19.02.2025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6AD2E-43A0-4A07-A98B-33129D777BE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slideLayout" Target="../slideLayouts/slideLayout2.xml" /><Relationship Id="rId3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/>
            <p:nvPr/>
          </p:nvSpPr>
          <p:spPr bwMode="hidden">
            <a:xfrm>
              <a:off x="4810125" y="4500563"/>
              <a:ext cx="4295775" cy="1016000"/>
            </a:xfrm>
            <a:custGeom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 bwMode="hidden">
            <a:xfrm>
              <a:off x="-309563" y="4318000"/>
              <a:ext cx="8280401" cy="1209675"/>
            </a:xfrm>
            <a:custGeom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/>
            <p:nvPr/>
          </p:nvSpPr>
          <p:spPr bwMode="hidden">
            <a:xfrm>
              <a:off x="3175" y="4335463"/>
              <a:ext cx="8166100" cy="1101725"/>
            </a:xfrm>
            <a:custGeom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/>
            <p:nvPr/>
          </p:nvSpPr>
          <p:spPr bwMode="hidden">
            <a:xfrm>
              <a:off x="4156075" y="4316413"/>
              <a:ext cx="4940300" cy="927100"/>
            </a:xfrm>
            <a:custGeom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/>
            <p:nvPr/>
          </p:nvSpPr>
          <p:spPr bwMode="hidden">
            <a:xfrm>
              <a:off x="-3905251" y="4294188"/>
              <a:ext cx="13027839" cy="1892300"/>
            </a:xfrm>
            <a:custGeom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60A04D13-2653-4C99-BD27-73DE6F2FDE76}" type="datetimeFigureOut">
              <a:rPr lang="ru-RU" smtClean="0"/>
              <a:t>19.02.2025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CF6AD2E-43A0-4A07-A98B-33129D777BE8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90" r:id="rId2"/>
  </p:sldLayoutIdLst>
  <p:transition/>
  <p:timing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Tx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Tx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Tx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Tx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Tx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.jpe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3.jpeg" /><Relationship Id="rId3" Type="http://schemas.openxmlformats.org/officeDocument/2006/relationships/image" Target="../media/image14.jpe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5.jpeg" /><Relationship Id="rId3" Type="http://schemas.openxmlformats.org/officeDocument/2006/relationships/image" Target="../media/image16.jpe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7.jpeg" /><Relationship Id="rId3" Type="http://schemas.openxmlformats.org/officeDocument/2006/relationships/image" Target="../media/image18.jpe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9.jpeg" /><Relationship Id="rId3" Type="http://schemas.openxmlformats.org/officeDocument/2006/relationships/image" Target="../media/image20.jpe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1.jpeg" /><Relationship Id="rId3" Type="http://schemas.openxmlformats.org/officeDocument/2006/relationships/image" Target="../media/image22.jpe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3.jpeg" /><Relationship Id="rId3" Type="http://schemas.openxmlformats.org/officeDocument/2006/relationships/image" Target="../media/image24.jpe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5.jpeg" /><Relationship Id="rId3" Type="http://schemas.openxmlformats.org/officeDocument/2006/relationships/image" Target="../media/image26.jpe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7.jpeg" /><Relationship Id="rId3" Type="http://schemas.openxmlformats.org/officeDocument/2006/relationships/image" Target="../media/image28.jpeg" /><Relationship Id="rId4" Type="http://schemas.openxmlformats.org/officeDocument/2006/relationships/image" Target="../media/image29.jpe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30.jpe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31.jpeg" /><Relationship Id="rId3" Type="http://schemas.openxmlformats.org/officeDocument/2006/relationships/image" Target="../media/image32.jpe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3.jpe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33.jpeg" /><Relationship Id="rId3" Type="http://schemas.openxmlformats.org/officeDocument/2006/relationships/image" Target="../media/image34.jpe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35.jpeg" /><Relationship Id="rId3" Type="http://schemas.openxmlformats.org/officeDocument/2006/relationships/image" Target="../media/image36.jpe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37.jpeg" /><Relationship Id="rId3" Type="http://schemas.openxmlformats.org/officeDocument/2006/relationships/image" Target="../media/image38.jpeg" /><Relationship Id="rId4" Type="http://schemas.openxmlformats.org/officeDocument/2006/relationships/image" Target="../media/image39.jpeg" /><Relationship Id="rId5" Type="http://schemas.openxmlformats.org/officeDocument/2006/relationships/image" Target="../media/image40.jpe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41.jpeg" /><Relationship Id="rId3" Type="http://schemas.openxmlformats.org/officeDocument/2006/relationships/image" Target="../media/image42.jpeg" /><Relationship Id="rId4" Type="http://schemas.openxmlformats.org/officeDocument/2006/relationships/image" Target="../media/image43.jpe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44.jpeg" /><Relationship Id="rId3" Type="http://schemas.openxmlformats.org/officeDocument/2006/relationships/image" Target="../media/image45.jpe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.xml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46.jpeg" /><Relationship Id="rId3" Type="http://schemas.openxmlformats.org/officeDocument/2006/relationships/image" Target="../media/image47.jpeg" /><Relationship Id="rId4" Type="http://schemas.openxmlformats.org/officeDocument/2006/relationships/image" Target="../media/image48.jpe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49.jpeg" /><Relationship Id="rId3" Type="http://schemas.openxmlformats.org/officeDocument/2006/relationships/image" Target="../media/image50.jpeg" /><Relationship Id="rId4" Type="http://schemas.openxmlformats.org/officeDocument/2006/relationships/image" Target="../media/image51.jpe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4.jpe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52.jpeg" /><Relationship Id="rId3" Type="http://schemas.openxmlformats.org/officeDocument/2006/relationships/image" Target="../media/image53.jpeg" /><Relationship Id="rId4" Type="http://schemas.openxmlformats.org/officeDocument/2006/relationships/image" Target="../media/image54.jpeg" /><Relationship Id="rId5" Type="http://schemas.openxmlformats.org/officeDocument/2006/relationships/image" Target="../media/image55.jpe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56.jpeg" /><Relationship Id="rId3" Type="http://schemas.openxmlformats.org/officeDocument/2006/relationships/image" Target="../media/image57.jpeg" /><Relationship Id="rId4" Type="http://schemas.openxmlformats.org/officeDocument/2006/relationships/image" Target="../media/image58.jpe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59.jpeg" /><Relationship Id="rId3" Type="http://schemas.openxmlformats.org/officeDocument/2006/relationships/image" Target="../media/image60.jpe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61.jpeg" /><Relationship Id="rId3" Type="http://schemas.openxmlformats.org/officeDocument/2006/relationships/image" Target="../media/image62.jpeg" /><Relationship Id="rId4" Type="http://schemas.openxmlformats.org/officeDocument/2006/relationships/image" Target="../media/image63.jpeg" /><Relationship Id="rId5" Type="http://schemas.openxmlformats.org/officeDocument/2006/relationships/image" Target="../media/image64.jpe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65.jpeg" /><Relationship Id="rId3" Type="http://schemas.openxmlformats.org/officeDocument/2006/relationships/image" Target="../media/image66.jpe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67.jpeg" /><Relationship Id="rId3" Type="http://schemas.openxmlformats.org/officeDocument/2006/relationships/image" Target="../media/image68.jpe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69.jpeg" /><Relationship Id="rId3" Type="http://schemas.openxmlformats.org/officeDocument/2006/relationships/image" Target="../media/image70.jpe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71.jpeg" /><Relationship Id="rId3" Type="http://schemas.openxmlformats.org/officeDocument/2006/relationships/image" Target="../media/image72.jpeg" /></Relationships>
</file>

<file path=ppt/slides/_rels/slide3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73.jpeg" /><Relationship Id="rId3" Type="http://schemas.openxmlformats.org/officeDocument/2006/relationships/image" Target="../media/image74.jpe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5.jpeg" /></Relationships>
</file>

<file path=ppt/slides/_rels/slide4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75.jpeg" /></Relationships>
</file>

<file path=ppt/slides/_rels/slide4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76.jpeg" /><Relationship Id="rId3" Type="http://schemas.openxmlformats.org/officeDocument/2006/relationships/image" Target="../media/image77.jpeg" /><Relationship Id="rId4" Type="http://schemas.openxmlformats.org/officeDocument/2006/relationships/image" Target="../media/image78.jpeg" /></Relationships>
</file>

<file path=ppt/slides/_rels/slide4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58.jpeg" /><Relationship Id="rId3" Type="http://schemas.openxmlformats.org/officeDocument/2006/relationships/image" Target="../media/image79.jpeg" /><Relationship Id="rId4" Type="http://schemas.openxmlformats.org/officeDocument/2006/relationships/image" Target="../media/image80.jpeg" /></Relationships>
</file>

<file path=ppt/slides/_rels/slide4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81.jpeg" /><Relationship Id="rId3" Type="http://schemas.openxmlformats.org/officeDocument/2006/relationships/image" Target="../media/image82.jpeg" /><Relationship Id="rId4" Type="http://schemas.openxmlformats.org/officeDocument/2006/relationships/image" Target="../media/image83.jpeg" /></Relationships>
</file>

<file path=ppt/slides/_rels/slide4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84.jpe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6.jpe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7.jpeg" /><Relationship Id="rId3" Type="http://schemas.openxmlformats.org/officeDocument/2006/relationships/image" Target="../media/image8.jpe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9.jpeg" /><Relationship Id="rId3" Type="http://schemas.openxmlformats.org/officeDocument/2006/relationships/image" Target="../media/image10.jpe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1.jpeg" /><Relationship Id="rId3" Type="http://schemas.openxmlformats.org/officeDocument/2006/relationships/image" Target="../media/image12.jpe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1196" y="-171400"/>
            <a:ext cx="8229600" cy="1252728"/>
          </a:xfrm>
        </p:spPr>
        <p:txBody>
          <a:bodyPr/>
          <a:lstStyle/>
          <a:p>
            <a:r>
              <a:rPr lang="ru-RU" sz="1600" b="1">
                <a:latin typeface="Times New Roman" pitchFamily="18" charset="0"/>
                <a:cs typeface="Times New Roman" pitchFamily="18" charset="0"/>
              </a:rPr>
              <a:t>МИНИСТЕРСТВО КУЛЬТУРЫ, НАЦИОНАЛЬНОЙ ПОЛИТИКИ, И </a:t>
            </a:r>
            <a:br>
              <a:rPr lang="ru-RU" sz="1600" b="1">
                <a:latin typeface="Times New Roman" pitchFamily="18" charset="0"/>
                <a:cs typeface="Times New Roman" pitchFamily="18" charset="0"/>
              </a:rPr>
            </a:br>
            <a:r>
              <a:rPr lang="ru-RU" sz="1600" b="1">
                <a:latin typeface="Times New Roman" pitchFamily="18" charset="0"/>
                <a:cs typeface="Times New Roman" pitchFamily="18" charset="0"/>
              </a:rPr>
              <a:t>АРХИВНОГО ДЕЛА РЕСПУБЛИКИ МОРДОВИЯ </a:t>
            </a:r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898547" y="2852936"/>
            <a:ext cx="4752528" cy="37820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Дата рождения: 11.17.1983г.</a:t>
            </a:r>
          </a:p>
          <a:p>
            <a:pPr lv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Профессиональное образование</a:t>
            </a:r>
          </a:p>
          <a:p>
            <a:pPr lv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преподаватель, СМУ им. Л.П.</a:t>
            </a:r>
            <a:r>
              <a:rPr lang="en-US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Кирюкова </a:t>
            </a:r>
            <a:r>
              <a:rPr lang="en-US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</a:p>
          <a:p>
            <a:pPr lv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Диплом СБ № 3691260 от 17.06.2003 г.</a:t>
            </a:r>
          </a:p>
          <a:p>
            <a:pPr lv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Стаж работы по специальности: 14 лет</a:t>
            </a:r>
          </a:p>
          <a:p>
            <a:pPr lv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Стаж педагогической работы: 14 лет</a:t>
            </a:r>
          </a:p>
          <a:p>
            <a:pPr lv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Общий трудовой стаж: 24 года</a:t>
            </a:r>
          </a:p>
          <a:p>
            <a:pPr lv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Наличие квалификационной категории: </a:t>
            </a:r>
            <a:endParaRPr lang="en-US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не имею.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28184" y="2987129"/>
            <a:ext cx="2017269" cy="3291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619672" y="764704"/>
            <a:ext cx="653264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400" b="1">
                <a:latin typeface="Times New Roman" pitchFamily="18" charset="0"/>
                <a:cs typeface="Times New Roman" pitchFamily="18" charset="0"/>
              </a:rPr>
              <a:t>Портфолио</a:t>
            </a:r>
            <a:br>
              <a:rPr lang="ru-RU" altLang="ru-RU" sz="2400" b="1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400" b="1" i="1">
                <a:latin typeface="Times New Roman" pitchFamily="18" charset="0"/>
                <a:cs typeface="Times New Roman" pitchFamily="18" charset="0"/>
              </a:rPr>
              <a:t>Козловой Татьяны Ивановны</a:t>
            </a:r>
            <a:br>
              <a:rPr lang="ru-RU" altLang="ru-RU" sz="240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>
                <a:latin typeface="Times New Roman" pitchFamily="18" charset="0"/>
                <a:cs typeface="Times New Roman" pitchFamily="18" charset="0"/>
              </a:rPr>
              <a:t>преподавателя МБУ ДО «Атемарская ДШИ»</a:t>
            </a:r>
            <a:br>
              <a:rPr lang="ru-RU" sz="240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400" b="1" i="1" err="1">
                <a:latin typeface="Times New Roman" pitchFamily="18" charset="0"/>
                <a:cs typeface="Times New Roman" pitchFamily="18" charset="0"/>
              </a:rPr>
              <a:t>Лямбирского муниципального района</a:t>
            </a:r>
            <a:endParaRPr lang="ru-RU" sz="2400"/>
          </a:p>
        </p:txBody>
      </p:sp>
    </p:spTree>
    <p:extLst>
      <p:ext uri="{BB962C8B-B14F-4D97-AF65-F5344CB8AC3E}">
        <p14:creationId xmlns:p14="http://schemas.microsoft.com/office/powerpoint/2010/main" val="31886697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11560" y="404664"/>
            <a:ext cx="8229600" cy="426376"/>
          </a:xfrm>
        </p:spPr>
        <p:txBody>
          <a:bodyPr>
            <a:noAutofit/>
          </a:bodyPr>
          <a:lstStyle/>
          <a:p>
            <a:r>
              <a:rPr lang="ru-RU" sz="2400" b="1" i="1">
                <a:latin typeface="Times New Roman" pitchFamily="18" charset="0"/>
                <a:cs typeface="Times New Roman" pitchFamily="18" charset="0"/>
              </a:rPr>
              <a:t>Выступления на семинарах и методических </a:t>
            </a:r>
            <a:br>
              <a:rPr lang="ru-RU" sz="2400" b="1" i="1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>
                <a:latin typeface="Times New Roman" pitchFamily="18" charset="0"/>
                <a:cs typeface="Times New Roman" pitchFamily="18" charset="0"/>
              </a:rPr>
              <a:t>объединениях</a:t>
            </a:r>
          </a:p>
        </p:txBody>
      </p:sp>
      <p:pic>
        <p:nvPicPr>
          <p:cNvPr id="9218" name="Picture 2" descr="C:\Users\user\Desktop\Аттестация КОЗЛОВОЙ Т.И\2025г. Козлова Т.И. Аттестация\5. Выступление на семинарах и методических объединениях\Справки семинаров\2020г. Зональный семинар 1стр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5448" y="1124744"/>
            <a:ext cx="4464496" cy="3498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user\Desktop\Аттестация КОЗЛОВОЙ Т.И\2025г. Козлова Т.И. Аттестация\5. Выступление на семинарах и методических объединениях\Справки семинаров\2020г. Зональный семинар 2 стр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23928" y="2826085"/>
            <a:ext cx="4881290" cy="3451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9035003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user\Desktop\Аттестация КОЗЛОВОЙ Т.И\2025г. Козлова Т.И. Аттестация\5. Выступление на семинарах и методических объединениях\Справки семинаров\2023г.  Зональный семинар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520" y="188640"/>
            <a:ext cx="4608512" cy="3424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user\Desktop\Аттестация КОЗЛОВОЙ Т.И\2025г. Козлова Т.И. Аттестация\5. Выступление на семинарах и методических объединениях\Справки семинаров\2023г. Республ. семинар в СМУ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55976" y="2492896"/>
            <a:ext cx="4267200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532883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C:\Users\user\Desktop\Аттестация КОЗЛОВОЙ Т.И\2025г. Козлова Т.И. Аттестация\5. Выступление на семинарах и методических объединениях\Справки семинаров\2023г. Республ. семинар хореографов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520" y="332656"/>
            <a:ext cx="3682153" cy="5236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user\Desktop\Аттестация КОЗЛОВОЙ Т.И\2025г. Козлова Т.И. Аттестация\5. Выступление на семинарах и методических объединениях\Справки семинаров\2024г. Республ. семинар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11960" y="692696"/>
            <a:ext cx="4464496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5444237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C:\Users\user\Desktop\Аттестация КОЗЛОВОЙ Т.И\2025г. Козлова Т.И. Аттестация\5. Выступление на семинарах и методических объединениях\Справки семинаров\2025г.  Зональный семинар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9512" y="980728"/>
            <a:ext cx="4267200" cy="3019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6BC5719-4E81-4002-98FD-9365E359BA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6308" y="2420888"/>
            <a:ext cx="3822116" cy="330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87313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-315416"/>
            <a:ext cx="8229600" cy="1252728"/>
          </a:xfrm>
        </p:spPr>
        <p:txBody>
          <a:bodyPr>
            <a:normAutofit/>
          </a:bodyPr>
          <a:lstStyle/>
          <a:p>
            <a:br>
              <a:rPr lang="ru-RU" sz="2400" b="1" i="1" u="sng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>
                <a:latin typeface="Times New Roman" pitchFamily="18" charset="0"/>
                <a:cs typeface="Times New Roman" pitchFamily="18" charset="0"/>
              </a:rPr>
              <a:t>Открытый урок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520" y="836712"/>
            <a:ext cx="4054973" cy="47979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76056" y="836713"/>
            <a:ext cx="3721891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3708296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520" y="764704"/>
            <a:ext cx="3960440" cy="5328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27984" y="764704"/>
            <a:ext cx="4104456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9726842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1560" y="620688"/>
            <a:ext cx="3682733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76056" y="620688"/>
            <a:ext cx="3456384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47749990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901" y="1484783"/>
            <a:ext cx="2941944" cy="4160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03848" y="1500559"/>
            <a:ext cx="3061315" cy="4005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27276" y="1469007"/>
            <a:ext cx="2854881" cy="4037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9798390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27784" y="134211"/>
            <a:ext cx="4955366" cy="6525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8994354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3568" y="-32455"/>
            <a:ext cx="8229600" cy="1252728"/>
          </a:xfrm>
        </p:spPr>
        <p:txBody>
          <a:bodyPr>
            <a:normAutofit/>
          </a:bodyPr>
          <a:lstStyle/>
          <a:p>
            <a:r>
              <a:rPr lang="ru-RU" sz="2800">
                <a:latin typeface="Times New Roman" pitchFamily="18" charset="0"/>
                <a:cs typeface="Times New Roman" pitchFamily="18" charset="0"/>
              </a:rPr>
              <a:t>Методическое сообщение</a:t>
            </a:r>
          </a:p>
        </p:txBody>
      </p:sp>
      <p:pic>
        <p:nvPicPr>
          <p:cNvPr id="13314" name="Picture 2" descr="C:\Users\user\Desktop\Аттестация КОЗЛОВОЙ Т.И\2025г. Козлова Т.И. Аттестация\5. Выступление на семинарах и методических объединениях\2025 г. Метод. сообщение на Зональном семинаре\1 титульник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9552" y="1196752"/>
            <a:ext cx="3600400" cy="4675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5" name="Picture 3" descr="C:\Users\user\Desktop\Аттестация КОЗЛОВОЙ Т.И\2025г. Козлова Т.И. Аттестация\5. Выступление на семинарах и методических объединениях\2025 г. Метод. сообщение на Зональном семинаре\2. Содержание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48064" y="1196752"/>
            <a:ext cx="3535915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2335055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354368"/>
          </a:xfrm>
        </p:spPr>
        <p:txBody>
          <a:bodyPr>
            <a:noAutofit/>
          </a:bodyPr>
          <a:lstStyle/>
          <a:p>
            <a:endParaRPr lang="ru-RU" sz="2800" b="1" i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35696" y="0"/>
            <a:ext cx="5616624" cy="6669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618916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C:\Users\user\Desktop\Аттестация КОЗЛОВОЙ Т.И\2025г. Козлова Т.И. Аттестация\5. Выступление на семинарах и методических объединениях\2025 г. Метод. сообщение на Зональном семинаре\13 стр. Список лит-ры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7544" y="404665"/>
            <a:ext cx="3816424" cy="5453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3" descr="C:\Users\user\Desktop\Аттестация КОЗЛОВОЙ Т.И\2025г. Козлова Т.И. Аттестация\5. Выступление на семинарах и методических объединениях\2025 г. Метод. сообщение на Зональном семинаре\2025 г.Рецензия на метод. сообщение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000" y="404664"/>
            <a:ext cx="3992967" cy="5668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0173752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642400"/>
          </a:xfrm>
        </p:spPr>
        <p:txBody>
          <a:bodyPr>
            <a:normAutofit/>
          </a:bodyPr>
          <a:lstStyle/>
          <a:p>
            <a:r>
              <a:rPr lang="ru-RU" sz="2400" b="1" i="1">
                <a:latin typeface="Times New Roman" pitchFamily="18" charset="0"/>
                <a:cs typeface="Times New Roman" pitchFamily="18" charset="0"/>
              </a:rPr>
              <a:t>Положительная динамика учащихся</a:t>
            </a:r>
          </a:p>
        </p:txBody>
      </p:sp>
      <p:pic>
        <p:nvPicPr>
          <p:cNvPr id="15362" name="Picture 2" descr="C:\Users\user\Desktop\Аттестация КОЗЛОВОЙ Т.И\2025г. Козлова Т.И. Аттестация\6. Справки. Положительная динамика\сканер - Динамика обучения\Динамика по Ф-но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3160" y="908720"/>
            <a:ext cx="3994121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3" name="Picture 3" descr="C:\Users\user\Desktop\Аттестация КОЗЛОВОЙ Т.И\2025г. Козлова Т.И. Аттестация\6. Справки. Положительная динамика\сканер - Динамика обучения\Динамика Теория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16016" y="908720"/>
            <a:ext cx="4248472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8758311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>
                <a:latin typeface="Times New Roman" pitchFamily="18" charset="0"/>
                <a:cs typeface="Times New Roman" pitchFamily="18" charset="0"/>
              </a:rPr>
              <a:t>Результаты обучающихся в профессиональных конкурсах различных уровней по учебной деятельности</a:t>
            </a:r>
            <a:br>
              <a:rPr lang="ru-RU" sz="2400">
                <a:latin typeface="Times New Roman" pitchFamily="18" charset="0"/>
                <a:cs typeface="Times New Roman" pitchFamily="18" charset="0"/>
              </a:rPr>
            </a:br>
            <a:r>
              <a:rPr lang="ru-RU" sz="2400" b="1" u="sng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класс музыкально-теоретических дисциплин)</a:t>
            </a:r>
            <a:br>
              <a:rPr lang="ru-RU" sz="2400">
                <a:latin typeface="Times New Roman" pitchFamily="18" charset="0"/>
                <a:cs typeface="Times New Roman" pitchFamily="18" charset="0"/>
              </a:rPr>
            </a:br>
            <a:endParaRPr lang="ru-RU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8834998"/>
              </p:ext>
            </p:extLst>
          </p:nvPr>
        </p:nvGraphicFramePr>
        <p:xfrm>
          <a:off x="395537" y="1556793"/>
          <a:ext cx="8424934" cy="54772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717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35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271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190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0352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32047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Дата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425" marR="35425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Место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проведения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425" marR="35425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конкурса,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фестиваля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425" marR="35425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Участник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425" marR="35425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Достижения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425" marR="35425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8277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октябрь 2021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425" marR="35425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г. Москва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425" marR="35425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Международная олимпиада 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по сольфеджио «Доминанта»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425" marR="35425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Виряскина Софья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425" marR="35425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Лауреат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 c</a:t>
                      </a: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тепени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425" marR="35425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7636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ноябрь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425" marR="35425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СМУ им.Л.П. Кирюкова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425" marR="35425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</a:t>
                      </a: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Республиканский детский фестиваль искусств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«Радость творчества»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425" marR="35425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Виряскина Софья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425" marR="35425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Дипломант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425" marR="35425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8277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14.12.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425" marR="35425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г.Москва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425" marR="35425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Всероссийская онлайн-викторина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«Музыкальный калейдоскоп»</a:t>
                      </a:r>
                    </a:p>
                  </a:txBody>
                  <a:tcPr marL="35425" marR="35425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Виряскина Софья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425" marR="35425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Победитель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</a:t>
                      </a:r>
                      <a:r>
                        <a:rPr lang="ru-RU" sz="12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место</a:t>
                      </a:r>
                    </a:p>
                  </a:txBody>
                  <a:tcPr marL="35425" marR="35425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7636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февраль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2022 г.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425" marR="35425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г. Череповец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425" marR="35425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Всероссийская заочная олимпиада по музыкальной литературе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«Загадки гармонии»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425" marR="35425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Строкина Дарья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425" marR="35425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Лауреат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III c</a:t>
                      </a:r>
                      <a:r>
                        <a:rPr lang="ru-RU" sz="120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тепени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425" marR="35425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7636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2022 г.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425" marR="35425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г. Якутия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425" marR="35425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Всероссийский фестиваль  открытых конкурсов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«Искусство России-2022»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425" marR="35425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Виряскина Софья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425" marR="35425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Лауреат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III c</a:t>
                      </a:r>
                      <a:r>
                        <a:rPr lang="ru-RU" sz="120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тепени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425" marR="35425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27636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апрель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2022 г.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425" marR="35425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МГПУ им. М.Е.Евсевьева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г. Саранск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425" marR="35425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</a:t>
                      </a: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Международный этноконкурс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«Панжема (Открытие-2022)» 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425" marR="35425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Виряскина Софья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425" marR="35425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Лауреат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III c</a:t>
                      </a: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тепени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425" marR="35425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6376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апрель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2022 г.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425" marR="35425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г. Москва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425" marR="35425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Международная олимпиада  по сольфеджио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«ДоРеМиФаСолька»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425" marR="35425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Сизова Маргарита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425" marR="35425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Лауреат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 c</a:t>
                      </a: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тепени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425" marR="35425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27636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2023 г.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425" marR="35425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г. Москва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425" marR="35425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</a:t>
                      </a: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Международная олимпиада   по сольфеджио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«ДоРеМиФаСолька-2023»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425" marR="35425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Виряскина Софья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425" marR="35425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Лауреат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 c</a:t>
                      </a: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тепени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425" marR="35425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8277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ноябрь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2023 г.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425" marR="35425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г. Москва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425" marR="35425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Международная олимпиада      по сольфеджио «Доминанта»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425" marR="35425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Виряскина Софья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425" marR="35425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Лауреат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 c</a:t>
                      </a: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тепени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425" marR="35425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88277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ноябрь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2024 г.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425" marR="35425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г. Москва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425" marR="35425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Международная олимпиада                         по сольфеджио «Скрипичный ключ»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425" marR="35425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Борсукова Света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425" marR="35425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Лауреат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 c</a:t>
                      </a:r>
                      <a:r>
                        <a:rPr lang="ru-RU" sz="120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тепени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425" marR="35425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0860324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C:\Users\user\Desktop\Грамоты+++\2020 АТТЕСТАЦИЯ  КАРГИНОЙ Т.Ф\Аттестация КОЗЛОВОЙ Т.И\Теория\Ученики.Грамоты\Диплом. (1)_page-00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4319" y="-8317"/>
            <a:ext cx="2808312" cy="4039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:\Users\user\Desktop\Грамоты+++\2020 АТТЕСТАЦИЯ  КАРГИНОЙ Т.Ф\Аттестация КОЗЛОВОЙ Т.И\Теория\Ученики.Грамоты\2021г. Виряскина С. - Дипломант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31458" y="2700471"/>
            <a:ext cx="2572590" cy="3638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user\Desktop\Грамоты+++\2020 АТТЕСТАЦИЯ  КАРГИНОЙ Т.Ф\Аттестация КОЗЛОВОЙ Т.И\Теория\Ученики.Грамоты\3.2022.Мин.культ.Строкина Дарья.Загадки гармонии_page-000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04048" y="188640"/>
            <a:ext cx="2560812" cy="3243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user\Desktop\Грамоты+++\2020 АТТЕСТАЦИЯ  КАРГИНОЙ Т.Ф\Аттестация КОЗЛОВОЙ Т.И\Теория\Ученики.Грамоты\1.2022.Минкульт.ДИПЛОМ ИР март.Виряскина С.Ис-во России_page-000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48264" y="2852936"/>
            <a:ext cx="2355668" cy="3333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9221995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5" descr="C:\Users\user\Desktop\Грамоты+++\2020 АТТЕСТАЦИЯ  КАРГИНОЙ Т.Ф\Аттестация КОЗЛОВОЙ Т.И\Теория\Ученики.Грамоты\2022г. Виряскина С. - 3 место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504" y="5882"/>
            <a:ext cx="3450122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user\Desktop\Грамоты+++\2020 АТТЕСТАЦИЯ  КАРГИНОЙ Т.Ф\Аттестация КОЗЛОВОЙ Т.И\Теория\Ученики.Грамоты\2.2022.Мин.культ.Диплом.Сизова Рита. ДОРЕМИФАСОЛЬКА_page-00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49690" y="2780928"/>
            <a:ext cx="3024336" cy="3522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C:\Users\user\Desktop\Грамоты+++\2020 АТТЕСТАЦИЯ  КАРГИНОЙ Т.Ф\Аттестация КОЗЛОВОЙ Т.И\Теория\Ученики.Грамоты\2023.Мин.культ.Виряскина С. Диплом ДоРеМиФаСольКа-2023_23.01.2023 08_33_31_page-000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74026" y="192448"/>
            <a:ext cx="2940579" cy="3994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689762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Picture 6" descr="C:\Users\user\Desktop\Грамоты+++\2020 АТТЕСТАЦИЯ  КАРГИНОЙ Т.Ф\Аттестация КОЗЛОВОЙ Т.И\Теория\Ученики.Грамоты\2023.Виряскина С. Доминанта.Грамот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9552" y="476672"/>
            <a:ext cx="3744416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7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60032" y="620688"/>
            <a:ext cx="3788762" cy="4824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414631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sz="2700" b="1">
                <a:latin typeface="Times New Roman" pitchFamily="18" charset="0"/>
                <a:cs typeface="Times New Roman" pitchFamily="18" charset="0"/>
              </a:rPr>
            </a:br>
            <a:r>
              <a:rPr lang="ru-RU" sz="2200" b="1">
                <a:latin typeface="Times New Roman" pitchFamily="18" charset="0"/>
                <a:cs typeface="Times New Roman" pitchFamily="18" charset="0"/>
              </a:rPr>
              <a:t>Результаты обучающихся в профессиональных конкурсах различных уровней по учебной деятельности</a:t>
            </a:r>
            <a:br>
              <a:rPr lang="ru-RU" sz="2200">
                <a:latin typeface="Times New Roman" pitchFamily="18" charset="0"/>
                <a:cs typeface="Times New Roman" pitchFamily="18" charset="0"/>
              </a:rPr>
            </a:br>
            <a:r>
              <a:rPr lang="ru-RU" sz="2200" b="1">
                <a:latin typeface="Times New Roman" pitchFamily="18" charset="0"/>
                <a:cs typeface="Times New Roman" pitchFamily="18" charset="0"/>
              </a:rPr>
              <a:t>(класс «Фортепиано»)</a:t>
            </a:r>
            <a:br>
              <a:rPr lang="ru-RU"/>
            </a:br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71231142"/>
              </p:ext>
            </p:extLst>
          </p:nvPr>
        </p:nvGraphicFramePr>
        <p:xfrm>
          <a:off x="467545" y="1340769"/>
          <a:ext cx="8064896" cy="55093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189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340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537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3102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2722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09076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Дата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8149" marR="38149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Место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проведения 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8149" marR="38149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конкурса,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фестиваля 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8149" marR="38149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Участник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8149" marR="38149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Достижения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8149" marR="38149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0404"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25-26.11.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2022 г.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8149" marR="38149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СМУ им Л.П.Кирюкова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г.Саранск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8149" marR="38149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Республиканский детский фестиваль музыки композиторов Мордовии «Валдо кине»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(Светлая дорожка)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8149" marR="38149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Чеботарь Артём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8149" marR="38149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Участник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8149" marR="38149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80526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26.02.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2022 г.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8149" marR="38149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г. Москва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8149" marR="38149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Международный конкурс инструментального исполнительства, посв. творчеству И.С.Баха 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8149" marR="38149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Дудников Павел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8149" marR="38149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Лауреат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 c</a:t>
                      </a: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тепени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8149" marR="38149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80526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17.03.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2022г.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8149" marR="38149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г. Москва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8149" marR="38149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Международный конкурс инструментального исполнительства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«Музыкальный рассвет»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8149" marR="38149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Дудников Фёдор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8149" marR="38149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Лауреат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 c</a:t>
                      </a: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тепени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8149" marR="38149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8525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апрель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2022 г.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8149" marR="38149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МГПУ им. М.Е.Евсевьева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г. Саранск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8149" marR="38149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</a:t>
                      </a: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Международный этноконкурс «Панжема (Открытие-2022)»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8149" marR="38149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Дудников Фёдор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8149" marR="38149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Лауреат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III c</a:t>
                      </a: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тепени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8149" marR="38149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7803"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15-17.12.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2022 г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8149" marR="38149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МГПУ им. М.Е.Евсевьева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г. Саранск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8149" marR="38149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</a:t>
                      </a: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Открытый республиканский конкурс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«Музыкальный сюрприз»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8149" marR="38149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Дудников Павел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8149" marR="38149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Лауреат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 c</a:t>
                      </a: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тепени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8149" marR="38149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7803"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15-17.12.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2022 г.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8149" marR="38149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МГПУ им. М.Е.Евсевьева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г. Саранск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8149" marR="38149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</a:t>
                      </a: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Открытый республиканский конкурс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«Музыкальный сюрприз»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8149" marR="38149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Родькина Вика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8149" marR="38149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Лауреат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III c</a:t>
                      </a:r>
                      <a:r>
                        <a:rPr lang="ru-RU" sz="120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тепени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8149" marR="38149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75936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09.02.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2023 г.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8149" marR="38149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МБУ ДО «Лямбирьская ДШИ»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с.Лямбирь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8149" marR="38149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Зональный тур </a:t>
                      </a: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XIV</a:t>
                      </a: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Республиканского конкурса инструментального исполнительства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«Юный виртуоз»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8149" marR="38149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Дудников Павел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8149" marR="38149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Лауреат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III c</a:t>
                      </a:r>
                      <a:r>
                        <a:rPr lang="ru-RU" sz="120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тепени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8149" marR="38149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3408010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40076744"/>
              </p:ext>
            </p:extLst>
          </p:nvPr>
        </p:nvGraphicFramePr>
        <p:xfrm>
          <a:off x="827584" y="116632"/>
          <a:ext cx="7776863" cy="63152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860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756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589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763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798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35437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Дата</a:t>
                      </a:r>
                      <a:endParaRPr lang="ru-RU" sz="105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7637" marR="27637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Место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проведения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05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7637" marR="27637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конкурса,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фестиваля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05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7637" marR="27637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Участник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05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7637" marR="27637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Достижения</a:t>
                      </a:r>
                      <a:endParaRPr lang="ru-RU" sz="105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7637" marR="27637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1632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февраль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2023 г.</a:t>
                      </a:r>
                      <a:endParaRPr lang="ru-RU" sz="105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7637" marR="27637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г. Санкт-Петербург</a:t>
                      </a:r>
                      <a:endParaRPr lang="ru-RU" sz="105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7637" marR="27637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Международный фестиваль-конкурс «Яркая музыка»</a:t>
                      </a:r>
                      <a:endParaRPr lang="ru-RU" sz="105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7637" marR="27637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Строкина Дарья</a:t>
                      </a:r>
                      <a:endParaRPr lang="ru-RU" sz="105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7637" marR="27637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Лауреат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en-US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 c</a:t>
                      </a: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тепени</a:t>
                      </a:r>
                      <a:endParaRPr lang="ru-RU" sz="105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7637" marR="27637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0045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01.-03.03.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2023 г.</a:t>
                      </a:r>
                      <a:endParaRPr lang="ru-RU" sz="105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7637" marR="27637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СМУ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 Л.П. Кирюкова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г.Саранск</a:t>
                      </a:r>
                      <a:endParaRPr lang="ru-RU" sz="105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7637" marR="27637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en-US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VI</a:t>
                      </a: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Межрегиональный конкурс инструментального исполнительства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«Юный виртуоз»</a:t>
                      </a:r>
                      <a:endParaRPr lang="ru-RU" sz="105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7637" marR="27637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Дудников Павел</a:t>
                      </a:r>
                      <a:endParaRPr lang="ru-RU" sz="105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7637" marR="27637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Участник</a:t>
                      </a:r>
                      <a:endParaRPr lang="ru-RU" sz="105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7637" marR="27637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8260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апрель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2023 г.</a:t>
                      </a:r>
                      <a:endParaRPr lang="ru-RU" sz="105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7637" marR="27637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МГПУ им.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М.Е.Евсевьева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г. Саранск</a:t>
                      </a:r>
                      <a:endParaRPr lang="ru-RU" sz="105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7637" marR="27637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en-US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VI</a:t>
                      </a: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Всероссийский этноконкурс «Панжема (Открытие)-2023»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05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7637" marR="27637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Виряскина Софья</a:t>
                      </a:r>
                      <a:endParaRPr lang="ru-RU" sz="105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7637" marR="27637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Лауреат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en-US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 c</a:t>
                      </a: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тепени</a:t>
                      </a:r>
                      <a:endParaRPr lang="ru-RU" sz="105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7637" marR="27637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8736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апрель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2023 г.</a:t>
                      </a:r>
                      <a:endParaRPr lang="ru-RU" sz="105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7637" marR="27637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МГПУ им.М.Е. Евсевьева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г. Саранск</a:t>
                      </a:r>
                      <a:endParaRPr lang="ru-RU" sz="105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7637" marR="27637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en-US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VI</a:t>
                      </a: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Всероссийский этноконкурс «Панжема (Открытие)-2023»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05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7637" marR="27637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Чеботарь Артём</a:t>
                      </a:r>
                      <a:endParaRPr lang="ru-RU" sz="105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7637" marR="27637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Лауреат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en-US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 c</a:t>
                      </a: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тепени</a:t>
                      </a:r>
                      <a:endParaRPr lang="ru-RU" sz="105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7637" marR="27637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8736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15.11.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2023 г.</a:t>
                      </a:r>
                      <a:endParaRPr lang="ru-RU" sz="105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7637" marR="27637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СМУ им Л.П.Кирюкова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г.Саранск</a:t>
                      </a:r>
                      <a:endParaRPr lang="ru-RU" sz="105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7637" marR="27637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en-US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Республиканский детский фестиваль искусств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«Радость творчества»</a:t>
                      </a:r>
                      <a:endParaRPr lang="ru-RU" sz="105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7637" marR="27637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Виряскина Софья</a:t>
                      </a:r>
                      <a:endParaRPr lang="ru-RU" sz="105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7637" marR="27637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Дипломант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05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7637" marR="27637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8736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13.-25.03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2024 г.</a:t>
                      </a:r>
                      <a:endParaRPr lang="ru-RU" sz="105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7637" marR="27637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г. Тобольск</a:t>
                      </a:r>
                      <a:endParaRPr lang="ru-RU" sz="105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7637" marR="27637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Международный творческий конкурс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«Лирика весны»</a:t>
                      </a:r>
                      <a:endParaRPr lang="ru-RU" sz="105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7637" marR="27637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Чеботарь Артём</a:t>
                      </a:r>
                      <a:endParaRPr lang="ru-RU" sz="105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7637" marR="27637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Лауреат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en-US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 c</a:t>
                      </a: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тепени</a:t>
                      </a:r>
                      <a:endParaRPr lang="ru-RU" sz="105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7637" marR="27637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15841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01.03.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2024 г.</a:t>
                      </a:r>
                      <a:endParaRPr lang="ru-RU" sz="105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7637" marR="27637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СМУ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 Л.П.Кирюкова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г.Саранск</a:t>
                      </a:r>
                      <a:endParaRPr lang="ru-RU" sz="105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7637" marR="27637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en-US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IX</a:t>
                      </a: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Республиканский конкурс инструментального исполнительства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«Юный виртуоз»</a:t>
                      </a:r>
                      <a:endParaRPr lang="ru-RU" sz="105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7637" marR="27637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Виряскина Софья</a:t>
                      </a:r>
                      <a:endParaRPr lang="ru-RU" sz="105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7637" marR="27637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Участник</a:t>
                      </a:r>
                      <a:endParaRPr lang="ru-RU" sz="105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7637" marR="27637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15841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15.11.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2024 г.</a:t>
                      </a:r>
                      <a:endParaRPr lang="ru-RU" sz="105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7637" marR="27637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СМУ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 Л.П.Кирюкова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г.Саранск</a:t>
                      </a:r>
                      <a:endParaRPr lang="ru-RU" sz="105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7637" marR="27637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en-US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IV</a:t>
                      </a: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Республиканский детский фестиваль музыки композиторов Мордовии «Валдо кине»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(Светлая дорожка)</a:t>
                      </a:r>
                      <a:endParaRPr lang="ru-RU" sz="105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7637" marR="27637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Виряскина Софья</a:t>
                      </a:r>
                      <a:endParaRPr lang="ru-RU" sz="105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7637" marR="27637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Лауреат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en-US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 c</a:t>
                      </a: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тепени</a:t>
                      </a:r>
                      <a:endParaRPr lang="ru-RU" sz="105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7637" marR="27637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58736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20-22.11.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2024 г.</a:t>
                      </a:r>
                      <a:endParaRPr lang="ru-RU" sz="105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7637" marR="27637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МГПУ им.М.Е.Евсевьева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г. Саранск</a:t>
                      </a:r>
                      <a:endParaRPr lang="ru-RU" sz="105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7637" marR="27637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en-US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VII</a:t>
                      </a: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Открытый республиканский конкурс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«Музыкальный сюрприз»</a:t>
                      </a:r>
                      <a:endParaRPr lang="ru-RU" sz="105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7637" marR="27637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Виряскина Софья</a:t>
                      </a:r>
                      <a:endParaRPr lang="ru-RU" sz="105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7637" marR="27637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Лауреат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en-US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 c</a:t>
                      </a: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тепени</a:t>
                      </a:r>
                      <a:endParaRPr lang="ru-RU" sz="105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7637" marR="27637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58736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20-22.11.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2024 г.</a:t>
                      </a:r>
                      <a:endParaRPr lang="ru-RU" sz="105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7637" marR="27637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МГПУ им.М.Е.Евсевьева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г. Саранск</a:t>
                      </a:r>
                      <a:endParaRPr lang="ru-RU" sz="105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7637" marR="27637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en-US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VII</a:t>
                      </a: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Открытый республиканский конкурс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«Музыкальный сюрприз»</a:t>
                      </a:r>
                      <a:endParaRPr lang="ru-RU" sz="105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7637" marR="27637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Чеботарь Артём</a:t>
                      </a:r>
                      <a:endParaRPr lang="ru-RU" sz="105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7637" marR="27637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Лауреат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en-US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III c</a:t>
                      </a: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тепени</a:t>
                      </a:r>
                      <a:endParaRPr lang="ru-RU" sz="105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7637" marR="27637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58736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2025 г.</a:t>
                      </a:r>
                      <a:endParaRPr lang="ru-RU" sz="105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7637" marR="27637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г. Санкт-Петербург</a:t>
                      </a:r>
                      <a:endParaRPr lang="ru-RU" sz="105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7637" marR="27637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Международный фестиваль искусства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«Зимняя сказка»</a:t>
                      </a:r>
                      <a:endParaRPr lang="ru-RU" sz="105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7637" marR="27637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Чеботарь Артём</a:t>
                      </a:r>
                      <a:endParaRPr lang="ru-RU" sz="105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7637" marR="27637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Лауреат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en-US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 c</a:t>
                      </a:r>
                      <a:r>
                        <a:rPr lang="ru-RU" sz="105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тепени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7637" marR="27637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3141663" y="25749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9582879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7628"/>
            <a:ext cx="3297358" cy="39313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03848" y="2852936"/>
            <a:ext cx="3189649" cy="3883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28184" y="1678"/>
            <a:ext cx="2915816" cy="39313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98874410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9512" y="0"/>
            <a:ext cx="4104456" cy="2921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77827" y="0"/>
            <a:ext cx="3842645" cy="2820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99792" y="2948697"/>
            <a:ext cx="4032448" cy="30225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1230031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75656" y="116632"/>
            <a:ext cx="5544616" cy="6408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8992373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9512" y="0"/>
            <a:ext cx="2808312" cy="3566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 descr="C:\Users\user\Downloads\5262- Яркая музыка —  Строкина Д. Диплом (1)_page-0001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67407" y="1543421"/>
            <a:ext cx="3816424" cy="3303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79674" y="3933056"/>
            <a:ext cx="2808312" cy="3627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83831" y="404664"/>
            <a:ext cx="3167597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1764193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71800" y="2053247"/>
            <a:ext cx="3600400" cy="28955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9512" y="188641"/>
            <a:ext cx="3744416" cy="2911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31632" y="3276478"/>
            <a:ext cx="3312368" cy="35815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0448185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1560" y="188640"/>
            <a:ext cx="3528392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16016" y="188640"/>
            <a:ext cx="3908002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4634910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22515"/>
            <a:ext cx="3456384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30819" y="394539"/>
            <a:ext cx="4291281" cy="3034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 descr="C:\Users\user\Desktop\Конвект.Фо-но\Саранск.Чеботарь Артём Алексеевич_page-000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1915" y="3695160"/>
            <a:ext cx="3831397" cy="3235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88125" y="3807815"/>
            <a:ext cx="4256694" cy="30100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4166083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>
                <a:latin typeface="Times New Roman" pitchFamily="18" charset="0"/>
                <a:cs typeface="Times New Roman" pitchFamily="18" charset="0"/>
              </a:rPr>
              <a:t>Участие учащихся класса «Фортепиано» во внеклассных мероприятиях</a:t>
            </a:r>
            <a:br>
              <a:rPr lang="ru-RU" sz="2400">
                <a:latin typeface="Times New Roman" pitchFamily="18" charset="0"/>
                <a:cs typeface="Times New Roman" pitchFamily="18" charset="0"/>
              </a:rPr>
            </a:br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1A75D95C-6171-4209-856A-928F139FBB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8649602"/>
              </p:ext>
            </p:extLst>
          </p:nvPr>
        </p:nvGraphicFramePr>
        <p:xfrm>
          <a:off x="683568" y="1484784"/>
          <a:ext cx="7704856" cy="57077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64096">
                  <a:extLst>
                    <a:ext uri="{9D8B030D-6E8A-4147-A177-3AD203B41FA5}">
                      <a16:colId xmlns:a16="http://schemas.microsoft.com/office/drawing/2014/main" val="1621151411"/>
                    </a:ext>
                  </a:extLst>
                </a:gridCol>
                <a:gridCol w="931076">
                  <a:extLst>
                    <a:ext uri="{9D8B030D-6E8A-4147-A177-3AD203B41FA5}">
                      <a16:colId xmlns:a16="http://schemas.microsoft.com/office/drawing/2014/main" val="1432345545"/>
                    </a:ext>
                  </a:extLst>
                </a:gridCol>
                <a:gridCol w="1623988">
                  <a:extLst>
                    <a:ext uri="{9D8B030D-6E8A-4147-A177-3AD203B41FA5}">
                      <a16:colId xmlns:a16="http://schemas.microsoft.com/office/drawing/2014/main" val="1805415893"/>
                    </a:ext>
                  </a:extLst>
                </a:gridCol>
                <a:gridCol w="2142848">
                  <a:extLst>
                    <a:ext uri="{9D8B030D-6E8A-4147-A177-3AD203B41FA5}">
                      <a16:colId xmlns:a16="http://schemas.microsoft.com/office/drawing/2014/main" val="545834344"/>
                    </a:ext>
                  </a:extLst>
                </a:gridCol>
                <a:gridCol w="2142848">
                  <a:extLst>
                    <a:ext uri="{9D8B030D-6E8A-4147-A177-3AD203B41FA5}">
                      <a16:colId xmlns:a16="http://schemas.microsoft.com/office/drawing/2014/main" val="3067765379"/>
                    </a:ext>
                  </a:extLst>
                </a:gridCol>
              </a:tblGrid>
              <a:tr h="485468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Дата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05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1673" marR="31673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Место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проведения</a:t>
                      </a:r>
                      <a:endParaRPr lang="ru-RU" sz="105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1673" marR="31673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мероприятия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05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1673" marR="31673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Участник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05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1673" marR="31673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Программа исполнения</a:t>
                      </a:r>
                      <a:endParaRPr lang="ru-RU" sz="105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1673" marR="31673" marT="0" marB="0"/>
                </a:tc>
                <a:extLst>
                  <a:ext uri="{0D108BD9-81ED-4DB2-BD59-A6C34878D82A}">
                    <a16:rowId xmlns:a16="http://schemas.microsoft.com/office/drawing/2014/main" val="2052743777"/>
                  </a:ext>
                </a:extLst>
              </a:tr>
              <a:tr h="154834">
                <a:tc rowSpan="5"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2022 г.</a:t>
                      </a:r>
                      <a:endParaRPr lang="ru-RU" sz="105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1673" marR="31673" marT="0" marB="0"/>
                </a:tc>
                <a:tc rowSpan="5"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Актовый зал</a:t>
                      </a:r>
                      <a:endParaRPr lang="ru-RU" sz="105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1673" marR="31673" marT="0" marB="0"/>
                </a:tc>
                <a:tc rowSpan="5"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Музыкально - тематический вечер, посвящённый творчеству В.А. Моцарта «Вечный солнечный свет в музыке -имя тебе…!»</a:t>
                      </a:r>
                      <a:endParaRPr lang="ru-RU" sz="105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1673" marR="31673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Строкина Дарья</a:t>
                      </a:r>
                      <a:endParaRPr lang="ru-RU" sz="105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1673" marR="31673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«Маленькая ночная серенада»</a:t>
                      </a:r>
                      <a:endParaRPr lang="ru-RU" sz="105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1673" marR="31673" marT="0" marB="0"/>
                </a:tc>
                <a:extLst>
                  <a:ext uri="{0D108BD9-81ED-4DB2-BD59-A6C34878D82A}">
                    <a16:rowId xmlns:a16="http://schemas.microsoft.com/office/drawing/2014/main" val="1331501886"/>
                  </a:ext>
                </a:extLst>
              </a:tr>
              <a:tr h="154834">
                <a:tc vMerge="1">
                  <a:txBody>
                    <a:bodyPr vert="horz" wrap="square"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 vert="horz" wrap="square"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 vert="horz" wrap="square"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Дудников Павел</a:t>
                      </a:r>
                      <a:endParaRPr lang="ru-RU" sz="105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1673" marR="31673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Муз. отрывок из симфонии № 40</a:t>
                      </a:r>
                      <a:endParaRPr lang="ru-RU" sz="105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1673" marR="31673" marT="0" marB="0"/>
                </a:tc>
                <a:extLst>
                  <a:ext uri="{0D108BD9-81ED-4DB2-BD59-A6C34878D82A}">
                    <a16:rowId xmlns:a16="http://schemas.microsoft.com/office/drawing/2014/main" val="3851616475"/>
                  </a:ext>
                </a:extLst>
              </a:tr>
              <a:tr h="154834">
                <a:tc vMerge="1">
                  <a:txBody>
                    <a:bodyPr vert="horz" wrap="square"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 vert="horz" wrap="square"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 vert="horz" wrap="square"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Чеботарь А.</a:t>
                      </a:r>
                      <a:endParaRPr lang="ru-RU" sz="105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1673" marR="31673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«Менуэт»</a:t>
                      </a:r>
                      <a:endParaRPr lang="ru-RU" sz="105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1673" marR="31673" marT="0" marB="0"/>
                </a:tc>
                <a:extLst>
                  <a:ext uri="{0D108BD9-81ED-4DB2-BD59-A6C34878D82A}">
                    <a16:rowId xmlns:a16="http://schemas.microsoft.com/office/drawing/2014/main" val="1341526859"/>
                  </a:ext>
                </a:extLst>
              </a:tr>
              <a:tr h="320152">
                <a:tc vMerge="1">
                  <a:txBody>
                    <a:bodyPr vert="horz" wrap="square"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 vert="horz" wrap="square"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 vert="horz" wrap="square"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Дуэт: Тюкина Н.,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Родькина В</a:t>
                      </a:r>
                      <a:endParaRPr lang="ru-RU" sz="105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1673" marR="31673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«Тема вариаций»</a:t>
                      </a:r>
                      <a:endParaRPr lang="ru-RU" sz="105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1673" marR="31673" marT="0" marB="0"/>
                </a:tc>
                <a:extLst>
                  <a:ext uri="{0D108BD9-81ED-4DB2-BD59-A6C34878D82A}">
                    <a16:rowId xmlns:a16="http://schemas.microsoft.com/office/drawing/2014/main" val="2597469052"/>
                  </a:ext>
                </a:extLst>
              </a:tr>
              <a:tr h="362079">
                <a:tc vMerge="1">
                  <a:txBody>
                    <a:bodyPr vert="horz" wrap="square"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 vert="horz" wrap="square"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 vert="horz" wrap="square"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Сизова Рита</a:t>
                      </a:r>
                      <a:endParaRPr lang="ru-RU" sz="105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1673" marR="31673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«Приди, май»</a:t>
                      </a:r>
                      <a:endParaRPr lang="ru-RU" sz="105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1673" marR="31673" marT="0" marB="0"/>
                </a:tc>
                <a:extLst>
                  <a:ext uri="{0D108BD9-81ED-4DB2-BD59-A6C34878D82A}">
                    <a16:rowId xmlns:a16="http://schemas.microsoft.com/office/drawing/2014/main" val="1453650194"/>
                  </a:ext>
                </a:extLst>
              </a:tr>
              <a:tr h="320152">
                <a:tc rowSpan="5"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Май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2023г.</a:t>
                      </a:r>
                      <a:endParaRPr lang="ru-RU" sz="105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1673" marR="31673" marT="0" marB="0"/>
                </a:tc>
                <a:tc rowSpan="5"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Актовый зал</a:t>
                      </a:r>
                      <a:endParaRPr lang="ru-RU" sz="105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1673" marR="31673" marT="0" marB="0"/>
                </a:tc>
                <a:tc rowSpan="5"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Отчётный концерт ДШИ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«Мир, в котором мы живём»</a:t>
                      </a:r>
                      <a:endParaRPr lang="ru-RU" sz="105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1673" marR="31673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Чеботарь Артём</a:t>
                      </a:r>
                      <a:endParaRPr lang="ru-RU" sz="105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1673" marR="31673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В. Коровицын «Мужичок с гармошкой»</a:t>
                      </a:r>
                      <a:endParaRPr lang="ru-RU" sz="105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1673" marR="31673" marT="0" marB="0"/>
                </a:tc>
                <a:extLst>
                  <a:ext uri="{0D108BD9-81ED-4DB2-BD59-A6C34878D82A}">
                    <a16:rowId xmlns:a16="http://schemas.microsoft.com/office/drawing/2014/main" val="3744577148"/>
                  </a:ext>
                </a:extLst>
              </a:tr>
              <a:tr h="154834">
                <a:tc vMerge="1">
                  <a:txBody>
                    <a:bodyPr vert="horz" wrap="square"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 vert="horz" wrap="square"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 vert="horz" wrap="square"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Виряскина Софья</a:t>
                      </a:r>
                      <a:endParaRPr lang="ru-RU" sz="105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1673" marR="31673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Н. Торопова «Шутка»</a:t>
                      </a:r>
                      <a:endParaRPr lang="ru-RU" sz="105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1673" marR="31673" marT="0" marB="0"/>
                </a:tc>
                <a:extLst>
                  <a:ext uri="{0D108BD9-81ED-4DB2-BD59-A6C34878D82A}">
                    <a16:rowId xmlns:a16="http://schemas.microsoft.com/office/drawing/2014/main" val="3505839428"/>
                  </a:ext>
                </a:extLst>
              </a:tr>
              <a:tr h="154834">
                <a:tc vMerge="1">
                  <a:txBody>
                    <a:bodyPr vert="horz" wrap="square"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 vert="horz" wrap="square"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 vert="horz" wrap="square"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Строкина Дарья</a:t>
                      </a:r>
                      <a:endParaRPr lang="ru-RU" sz="105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1673" marR="31673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О.Туссен «Ностальгия»</a:t>
                      </a:r>
                      <a:endParaRPr lang="ru-RU" sz="105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1673" marR="31673" marT="0" marB="0"/>
                </a:tc>
                <a:extLst>
                  <a:ext uri="{0D108BD9-81ED-4DB2-BD59-A6C34878D82A}">
                    <a16:rowId xmlns:a16="http://schemas.microsoft.com/office/drawing/2014/main" val="1689280163"/>
                  </a:ext>
                </a:extLst>
              </a:tr>
              <a:tr h="154834">
                <a:tc vMerge="1">
                  <a:txBody>
                    <a:bodyPr vert="horz" wrap="square"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 vert="horz" wrap="square"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 vert="horz" wrap="square"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Сизова Рита</a:t>
                      </a:r>
                      <a:endParaRPr lang="ru-RU" sz="105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1673" marR="31673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Н.Торопова «Романс»</a:t>
                      </a:r>
                      <a:endParaRPr lang="ru-RU" sz="105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1673" marR="31673" marT="0" marB="0"/>
                </a:tc>
                <a:extLst>
                  <a:ext uri="{0D108BD9-81ED-4DB2-BD59-A6C34878D82A}">
                    <a16:rowId xmlns:a16="http://schemas.microsoft.com/office/drawing/2014/main" val="3180708226"/>
                  </a:ext>
                </a:extLst>
              </a:tr>
              <a:tr h="154834">
                <a:tc vMerge="1">
                  <a:txBody>
                    <a:bodyPr vert="horz" wrap="square"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 vert="horz" wrap="square"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 vert="horz" wrap="square"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Дудников Павел</a:t>
                      </a:r>
                      <a:endParaRPr lang="ru-RU" sz="105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1673" marR="31673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Ю.Весняк «Нежность</a:t>
                      </a:r>
                      <a:endParaRPr lang="ru-RU" sz="105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1673" marR="31673" marT="0" marB="0"/>
                </a:tc>
                <a:extLst>
                  <a:ext uri="{0D108BD9-81ED-4DB2-BD59-A6C34878D82A}">
                    <a16:rowId xmlns:a16="http://schemas.microsoft.com/office/drawing/2014/main" val="3848309632"/>
                  </a:ext>
                </a:extLst>
              </a:tr>
              <a:tr h="156161">
                <a:tc rowSpan="5"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2024 г.</a:t>
                      </a:r>
                      <a:endParaRPr lang="ru-RU" sz="105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1673" marR="31673" marT="0" marB="0"/>
                </a:tc>
                <a:tc rowSpan="5"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Актовый зал</a:t>
                      </a:r>
                      <a:endParaRPr lang="ru-RU" sz="105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1673" marR="31673" marT="0" marB="0"/>
                </a:tc>
                <a:tc rowSpan="5"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Утренник для детей младшего школьного возраста</a:t>
                      </a:r>
                    </a:p>
                    <a:p>
                      <a:pPr indent="-540385"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«Вместе – дружная семья»</a:t>
                      </a:r>
                      <a:endParaRPr lang="ru-RU" sz="105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1673" marR="31673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Мелешина Вика</a:t>
                      </a:r>
                      <a:endParaRPr lang="ru-RU" sz="105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1673" marR="31673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Т.Остен «Путешествие»</a:t>
                      </a:r>
                      <a:endParaRPr lang="ru-RU" sz="105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1673" marR="31673" marT="0" marB="0"/>
                </a:tc>
                <a:extLst>
                  <a:ext uri="{0D108BD9-81ED-4DB2-BD59-A6C34878D82A}">
                    <a16:rowId xmlns:a16="http://schemas.microsoft.com/office/drawing/2014/main" val="2469783393"/>
                  </a:ext>
                </a:extLst>
              </a:tr>
              <a:tr h="154834">
                <a:tc vMerge="1">
                  <a:txBody>
                    <a:bodyPr vert="horz" wrap="square"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 vert="horz" wrap="square"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 vert="horz" wrap="square"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Сизова Рита</a:t>
                      </a:r>
                      <a:endParaRPr lang="ru-RU" sz="105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1673" marR="31673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Н.Раков «Полька»</a:t>
                      </a:r>
                      <a:endParaRPr lang="ru-RU" sz="105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1673" marR="31673" marT="0" marB="0"/>
                </a:tc>
                <a:extLst>
                  <a:ext uri="{0D108BD9-81ED-4DB2-BD59-A6C34878D82A}">
                    <a16:rowId xmlns:a16="http://schemas.microsoft.com/office/drawing/2014/main" val="3583749829"/>
                  </a:ext>
                </a:extLst>
              </a:tr>
              <a:tr h="320152">
                <a:tc vMerge="1">
                  <a:txBody>
                    <a:bodyPr vert="horz" wrap="square"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 vert="horz" wrap="square"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 vert="horz" wrap="square"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Чеботарь Артём</a:t>
                      </a:r>
                      <a:endParaRPr lang="ru-RU" sz="105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1673" marR="31673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В.Коровицын 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«По дороге домой из школы»</a:t>
                      </a:r>
                      <a:endParaRPr lang="ru-RU" sz="105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1673" marR="31673" marT="0" marB="0"/>
                </a:tc>
                <a:extLst>
                  <a:ext uri="{0D108BD9-81ED-4DB2-BD59-A6C34878D82A}">
                    <a16:rowId xmlns:a16="http://schemas.microsoft.com/office/drawing/2014/main" val="3290365672"/>
                  </a:ext>
                </a:extLst>
              </a:tr>
              <a:tr h="154834">
                <a:tc vMerge="1">
                  <a:txBody>
                    <a:bodyPr vert="horz" wrap="square"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 vert="horz" wrap="square"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 vert="horz" wrap="square"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Родькина Вика</a:t>
                      </a:r>
                      <a:endParaRPr lang="ru-RU" sz="105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1673" marR="31673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Э.Мелартин «Мелодия»</a:t>
                      </a:r>
                      <a:endParaRPr lang="ru-RU" sz="105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1673" marR="31673" marT="0" marB="0"/>
                </a:tc>
                <a:extLst>
                  <a:ext uri="{0D108BD9-81ED-4DB2-BD59-A6C34878D82A}">
                    <a16:rowId xmlns:a16="http://schemas.microsoft.com/office/drawing/2014/main" val="2864813189"/>
                  </a:ext>
                </a:extLst>
              </a:tr>
              <a:tr h="155733">
                <a:tc vMerge="1">
                  <a:txBody>
                    <a:bodyPr vert="horz" wrap="square"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 vert="horz" wrap="square"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 vert="horz" wrap="square"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Дудников Павел</a:t>
                      </a:r>
                      <a:endParaRPr lang="ru-RU" sz="105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1673" marR="31673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Л.Марченко «Забавный  щенок»</a:t>
                      </a:r>
                      <a:endParaRPr lang="ru-RU" sz="105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1673" marR="31673" marT="0" marB="0"/>
                </a:tc>
                <a:extLst>
                  <a:ext uri="{0D108BD9-81ED-4DB2-BD59-A6C34878D82A}">
                    <a16:rowId xmlns:a16="http://schemas.microsoft.com/office/drawing/2014/main" val="2103990692"/>
                  </a:ext>
                </a:extLst>
              </a:tr>
              <a:tr h="320152">
                <a:tc rowSpan="3"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Май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2024 г.</a:t>
                      </a:r>
                      <a:endParaRPr lang="ru-RU" sz="105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1673" marR="31673" marT="0" marB="0"/>
                </a:tc>
                <a:tc rowSpan="3"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Актовый зал</a:t>
                      </a:r>
                      <a:endParaRPr lang="ru-RU" sz="105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1673" marR="31673" marT="0" marB="0"/>
                </a:tc>
                <a:tc rowSpan="3"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Отчётный концерт ДШИ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«Музыкой света –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наполним планету»</a:t>
                      </a:r>
                      <a:endParaRPr lang="ru-RU" sz="105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1673" marR="31673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Чеботарь Артём</a:t>
                      </a:r>
                      <a:endParaRPr lang="ru-RU" sz="105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1673" marR="31673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Э.Градески «По дороге домой из школы»</a:t>
                      </a:r>
                      <a:endParaRPr lang="ru-RU" sz="105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1673" marR="31673" marT="0" marB="0"/>
                </a:tc>
                <a:extLst>
                  <a:ext uri="{0D108BD9-81ED-4DB2-BD59-A6C34878D82A}">
                    <a16:rowId xmlns:a16="http://schemas.microsoft.com/office/drawing/2014/main" val="3074279381"/>
                  </a:ext>
                </a:extLst>
              </a:tr>
              <a:tr h="320152">
                <a:tc vMerge="1">
                  <a:txBody>
                    <a:bodyPr vert="horz" wrap="square"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 vert="horz" wrap="square"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 vert="horz" wrap="square"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Дудников Павел</a:t>
                      </a:r>
                      <a:endParaRPr lang="ru-RU" sz="105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1673" marR="31673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М.Таривердиев: «Забытый мотив»</a:t>
                      </a:r>
                      <a:endParaRPr lang="ru-RU" sz="105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1673" marR="31673" marT="0" marB="0"/>
                </a:tc>
                <a:extLst>
                  <a:ext uri="{0D108BD9-81ED-4DB2-BD59-A6C34878D82A}">
                    <a16:rowId xmlns:a16="http://schemas.microsoft.com/office/drawing/2014/main" val="945610315"/>
                  </a:ext>
                </a:extLst>
              </a:tr>
              <a:tr h="320152">
                <a:tc vMerge="1">
                  <a:txBody>
                    <a:bodyPr vert="horz" wrap="square"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 vert="horz" wrap="square"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 vert="horz" wrap="square"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Виряскина Софья</a:t>
                      </a:r>
                      <a:endParaRPr lang="ru-RU" sz="105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1673" marR="31673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В.Косма «Мелодия» из к/ф «Беглецы»</a:t>
                      </a:r>
                      <a:endParaRPr lang="ru-RU" sz="105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1673" marR="31673" marT="0" marB="0"/>
                </a:tc>
                <a:extLst>
                  <a:ext uri="{0D108BD9-81ED-4DB2-BD59-A6C34878D82A}">
                    <a16:rowId xmlns:a16="http://schemas.microsoft.com/office/drawing/2014/main" val="3830115503"/>
                  </a:ext>
                </a:extLst>
              </a:tr>
              <a:tr h="240872">
                <a:tc rowSpan="2"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Сентябрь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2024г.</a:t>
                      </a:r>
                      <a:endParaRPr lang="ru-RU" sz="105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1673" marR="31673" marT="0" marB="0"/>
                </a:tc>
                <a:tc rowSpan="2"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Актовый зал</a:t>
                      </a:r>
                      <a:endParaRPr lang="ru-RU" sz="105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1673" marR="31673" marT="0" marB="0"/>
                </a:tc>
                <a:tc rowSpan="2"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День знаний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«Все таланты в гости к нам!»</a:t>
                      </a:r>
                      <a:endParaRPr lang="ru-RU" sz="105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1673" marR="31673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Дуэт: Макеева Н., Наумкина Л.</a:t>
                      </a:r>
                      <a:endParaRPr lang="ru-RU" sz="105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1673" marR="31673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«Частушки»</a:t>
                      </a:r>
                      <a:endParaRPr lang="ru-RU" sz="105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1673" marR="31673" marT="0" marB="0"/>
                </a:tc>
                <a:extLst>
                  <a:ext uri="{0D108BD9-81ED-4DB2-BD59-A6C34878D82A}">
                    <a16:rowId xmlns:a16="http://schemas.microsoft.com/office/drawing/2014/main" val="2656541555"/>
                  </a:ext>
                </a:extLst>
              </a:tr>
              <a:tr h="320152">
                <a:tc vMerge="1">
                  <a:txBody>
                    <a:bodyPr vert="horz" wrap="square"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 vert="horz" wrap="square"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 vert="horz" wrap="square"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Виряскина Софья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05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1673" marR="31673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М. Шмитц «Микки Маус»</a:t>
                      </a:r>
                      <a:endParaRPr lang="ru-RU" sz="105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1673" marR="31673" marT="0" marB="0"/>
                </a:tc>
                <a:extLst>
                  <a:ext uri="{0D108BD9-81ED-4DB2-BD59-A6C34878D82A}">
                    <a16:rowId xmlns:a16="http://schemas.microsoft.com/office/drawing/2014/main" val="35492597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7306512"/>
      </p:ext>
    </p:extLst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9512" y="332655"/>
            <a:ext cx="4265857" cy="6032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8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44008" y="373408"/>
            <a:ext cx="4222934" cy="59718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6819331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3528" y="332656"/>
            <a:ext cx="3744416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7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27984" y="484177"/>
            <a:ext cx="3528392" cy="439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2022213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7544" y="764704"/>
            <a:ext cx="3600400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60032" y="764704"/>
            <a:ext cx="3312368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0287504"/>
      </p:ext>
    </p:extLst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3568" y="0"/>
            <a:ext cx="3384376" cy="3844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7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16016" y="223430"/>
            <a:ext cx="3312368" cy="43576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3083325"/>
      </p:ext>
    </p:extLst>
  </p:cSld>
  <p:clrMapOvr>
    <a:masterClrMapping/>
  </p:clrMapOvr>
  <p:transition/>
  <p:timing/>
</p:sld>
</file>

<file path=ppt/slides/slide3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5576" y="764704"/>
            <a:ext cx="3692596" cy="52218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76056" y="908720"/>
            <a:ext cx="3897146" cy="5511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14777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11760" y="116632"/>
            <a:ext cx="5388104" cy="6643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1994602"/>
      </p:ext>
    </p:extLst>
  </p:cSld>
  <p:clrMapOvr>
    <a:masterClrMapping/>
  </p:clrMapOvr>
  <p:transition/>
  <p:timing/>
</p:sld>
</file>

<file path=ppt/slides/slide4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498384"/>
          </a:xfrm>
        </p:spPr>
        <p:txBody>
          <a:bodyPr>
            <a:normAutofit/>
          </a:bodyPr>
          <a:lstStyle/>
          <a:p>
            <a:r>
              <a:rPr lang="ru-RU" sz="2400" b="1" i="1">
                <a:latin typeface="Times New Roman" pitchFamily="18" charset="0"/>
                <a:cs typeface="Times New Roman" pitchFamily="18" charset="0"/>
              </a:rPr>
              <a:t>Поступление учащихся в ССУЗы ВУЗы</a:t>
            </a:r>
          </a:p>
        </p:txBody>
      </p:sp>
      <p:pic>
        <p:nvPicPr>
          <p:cNvPr id="34818" name="Picture 2" descr="C:\Users\user\Desktop\Аттестация КОЗЛОВОЙ Т.И\2025г. Козлова Т.И. Аттестация\11. Поступление в СУЗы\11. Справка о поступлении. Шевцова Н.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35696" y="1340768"/>
            <a:ext cx="5282636" cy="3451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6322213"/>
      </p:ext>
    </p:extLst>
  </p:cSld>
  <p:clrMapOvr>
    <a:masterClrMapping/>
  </p:clrMapOvr>
  <p:transition/>
  <p:timing/>
</p:sld>
</file>

<file path=ppt/slides/slide4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32B7FFCB-2C4B-4713-B760-7D07EADB56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721332"/>
            <a:ext cx="2441254" cy="3451225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-243408"/>
            <a:ext cx="8219256" cy="1252728"/>
          </a:xfrm>
        </p:spPr>
        <p:txBody>
          <a:bodyPr>
            <a:normAutofit/>
          </a:bodyPr>
          <a:lstStyle/>
          <a:p>
            <a:r>
              <a:rPr lang="ru-RU" sz="2400" b="1" i="1" u="sng">
                <a:latin typeface="Times New Roman" pitchFamily="18" charset="0"/>
                <a:cs typeface="Times New Roman" pitchFamily="18" charset="0"/>
              </a:rPr>
              <a:t>Наличие авторских интернет-публикаций</a:t>
            </a:r>
            <a:endParaRPr lang="ru-RU" sz="240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78201" y="2852936"/>
            <a:ext cx="2436560" cy="3444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842" name="Picture 2" descr="C:\Users\user\Desktop\Аттестация КОЗЛОВОЙ Т.И\2025г. Козлова Т.И. Аттестация\12. Наличие авторских интернет-пукбликаций\2022г. Призвание. Методическая разработка - 2 место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520" y="692696"/>
            <a:ext cx="2585267" cy="3656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878259"/>
      </p:ext>
    </p:extLst>
  </p:cSld>
  <p:clrMapOvr>
    <a:masterClrMapping/>
  </p:clrMapOvr>
  <p:transition/>
  <p:timing/>
</p:sld>
</file>

<file path=ppt/slides/slide4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D2C315-85AB-4B4F-A7FA-D1720F2756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60" y="116632"/>
            <a:ext cx="8075240" cy="1474424"/>
          </a:xfrm>
        </p:spPr>
        <p:txBody>
          <a:bodyPr>
            <a:normAutofit/>
          </a:bodyPr>
          <a:lstStyle/>
          <a:p>
            <a:r>
              <a:rPr lang="ru-RU" sz="2400" b="1" i="1">
                <a:latin typeface="Times New Roman" pitchFamily="18" charset="0"/>
                <a:cs typeface="Times New Roman" pitchFamily="18" charset="0"/>
              </a:rPr>
              <a:t>Признание высокого профессионализма работы преподавателя</a:t>
            </a:r>
            <a:endParaRPr lang="ru-RU" sz="2400"/>
          </a:p>
        </p:txBody>
      </p:sp>
      <p:pic>
        <p:nvPicPr>
          <p:cNvPr id="3" name="Picture 6">
            <a:extLst>
              <a:ext uri="{FF2B5EF4-FFF2-40B4-BE49-F238E27FC236}">
                <a16:creationId xmlns:a16="http://schemas.microsoft.com/office/drawing/2014/main" id="{366CAD90-B12C-4209-843A-B56D7B768C9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2843" y="1412776"/>
            <a:ext cx="2773517" cy="3412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 descr="C:\Users\user\Desktop\Грамоты+++++\2020 АТТЕСТАЦИЯ  КАРГИНОЙ Т.Ф\Аттестация КОЗЛОВОЙ Т.И\Личные грамоты\2024г. Калейдоскоп - 3 место.jpg">
            <a:extLst>
              <a:ext uri="{FF2B5EF4-FFF2-40B4-BE49-F238E27FC236}">
                <a16:creationId xmlns:a16="http://schemas.microsoft.com/office/drawing/2014/main" id="{BD0D58E9-6A20-4A5D-9F61-C775C2EF13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58508" y="1528529"/>
            <a:ext cx="2863399" cy="3424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C:\Users\user\Desktop\Грамоты+++++\2020 АТТЕСТАЦИЯ  КАРГИНОЙ Т.Ф\Аттестация КОЗЛОВОЙ Т.И\Личные грамоты\Козлова-Т.И.-Дыхание-весны.-Диплом_1.jpg">
            <a:extLst>
              <a:ext uri="{FF2B5EF4-FFF2-40B4-BE49-F238E27FC236}">
                <a16:creationId xmlns:a16="http://schemas.microsoft.com/office/drawing/2014/main" id="{15BFC564-B7F9-4299-B0BB-CCBA7C3906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14538" y="3449748"/>
            <a:ext cx="2627042" cy="3141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9098317"/>
      </p:ext>
    </p:extLst>
  </p:cSld>
  <p:clrMapOvr>
    <a:masterClrMapping/>
  </p:clrMapOvr>
  <p:transition/>
  <p:timing/>
</p:sld>
</file>

<file path=ppt/slides/slide4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252728"/>
          </a:xfrm>
        </p:spPr>
        <p:txBody>
          <a:bodyPr>
            <a:normAutofit/>
          </a:bodyPr>
          <a:lstStyle/>
          <a:p>
            <a:endParaRPr lang="ru-RU" sz="240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2399" y="116632"/>
            <a:ext cx="2524202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75885" y="116632"/>
            <a:ext cx="2844782" cy="3451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4F188D6-FA27-41DF-B6D7-90C723D45A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31103" y="2636912"/>
            <a:ext cx="2844782" cy="3480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4677977"/>
      </p:ext>
    </p:extLst>
  </p:cSld>
  <p:clrMapOvr>
    <a:masterClrMapping/>
  </p:clrMapOvr>
  <p:transition/>
  <p:timing/>
</p:sld>
</file>

<file path=ppt/slides/slide4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426376"/>
          </a:xfrm>
        </p:spPr>
        <p:txBody>
          <a:bodyPr>
            <a:noAutofit/>
          </a:bodyPr>
          <a:lstStyle/>
          <a:p>
            <a:r>
              <a:rPr lang="ru-RU" sz="2400" b="1" i="1" u="sng">
                <a:latin typeface="Times New Roman" pitchFamily="18" charset="0"/>
                <a:cs typeface="Times New Roman" pitchFamily="18" charset="0"/>
              </a:rPr>
              <a:t>Наличие наград полученных за работу в области культуры и искусства</a:t>
            </a:r>
          </a:p>
        </p:txBody>
      </p:sp>
      <p:pic>
        <p:nvPicPr>
          <p:cNvPr id="6146" name="Picture 2" descr="C:\Users\user\Desktop\Грамоты+++\2020 АТТЕСТАЦИЯ  КАРГИНОЙ Т.Ф\Аттестация КОЗЛОВОЙ Т.И\Личные грамоты\2022г. Почётная Грамота Главы р-н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43808" y="1052736"/>
            <a:ext cx="3603173" cy="5308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3231333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Диплом об образовании</a:t>
            </a:r>
            <a:endParaRPr lang="ru-RU" sz="3600"/>
          </a:p>
        </p:txBody>
      </p:sp>
      <p:pic>
        <p:nvPicPr>
          <p:cNvPr id="4098" name="Picture 2" descr="C:\Users\user\Desktop\Аттестация КОЗЛОВОЙ Т.И\2025г. Козлова Т.И. Аттестация\2. Диплом СМУ\2. Диплом СМУ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15616" y="1628800"/>
            <a:ext cx="6896100" cy="4924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6602780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4893862"/>
              </p:ext>
            </p:extLst>
          </p:nvPr>
        </p:nvGraphicFramePr>
        <p:xfrm>
          <a:off x="611560" y="1124743"/>
          <a:ext cx="7848872" cy="502249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579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874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09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744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8800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16025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Дата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2685" marR="42685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Место проведения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2685" marR="42685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Вид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2685" marR="42685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Тема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2685" marR="42685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Подтверждающий документ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2685" marR="42685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9540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2020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2685" marR="42685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ООО «Региональный центр повышения квалификации»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г. Рязань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2685" marR="42685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Профессиональная переподготовка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(350 ч.)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2685" marR="42685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«Педагог доп. образования музыкально-теоретических дисциплин»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2685" marR="42685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Удостоверение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2685" marR="42685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8534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2022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2685" marR="42685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ООО «Региональный центр повышения квалификации»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г. Рязань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2685" marR="42685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Курсы повышения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(72 ч.)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2685" marR="42685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«Актуальные вопросы методики преподавания фортепиано в современных условиях в ДМШ и ДШИ»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2685" marR="42685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Удостоверение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2685" marR="42685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8534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2022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2685" marR="42685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ООО «Региональный центр повышения квалификации»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г. Рязань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2685" marR="42685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Профессиональная переподготовка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(254 ч.)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2685" marR="42685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«Совершенствование профессиональной компетенции преподавателя по классу фортепиано в ДШИ»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2685" marR="42685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Удостоверение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2685" marR="42685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8534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2024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2685" marR="42685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ООО «Региональный центр повышения квалификации»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г. Рязань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2685" marR="42685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Курсы повышения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(72 ч.)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2685" marR="42685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«Теория и методика профессиональной деятельности для концертмейстеров детских школ искусств»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2685" marR="42685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Удостоверение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2685" marR="42685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36525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2024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2685" marR="42685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ООО «Региональный центр повышения квалификации»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г. Рязань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2685" marR="42685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Курсы повышения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(72 ч.)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2685" marR="42685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«Теория и методика профессиональной деятельности для преподавателей вокально-хоровых дисциплин (академическое пение, народное пение, хор) детских школ искусств»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2685" marR="42685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Удостоверение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2685" marR="42685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68534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2024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2685" marR="42685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«Академия хорового искусства имени В.С.Попова»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Г.Москва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2685" marR="42685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Курсы повышения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(36 ч.)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2685" marR="42685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«Инновационные подходы в преподавании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музыкально-теоретических дисциплин»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2685" marR="42685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Удостоверение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2685" marR="42685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14400" y="260648"/>
            <a:ext cx="8229600" cy="576064"/>
          </a:xfrm>
        </p:spPr>
        <p:txBody>
          <a:bodyPr>
            <a:normAutofit fontScale="90000"/>
          </a:bodyPr>
          <a:lstStyle/>
          <a:p>
            <a:br>
              <a:rPr lang="ru-RU" sz="2800" b="1"/>
            </a:br>
            <a:r>
              <a:rPr lang="ru-RU" sz="2700" b="1">
                <a:latin typeface="Times New Roman" pitchFamily="18" charset="0"/>
                <a:cs typeface="Times New Roman" pitchFamily="18" charset="0"/>
              </a:rPr>
              <a:t>Повышение квалификации, профессиональная переподготовка</a:t>
            </a:r>
            <a:br>
              <a:rPr lang="ru-RU" sz="2800">
                <a:latin typeface="Times New Roman" pitchFamily="18" charset="0"/>
                <a:cs typeface="Times New Roman" pitchFamily="18" charset="0"/>
              </a:rPr>
            </a:br>
            <a:endParaRPr lang="ru-RU" sz="2800" b="1" i="1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3438108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user\Desktop\Аттестация КОЗЛОВОЙ Т.И\2025г. Козлова Т.И. Аттестация\4. Удостоверения курсов\2020г. Переподготовка на теоретик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00" y="338328"/>
            <a:ext cx="4849687" cy="3497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user\Desktop\Аттестация КОЗЛОВОЙ Т.И\2025г. Козлова Т.И. Аттестация\4. Удостоверения курсов\2022г. Переродготовка по ф-но.jpg">
            <a:extLst>
              <a:ext uri="{FF2B5EF4-FFF2-40B4-BE49-F238E27FC236}">
                <a16:creationId xmlns:a16="http://schemas.microsoft.com/office/drawing/2014/main" id="{EF57ADBC-6D31-494E-ACAC-9DC9479B3D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76352" y="2717277"/>
            <a:ext cx="5004048" cy="3538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бъект 1">
            <a:extLst>
              <a:ext uri="{FF2B5EF4-FFF2-40B4-BE49-F238E27FC236}">
                <a16:creationId xmlns:a16="http://schemas.microsoft.com/office/drawing/2014/main" id="{C93F0624-A798-4916-B69C-4C8B4825C2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5831103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1" name="Picture 3" descr="C:\Users\user\Desktop\Аттестация КОЗЛОВОЙ Т.И\2025г. Козлова Т.И. Аттестация\4. Удостоверения курсов\2024г. Курсы концертмейстеров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83968" y="2999614"/>
            <a:ext cx="4978646" cy="3520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user\Desktop\Аттестация КОЗЛОВОЙ Т.И\2025г. Козлова Т.И. Аттестация\4. Удостоверения курсов\2022г. Курсы пианистов.jpg">
            <a:extLst>
              <a:ext uri="{FF2B5EF4-FFF2-40B4-BE49-F238E27FC236}">
                <a16:creationId xmlns:a16="http://schemas.microsoft.com/office/drawing/2014/main" id="{50B82821-2B0D-4587-9D51-F4DA390DA28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9512" y="188640"/>
            <a:ext cx="4881290" cy="3451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2206802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5" name="Picture 3" descr="C:\Users\user\Desktop\Аттестация КОЗЛОВОЙ Т.И\2025г. Козлова Т.И. Аттестация\4. Удостоверения курсов\2024г. Курсы хоровиков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3776" y="307992"/>
            <a:ext cx="4320480" cy="324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user\Desktop\Аттестация КОЗЛОВОЙ Т.И\2025г. Козлова Т.И. Аттестация\4. Удостоверения курсов\2024г. Москва. Курсы теоретиков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23928" y="3068960"/>
            <a:ext cx="4581059" cy="3146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2248094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_rels/theme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jpeg" /></Relationships>
</file>

<file path=ppt/theme/theme1.xml><?xml version="1.0" encoding="utf-8"?>
<a:theme xmlns:r="http://schemas.openxmlformats.org/officeDocument/2006/relationships"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Arial"/>
        <a:cs typeface="Arial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Arial"/>
        <a:cs typeface="Arial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>
            <a:fillRect/>
          </a:stretch>
        </a:blipFill>
      </a:bgFillStyleLst>
    </a:fmtScheme>
  </a:themeElements>
  <a:objectDefaults/>
</a:theme>
</file>

<file path=ppt/theme/theme2.xml><?xml version="1.0" encoding="utf-8"?>
<a:theme xmlns:r="http://schemas.openxmlformats.org/officeDocument/2006/relationships"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</a:theme>
</file>

<file path=docProps/app.xml><?xml version="1.0" encoding="utf-8"?>
<Properties xmlns:vt="http://schemas.openxmlformats.org/officeDocument/2006/docPropsVTypes" xmlns="http://schemas.openxmlformats.org/officeDocument/2006/extended-properties">
  <Template>Waveform</Template>
  <Company>Home</Company>
  <PresentationFormat>On-screen Show (4:3)</PresentationFormat>
  <Paragraphs>24</Paragraphs>
  <Slides>44</Slides>
  <Notes>1</Notes>
  <TotalTime>1584</TotalTime>
  <HiddenSlides>0</HiddenSlides>
  <MMClips>0</MMClips>
  <ScaleCrop>0</ScaleCrop>
  <HeadingPairs>
    <vt:vector baseType="variant" size="6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baseType="lpstr" size="50">
      <vt:lpstr>Arial</vt:lpstr>
      <vt:lpstr>Candara</vt:lpstr>
      <vt:lpstr>Symbol</vt:lpstr>
      <vt:lpstr>Calibri</vt:lpstr>
      <vt:lpstr>Times New Roman</vt:lpstr>
      <vt:lpstr>Волна</vt:lpstr>
      <vt:lpstr>МИНИСТЕРСТВО КУЛЬТУРЫ, НАЦИОНАЛЬНОЙ ПОЛИТИКИ, И АРХИВНОГО ДЕЛА РЕСПУБЛИКИ МОРДОВИЯ </vt:lpstr>
      <vt:lpstr>PowerPoint Presentation</vt:lpstr>
      <vt:lpstr>PowerPoint Presentation</vt:lpstr>
      <vt:lpstr>PowerPoint Presentation</vt:lpstr>
      <vt:lpstr>Диплом об образовании</vt:lpstr>
      <vt:lpstr>Повышение квалификации, профессиональная переподготовка</vt:lpstr>
      <vt:lpstr>PowerPoint Presentation</vt:lpstr>
      <vt:lpstr>PowerPoint Presentation</vt:lpstr>
      <vt:lpstr>PowerPoint Presentation</vt:lpstr>
      <vt:lpstr>Выступления на семинарах и методических объединениях</vt:lpstr>
      <vt:lpstr>PowerPoint Presentation</vt:lpstr>
      <vt:lpstr>PowerPoint Presentation</vt:lpstr>
      <vt:lpstr>PowerPoint Presentation</vt:lpstr>
      <vt:lpstr>Открытый урок</vt:lpstr>
      <vt:lpstr>PowerPoint Presentation</vt:lpstr>
      <vt:lpstr>PowerPoint Presentation</vt:lpstr>
      <vt:lpstr>PowerPoint Presentation</vt:lpstr>
      <vt:lpstr>PowerPoint Presentation</vt:lpstr>
      <vt:lpstr>Методическое сообщение</vt:lpstr>
      <vt:lpstr>PowerPoint Presentation</vt:lpstr>
      <vt:lpstr>Положительная динамика учащихся</vt:lpstr>
      <vt:lpstr>Результаты обучающихся в профессиональных конкурсах различных уровней по учебной деятельности(класс музыкально-теоретических дисциплин)</vt:lpstr>
      <vt:lpstr>PowerPoint Presentation</vt:lpstr>
      <vt:lpstr>PowerPoint Presentation</vt:lpstr>
      <vt:lpstr>PowerPoint Presentation</vt:lpstr>
      <vt:lpstr>Результаты обучающихся в профессиональных конкурсах различных уровней по учебной деятельности(класс «Фортепиано»)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Участие учащихся класса «Фортепиано» во внеклассных мероприятиях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Поступление учащихся в ССУЗы ВУЗы</vt:lpstr>
      <vt:lpstr>Наличие авторских интернет-публикаций</vt:lpstr>
      <vt:lpstr>Признание высокого профессионализма работы преподавателя</vt:lpstr>
      <vt:lpstr>PowerPoint Presentation</vt:lpstr>
      <vt:lpstr>Наличие наград полученных за работу в области культуры и искусства</vt:lpstr>
    </vt:vector>
  </TitlesOfParts>
  <LinksUpToDate>0</LinksUpToDate>
  <SharedDoc>0</SharedDoc>
  <HyperlinksChanged>0</HyperlinksChanged>
  <Application>Aspose.Slides for .NET</Application>
  <AppVersion>19.1200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МИНИСТЕРСТВО КУЛЬТУРЫ, НАЦИОНАЛЬНОЙ ПОЛИТИКИ, ТУРИЗМА  И АРХИВНОГО ДЕЛА РЕСПУБЛИКИ МОРДОВИЯ</dc:title>
  <dc:creator>user</dc:creator>
  <cp:lastModifiedBy>School</cp:lastModifiedBy>
  <cp:revision>113</cp:revision>
  <cp:lastPrinted>2025-02-19T08:21:10.000</cp:lastPrinted>
  <dcterms:created xsi:type="dcterms:W3CDTF">2025-02-14T06:35:40Z</dcterms:created>
  <dcterms:modified xsi:type="dcterms:W3CDTF">2025-03-06T12:32:12Z</dcterms:modified>
</cp:coreProperties>
</file>