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2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8" d="100"/>
          <a:sy n="98" d="100"/>
        </p:scale>
        <p:origin x="-200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DF2A8D-0F5A-485E-AA98-F3874984D4FE}" type="datetimeFigureOut">
              <a:rPr lang="ru-RU" smtClean="0"/>
              <a:t>22.12.2019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F58D49-61D4-49B3-9B4B-87B44E162EF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00240"/>
            <a:ext cx="9144000" cy="1285883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культуры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РМ</a:t>
            </a:r>
            <a: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Портфолио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Челмакиной</a:t>
            </a:r>
            <a: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Ольги Владимировны</a:t>
            </a:r>
            <a: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преподавателя </a:t>
            </a:r>
            <a: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классу «вокала</a:t>
            </a:r>
            <a: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 ДО «</a:t>
            </a:r>
            <a:r>
              <a:rPr lang="ru-RU" sz="27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Большеелховская</a:t>
            </a:r>
            <a: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ДШИ»</a:t>
            </a:r>
            <a:b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Лямбирского</a:t>
            </a:r>
            <a:r>
              <a:rPr lang="ru-RU" sz="27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района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714620"/>
            <a:ext cx="5214942" cy="1752600"/>
          </a:xfrm>
        </p:spPr>
        <p:txBody>
          <a:bodyPr>
            <a:noAutofit/>
          </a:bodyPr>
          <a:lstStyle/>
          <a:p>
            <a:pPr lvl="0" algn="l"/>
            <a:r>
              <a:rPr lang="ru-RU" sz="1800" b="1" dirty="0">
                <a:solidFill>
                  <a:srgbClr val="002060"/>
                </a:solidFill>
              </a:rPr>
              <a:t>Дата рождения: </a:t>
            </a:r>
            <a:r>
              <a:rPr lang="ru-RU" sz="1800" dirty="0">
                <a:solidFill>
                  <a:srgbClr val="002060"/>
                </a:solidFill>
              </a:rPr>
              <a:t>14.12.1977г.;</a:t>
            </a:r>
          </a:p>
          <a:p>
            <a:pPr lvl="0" algn="l"/>
            <a:r>
              <a:rPr lang="ru-RU" sz="1800" b="1" dirty="0">
                <a:solidFill>
                  <a:srgbClr val="002060"/>
                </a:solidFill>
              </a:rPr>
              <a:t>Профессиональное образование:</a:t>
            </a:r>
            <a:endParaRPr lang="ru-RU" sz="1800" dirty="0">
              <a:solidFill>
                <a:srgbClr val="002060"/>
              </a:solidFill>
            </a:endParaRPr>
          </a:p>
          <a:p>
            <a:pPr algn="l"/>
            <a:r>
              <a:rPr lang="ru-RU" sz="1800" dirty="0">
                <a:solidFill>
                  <a:srgbClr val="002060"/>
                </a:solidFill>
              </a:rPr>
              <a:t>ФГБОУ МГУ им. Н.П.Огарёва Институт национальной культуры. Диплом 101318 0866513 (Концертный исполнитель. Солист ансамбля. Преподаватель). Дата выдачи 28.06.2017 г.</a:t>
            </a:r>
          </a:p>
          <a:p>
            <a:pPr algn="l"/>
            <a:r>
              <a:rPr lang="ru-RU" sz="1800" dirty="0">
                <a:solidFill>
                  <a:srgbClr val="002060"/>
                </a:solidFill>
              </a:rPr>
              <a:t>Мордовское республиканское училище культуры. Диплом СБ 0168256, выдан 25.06.1998 г.</a:t>
            </a:r>
          </a:p>
          <a:p>
            <a:pPr lvl="0" algn="l"/>
            <a:r>
              <a:rPr lang="ru-RU" sz="1800" b="1" dirty="0">
                <a:solidFill>
                  <a:srgbClr val="002060"/>
                </a:solidFill>
              </a:rPr>
              <a:t>Стаж педагогической работы (по специальности):  </a:t>
            </a:r>
            <a:r>
              <a:rPr lang="ru-RU" sz="1800" dirty="0">
                <a:solidFill>
                  <a:srgbClr val="002060"/>
                </a:solidFill>
              </a:rPr>
              <a:t>4 года;</a:t>
            </a:r>
          </a:p>
          <a:p>
            <a:pPr lvl="0" algn="l"/>
            <a:r>
              <a:rPr lang="ru-RU" sz="1800" b="1" dirty="0">
                <a:solidFill>
                  <a:srgbClr val="002060"/>
                </a:solidFill>
              </a:rPr>
              <a:t>В данном учреждении:</a:t>
            </a:r>
            <a:r>
              <a:rPr lang="ru-RU" sz="1800" dirty="0">
                <a:solidFill>
                  <a:srgbClr val="002060"/>
                </a:solidFill>
              </a:rPr>
              <a:t> 3 года;</a:t>
            </a:r>
          </a:p>
          <a:p>
            <a:pPr lvl="0" algn="l"/>
            <a:r>
              <a:rPr lang="ru-RU" sz="1800" b="1" dirty="0">
                <a:solidFill>
                  <a:srgbClr val="002060"/>
                </a:solidFill>
              </a:rPr>
              <a:t>Общий трудовой стаж:  </a:t>
            </a:r>
            <a:r>
              <a:rPr lang="ru-RU" sz="1800" dirty="0">
                <a:solidFill>
                  <a:srgbClr val="002060"/>
                </a:solidFill>
              </a:rPr>
              <a:t>21 год;</a:t>
            </a:r>
          </a:p>
          <a:p>
            <a:pPr algn="l"/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tretch>
            <a:fillRect/>
          </a:stretch>
        </p:blipFill>
        <p:spPr>
          <a:xfrm>
            <a:off x="5143504" y="2643182"/>
            <a:ext cx="3571900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</a:t>
            </a:r>
            <a:r>
              <a:rPr lang="ru-RU" dirty="0" smtClean="0">
                <a:solidFill>
                  <a:srgbClr val="FF0000"/>
                </a:solidFill>
              </a:rPr>
              <a:t>. Позитивная динамика доли учащихся, успевающих на «4» и «5» за предшествующий учебный год (%)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E:\рзщшж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292351"/>
            <a:ext cx="3420723" cy="4565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5</a:t>
            </a:r>
            <a:r>
              <a:rPr lang="ru-RU" sz="3200" dirty="0" smtClean="0">
                <a:solidFill>
                  <a:srgbClr val="FF0000"/>
                </a:solidFill>
              </a:rPr>
              <a:t>. Результаты участия обучающихся в профессиональных конкурсах, проводимых под патронатом Республики Мордовия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470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E:\моя аттестация\Призовые\Звонкие голоса 2019. Курков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2285992"/>
            <a:ext cx="3321643" cy="4572008"/>
          </a:xfrm>
          <a:prstGeom prst="rect">
            <a:avLst/>
          </a:prstGeom>
          <a:noFill/>
        </p:spPr>
      </p:pic>
      <p:pic>
        <p:nvPicPr>
          <p:cNvPr id="8195" name="Picture 3" descr="E:\моя аттестация\Участие\диплом, Ермоленко, звонкие голоса, дипломант.  март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9304" y="2285992"/>
            <a:ext cx="3321643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моя аттестация\Участие\диплом, Балейуина, морд.конкурс. 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07298" cy="4000504"/>
          </a:xfrm>
          <a:prstGeom prst="rect">
            <a:avLst/>
          </a:prstGeom>
          <a:noFill/>
        </p:spPr>
      </p:pic>
      <p:pic>
        <p:nvPicPr>
          <p:cNvPr id="9219" name="Picture 3" descr="E:\моя аттестация\Участие\курков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142984"/>
            <a:ext cx="3217841" cy="4429132"/>
          </a:xfrm>
          <a:prstGeom prst="rect">
            <a:avLst/>
          </a:prstGeom>
          <a:noFill/>
        </p:spPr>
      </p:pic>
      <p:pic>
        <p:nvPicPr>
          <p:cNvPr id="9220" name="Picture 4" descr="E:\моя аттестация\Призовые\Диплом, Балейкина Созвездие талантов 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29881"/>
            <a:ext cx="3071802" cy="4228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6</a:t>
            </a:r>
            <a:r>
              <a:rPr lang="ru-RU" sz="3200" dirty="0" smtClean="0">
                <a:solidFill>
                  <a:srgbClr val="FF0000"/>
                </a:solidFill>
              </a:rPr>
              <a:t>. Результаты участия обучающихся в мероприятиях различных уровней по учебной деятельности: предметные олимпиады, конкурсы, фестивали и т.д.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E:\моя аттестация\Призовые\диплом. Куркова. декабрь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724158"/>
            <a:ext cx="3003308" cy="4133842"/>
          </a:xfrm>
          <a:prstGeom prst="rect">
            <a:avLst/>
          </a:prstGeom>
          <a:noFill/>
        </p:spPr>
      </p:pic>
      <p:pic>
        <p:nvPicPr>
          <p:cNvPr id="10245" name="Picture 5" descr="E:\моя аттестация\Призовые\Якушкина. диплом. декабрь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43636" y="2728210"/>
            <a:ext cx="3000364" cy="4129790"/>
          </a:xfrm>
          <a:prstGeom prst="rect">
            <a:avLst/>
          </a:prstGeom>
          <a:noFill/>
        </p:spPr>
      </p:pic>
      <p:pic>
        <p:nvPicPr>
          <p:cNvPr id="10246" name="Picture 6" descr="E:\моя аттестация\Призовые\диплом, Ермоленко. декабрь 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4620"/>
            <a:ext cx="3028912" cy="4169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E:\моя аттестация\Призовые\диплом. Ермоленко. Кубок Поволжья. декабрь 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571479"/>
            <a:ext cx="4567264" cy="6286519"/>
          </a:xfrm>
          <a:prstGeom prst="rect">
            <a:avLst/>
          </a:prstGeom>
          <a:noFill/>
        </p:spPr>
      </p:pic>
      <p:pic>
        <p:nvPicPr>
          <p:cNvPr id="11269" name="Picture 5" descr="E:\моя аттестация\Призовые\Якушкин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734" y="571480"/>
            <a:ext cx="4567265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моя аттестация\Участие\диплом. Неськина. декабрь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5208" cy="4205280"/>
          </a:xfrm>
          <a:prstGeom prst="rect">
            <a:avLst/>
          </a:prstGeom>
          <a:noFill/>
        </p:spPr>
      </p:pic>
      <p:pic>
        <p:nvPicPr>
          <p:cNvPr id="12291" name="Picture 3" descr="E:\моя аттестация\Участие\диплом. Шишканова. декабрь 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3071834" cy="4228164"/>
          </a:xfrm>
          <a:prstGeom prst="rect">
            <a:avLst/>
          </a:prstGeom>
          <a:noFill/>
        </p:spPr>
      </p:pic>
      <p:pic>
        <p:nvPicPr>
          <p:cNvPr id="12292" name="Picture 4" descr="E:\моя аттестация\Участие\Неськина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29881"/>
            <a:ext cx="3071802" cy="4228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7</a:t>
            </a:r>
            <a:r>
              <a:rPr lang="ru-RU" sz="3200" dirty="0" smtClean="0">
                <a:solidFill>
                  <a:srgbClr val="FF0000"/>
                </a:solidFill>
              </a:rPr>
              <a:t>. Участие преподавателя или учащихся в мероприятиях концертно-просветительского, художественно-творческого характера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1785926"/>
            <a:ext cx="8229600" cy="470916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На муниципальном уровне: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E:\справки муниципальные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236519"/>
            <a:ext cx="3357586" cy="4621481"/>
          </a:xfrm>
          <a:prstGeom prst="rect">
            <a:avLst/>
          </a:prstGeom>
          <a:noFill/>
        </p:spPr>
      </p:pic>
      <p:pic>
        <p:nvPicPr>
          <p:cNvPr id="13315" name="Picture 3" descr="E:\справки муниципальные\08нтдшгп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76755"/>
            <a:ext cx="3328353" cy="4581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E:\справки муниципальные\вг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928926" cy="4031461"/>
          </a:xfrm>
          <a:prstGeom prst="rect">
            <a:avLst/>
          </a:prstGeom>
          <a:noFill/>
        </p:spPr>
      </p:pic>
      <p:pic>
        <p:nvPicPr>
          <p:cNvPr id="14339" name="Picture 3" descr="E:\справки муниципальные\жюри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285860"/>
            <a:ext cx="3071834" cy="4228164"/>
          </a:xfrm>
          <a:prstGeom prst="rect">
            <a:avLst/>
          </a:prstGeom>
          <a:noFill/>
        </p:spPr>
      </p:pic>
      <p:pic>
        <p:nvPicPr>
          <p:cNvPr id="14340" name="Picture 4" descr="E:\справки муниципальные\спр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8060" y="2500306"/>
            <a:ext cx="3165940" cy="4357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E:\справки муниципальные\спр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07109" cy="4276718"/>
          </a:xfrm>
          <a:prstGeom prst="rect">
            <a:avLst/>
          </a:prstGeom>
          <a:noFill/>
        </p:spPr>
      </p:pic>
      <p:pic>
        <p:nvPicPr>
          <p:cNvPr id="15363" name="Picture 3" descr="E:\справки муниципальные\0хэ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3114039" cy="4286256"/>
          </a:xfrm>
          <a:prstGeom prst="rect">
            <a:avLst/>
          </a:prstGeom>
          <a:noFill/>
        </p:spPr>
      </p:pic>
      <p:pic>
        <p:nvPicPr>
          <p:cNvPr id="15364" name="Picture 4" descr="E:\справки муниципальные\аншл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924869"/>
            <a:ext cx="2857488" cy="3933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справки муниципальные\веш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57506" cy="4070799"/>
          </a:xfrm>
          <a:prstGeom prst="rect">
            <a:avLst/>
          </a:prstGeom>
          <a:noFill/>
        </p:spPr>
      </p:pic>
      <p:pic>
        <p:nvPicPr>
          <p:cNvPr id="16387" name="Picture 3" descr="E:\справки муниципальные\дж.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643050"/>
            <a:ext cx="2958336" cy="4071942"/>
          </a:xfrm>
          <a:prstGeom prst="rect">
            <a:avLst/>
          </a:prstGeom>
          <a:noFill/>
        </p:spPr>
      </p:pic>
      <p:pic>
        <p:nvPicPr>
          <p:cNvPr id="16388" name="Picture 4" descr="E:\справки муниципальные\прод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961" y="2571744"/>
            <a:ext cx="3114039" cy="4286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357718" cy="6671933"/>
          </a:xfrm>
        </p:spPr>
      </p:pic>
      <p:pic>
        <p:nvPicPr>
          <p:cNvPr id="6" name="Рисунок 5" descr="ыенго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5508" y="0"/>
            <a:ext cx="4878492" cy="671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Республиканский уровень: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7411" name="Picture 3" descr="E:\справки муниципальные\Шумбрат 2017 Созвуч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3277" y="2149475"/>
            <a:ext cx="3420723" cy="4708525"/>
          </a:xfrm>
          <a:prstGeom prst="rect">
            <a:avLst/>
          </a:prstGeom>
          <a:noFill/>
        </p:spPr>
      </p:pic>
      <p:pic>
        <p:nvPicPr>
          <p:cNvPr id="17412" name="Picture 4" descr="E:\справки муниципальные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596"/>
            <a:ext cx="5703105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справки муниципальные\Шумбрат. Программ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19777" cy="3429000"/>
          </a:xfrm>
          <a:prstGeom prst="rect">
            <a:avLst/>
          </a:prstGeom>
          <a:noFill/>
        </p:spPr>
      </p:pic>
      <p:pic>
        <p:nvPicPr>
          <p:cNvPr id="18435" name="Picture 3" descr="E:\справки муниципальные\Программа. Шубрат 2017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235" y="3214687"/>
            <a:ext cx="5014766" cy="3643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8.Дипломы, полученные за работу в области культуры и искусства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E:\моя аттестация\ДИПЛОМЫ И СПРАВКИ ПРЯЛИЦА И СОЗВУЧИЕ\прялица. Шумбра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684949" cy="5072074"/>
          </a:xfrm>
          <a:prstGeom prst="rect">
            <a:avLst/>
          </a:prstGeom>
          <a:noFill/>
        </p:spPr>
      </p:pic>
      <p:pic>
        <p:nvPicPr>
          <p:cNvPr id="20483" name="Picture 3" descr="E:\моя аттестация\ДИПЛОМЫ И СПРАВКИ ПРЯЛИЦА И СОЗВУЧИЕ\Созвучие. Лямбирь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59035"/>
            <a:ext cx="3704486" cy="5098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анпо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  <p:pic>
        <p:nvPicPr>
          <p:cNvPr id="1027" name="Picture 3" descr="E:\трудовая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357686" cy="3857628"/>
          </a:xfrm>
          <a:prstGeom prst="rect">
            <a:avLst/>
          </a:prstGeom>
          <a:noFill/>
        </p:spPr>
      </p:pic>
      <p:pic>
        <p:nvPicPr>
          <p:cNvPr id="1028" name="Picture 4" descr="E:\трудовая 1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643314"/>
            <a:ext cx="4357686" cy="4208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lbgkjv dsirf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28609" y="-257160"/>
            <a:ext cx="3263965" cy="4492618"/>
          </a:xfrm>
          <a:prstGeom prst="rect">
            <a:avLst/>
          </a:prstGeom>
          <a:noFill/>
        </p:spPr>
      </p:pic>
      <p:pic>
        <p:nvPicPr>
          <p:cNvPr id="2051" name="Picture 3" descr="E:\mytd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71678"/>
            <a:ext cx="3834876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1. Повышение квалификации, профессиональная переподготовка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моя аттестация\Курсы повышения\удостоверение март2018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8935" y="1238429"/>
            <a:ext cx="3288093" cy="4525963"/>
          </a:xfrm>
          <a:prstGeom prst="rect">
            <a:avLst/>
          </a:prstGeom>
          <a:noFill/>
        </p:spPr>
      </p:pic>
      <p:pic>
        <p:nvPicPr>
          <p:cNvPr id="3078" name="Picture 6" descr="E:\моя аттестация\Курсы повышения\приложение к удост.март2018 (1)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429124" y="3771236"/>
            <a:ext cx="2543802" cy="3086764"/>
          </a:xfrm>
          <a:prstGeom prst="rect">
            <a:avLst/>
          </a:prstGeom>
          <a:noFill/>
        </p:spPr>
      </p:pic>
      <p:pic>
        <p:nvPicPr>
          <p:cNvPr id="3079" name="Picture 7" descr="E:\моя аттестация\Курсы повышения\прилож.к удост. март 2018 (2)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357298"/>
            <a:ext cx="2022756" cy="2801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E:\моя аттестация\Курсы повышения\удостоверение декабрь 201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563" y="3286124"/>
            <a:ext cx="4916437" cy="3571876"/>
          </a:xfrm>
          <a:prstGeom prst="rect">
            <a:avLst/>
          </a:prstGeom>
          <a:noFill/>
        </p:spPr>
      </p:pic>
      <p:pic>
        <p:nvPicPr>
          <p:cNvPr id="4098" name="Picture 2" descr="E:\моя аттестация\Курсы повышения\сертификат Щербинин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621448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2. Участие в семинарах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республиканский уровень: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 descr="E:\моя аттестация\Семинары\муз.училищ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5" y="1745019"/>
            <a:ext cx="8382781" cy="447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Зональный уровень: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46" name="Picture 2" descr="E:\моя аттестация\Семинары\Лямбирь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50892" y="20687"/>
            <a:ext cx="5962201" cy="8206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3. Участие преподавателя в мастер-классах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E:\моя аттестация\сертификат пед.институ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351554"/>
            <a:ext cx="4000528" cy="5506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</TotalTime>
  <Words>181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Министерство культуры РМ Портфолио  Челмакиной Ольги Владимировны,  преподавателя по классу «вокала» МБУ ДО «Большеелховская ДШИ» Лямбирского муниципального района </vt:lpstr>
      <vt:lpstr>Слайд 2</vt:lpstr>
      <vt:lpstr>Слайд 3</vt:lpstr>
      <vt:lpstr>Слайд 4</vt:lpstr>
      <vt:lpstr>1. Повышение квалификации, профессиональная переподготовка</vt:lpstr>
      <vt:lpstr>Слайд 6</vt:lpstr>
      <vt:lpstr>2. Участие в семинарах республиканский уровень:</vt:lpstr>
      <vt:lpstr>Зональный уровень:</vt:lpstr>
      <vt:lpstr>3. Участие преподавателя в мастер-классах</vt:lpstr>
      <vt:lpstr>4. Позитивная динамика доли учащихся, успевающих на «4» и «5» за предшествующий учебный год (%)</vt:lpstr>
      <vt:lpstr>5. Результаты участия обучающихся в профессиональных конкурсах, проводимых под патронатом Республики Мордовия</vt:lpstr>
      <vt:lpstr>Слайд 12</vt:lpstr>
      <vt:lpstr>6. Результаты участия обучающихся в мероприятиях различных уровней по учебной деятельности: предметные олимпиады, конкурсы, фестивали и т.д.</vt:lpstr>
      <vt:lpstr>Слайд 14</vt:lpstr>
      <vt:lpstr>Слайд 15</vt:lpstr>
      <vt:lpstr>7. Участие преподавателя или учащихся в мероприятиях концертно-просветительского, художественно-творческого характера</vt:lpstr>
      <vt:lpstr>Слайд 17</vt:lpstr>
      <vt:lpstr>Слайд 18</vt:lpstr>
      <vt:lpstr>Слайд 19</vt:lpstr>
      <vt:lpstr>Республиканский уровень:</vt:lpstr>
      <vt:lpstr>Слайд 21</vt:lpstr>
      <vt:lpstr>8.Дипломы, полученные за работу в области культуры и искусства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культуры РМ  Портфолио  Челмакиной Ольги Владимировны,  преподавателя по классу «вокала» МБУ ДО «Большеелховская ДШИ» Лямбирского муниципального района</dc:title>
  <dc:creator>Дима</dc:creator>
  <cp:lastModifiedBy>Дима</cp:lastModifiedBy>
  <cp:revision>7</cp:revision>
  <dcterms:created xsi:type="dcterms:W3CDTF">2019-12-22T15:25:32Z</dcterms:created>
  <dcterms:modified xsi:type="dcterms:W3CDTF">2019-12-22T16:35:26Z</dcterms:modified>
</cp:coreProperties>
</file>