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6"/>
  </p:notesMasterIdLst>
  <p:sldIdLst>
    <p:sldId id="299" r:id="rId2"/>
    <p:sldId id="300" r:id="rId3"/>
    <p:sldId id="357" r:id="rId4"/>
    <p:sldId id="324" r:id="rId5"/>
    <p:sldId id="342" r:id="rId6"/>
    <p:sldId id="319" r:id="rId7"/>
    <p:sldId id="303" r:id="rId8"/>
    <p:sldId id="362" r:id="rId9"/>
    <p:sldId id="361" r:id="rId10"/>
    <p:sldId id="363" r:id="rId11"/>
    <p:sldId id="344" r:id="rId12"/>
    <p:sldId id="265" r:id="rId13"/>
    <p:sldId id="364" r:id="rId14"/>
    <p:sldId id="307" r:id="rId15"/>
    <p:sldId id="345" r:id="rId16"/>
    <p:sldId id="365" r:id="rId17"/>
    <p:sldId id="346" r:id="rId18"/>
    <p:sldId id="366" r:id="rId19"/>
    <p:sldId id="367" r:id="rId20"/>
    <p:sldId id="267" r:id="rId21"/>
    <p:sldId id="268" r:id="rId22"/>
    <p:sldId id="269" r:id="rId23"/>
    <p:sldId id="270" r:id="rId24"/>
    <p:sldId id="34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71" autoAdjust="0"/>
  </p:normalViewPr>
  <p:slideViewPr>
    <p:cSldViewPr>
      <p:cViewPr varScale="1">
        <p:scale>
          <a:sx n="86" d="100"/>
          <a:sy n="86" d="100"/>
        </p:scale>
        <p:origin x="167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52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7F9AF-EC3A-4F09-8932-FDF540C5332C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84602-FFCC-408D-96C4-4399EC9308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17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7400" cy="3724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2200" y="933450"/>
            <a:ext cx="4471988" cy="3354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875" y="4624388"/>
            <a:ext cx="4597400" cy="3724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84602-FFCC-408D-96C4-4399EC93084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35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2200" y="933450"/>
            <a:ext cx="4476750" cy="3359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875" y="4624388"/>
            <a:ext cx="4597400" cy="3724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2200" y="933450"/>
            <a:ext cx="4476750" cy="3359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875" y="4624388"/>
            <a:ext cx="4597400" cy="3724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0613" y="933450"/>
            <a:ext cx="4484687" cy="3363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875" y="4624388"/>
            <a:ext cx="4597400" cy="3724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2200" y="933450"/>
            <a:ext cx="4476750" cy="3359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875" y="4624388"/>
            <a:ext cx="4597400" cy="3724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2200" y="933450"/>
            <a:ext cx="4476750" cy="3359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875" y="4624388"/>
            <a:ext cx="4597400" cy="3724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00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2"/>
            <a:ext cx="8209161" cy="2743654"/>
          </a:xfrm>
          <a:ln/>
        </p:spPr>
        <p:txBody>
          <a:bodyPr lIns="90000" tIns="46800" rIns="90000" bIns="46800"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>
                <a:solidFill>
                  <a:srgbClr val="CC0000"/>
                </a:solidFill>
              </a:rPr>
              <a:t>Министерство </a:t>
            </a:r>
            <a:r>
              <a:rPr lang="ru-RU" sz="2400" i="1" dirty="0" smtClean="0">
                <a:solidFill>
                  <a:srgbClr val="CC0000"/>
                </a:solidFill>
              </a:rPr>
              <a:t>культуры РМ</a:t>
            </a:r>
            <a:r>
              <a:rPr lang="ru-RU" sz="2400" i="1" dirty="0">
                <a:solidFill>
                  <a:srgbClr val="CC0000"/>
                </a:solidFill>
              </a:rPr>
              <a:t/>
            </a:r>
            <a:br>
              <a:rPr lang="ru-RU" sz="2400" i="1" dirty="0">
                <a:solidFill>
                  <a:srgbClr val="CC0000"/>
                </a:solidFill>
              </a:rPr>
            </a:br>
            <a:r>
              <a:rPr lang="ru-RU" sz="2800" i="1" dirty="0">
                <a:solidFill>
                  <a:srgbClr val="CC0000"/>
                </a:solidFill>
              </a:rPr>
              <a:t>Портфолио</a:t>
            </a:r>
            <a:r>
              <a:rPr lang="ru-RU" sz="2400" i="1" dirty="0">
                <a:solidFill>
                  <a:srgbClr val="000099"/>
                </a:solidFill>
              </a:rPr>
              <a:t> </a:t>
            </a:r>
            <a:br>
              <a:rPr lang="ru-RU" sz="2400" i="1" dirty="0">
                <a:solidFill>
                  <a:srgbClr val="000099"/>
                </a:solidFill>
              </a:rPr>
            </a:br>
            <a:r>
              <a:rPr lang="ru-RU" sz="2400" i="1" dirty="0" smtClean="0">
                <a:solidFill>
                  <a:srgbClr val="000099"/>
                </a:solidFill>
              </a:rPr>
              <a:t>Лариной Тамары Дмитриевны, </a:t>
            </a:r>
            <a:r>
              <a:rPr lang="ru-RU" sz="2400" i="1" dirty="0">
                <a:solidFill>
                  <a:srgbClr val="000099"/>
                </a:solidFill>
              </a:rPr>
              <a:t/>
            </a:r>
            <a:br>
              <a:rPr lang="ru-RU" sz="2400" i="1" dirty="0">
                <a:solidFill>
                  <a:srgbClr val="000099"/>
                </a:solidFill>
              </a:rPr>
            </a:br>
            <a:r>
              <a:rPr lang="ru-RU" sz="2400" i="1" dirty="0" smtClean="0">
                <a:solidFill>
                  <a:srgbClr val="000099"/>
                </a:solidFill>
              </a:rPr>
              <a:t>преподавателя по хоровому классу и сольфеджио МБУ  ДО «</a:t>
            </a:r>
            <a:r>
              <a:rPr lang="ru-RU" sz="2400" i="1" dirty="0" err="1" smtClean="0">
                <a:solidFill>
                  <a:srgbClr val="000099"/>
                </a:solidFill>
              </a:rPr>
              <a:t>Большеелховская</a:t>
            </a:r>
            <a:r>
              <a:rPr lang="ru-RU" sz="2400" i="1" dirty="0" smtClean="0">
                <a:solidFill>
                  <a:srgbClr val="000099"/>
                </a:solidFill>
              </a:rPr>
              <a:t> ДШИ» </a:t>
            </a:r>
            <a:r>
              <a:rPr lang="ru-RU" sz="2400" i="1" dirty="0" err="1" smtClean="0">
                <a:solidFill>
                  <a:srgbClr val="000099"/>
                </a:solidFill>
              </a:rPr>
              <a:t>Лямбирского</a:t>
            </a:r>
            <a:r>
              <a:rPr lang="ru-RU" sz="2400" i="1" dirty="0" smtClean="0">
                <a:solidFill>
                  <a:srgbClr val="000099"/>
                </a:solidFill>
              </a:rPr>
              <a:t> муниципального района РМ</a:t>
            </a:r>
            <a:r>
              <a:rPr lang="ru-RU" sz="2400" i="1" dirty="0">
                <a:solidFill>
                  <a:srgbClr val="000099"/>
                </a:solidFill>
              </a:rPr>
              <a:t/>
            </a:r>
            <a:br>
              <a:rPr lang="ru-RU" sz="2400" i="1" dirty="0">
                <a:solidFill>
                  <a:srgbClr val="000099"/>
                </a:solidFill>
              </a:rPr>
            </a:br>
            <a:endParaRPr lang="ru-RU" sz="2400" i="1" dirty="0">
              <a:solidFill>
                <a:srgbClr val="000099"/>
              </a:solidFill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563888" y="2060848"/>
            <a:ext cx="5328592" cy="4464496"/>
          </a:xfrm>
          <a:ln/>
        </p:spPr>
        <p:txBody>
          <a:bodyPr lIns="90000" tIns="46800" rIns="90000" bIns="46800"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1" dirty="0" smtClean="0">
              <a:solidFill>
                <a:srgbClr val="B80047"/>
              </a:solidFill>
              <a:latin typeface="Times New Roman" pitchFamily="16" charset="0"/>
            </a:endParaRPr>
          </a:p>
          <a:p>
            <a:pPr marL="0" indent="0">
              <a:lnSpc>
                <a:spcPct val="12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Дата </a:t>
            </a:r>
            <a:r>
              <a:rPr lang="ru-RU" sz="6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рождения: </a:t>
            </a: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26.02.1968г.;</a:t>
            </a:r>
          </a:p>
          <a:p>
            <a:pPr marL="0" lvl="0" indent="0">
              <a:lnSpc>
                <a:spcPct val="120000"/>
              </a:lnSpc>
              <a:buClr>
                <a:prstClr val="black">
                  <a:shade val="95000"/>
                </a:prstClr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Профессиональное образование: </a:t>
            </a:r>
          </a:p>
          <a:p>
            <a:pPr marL="0" lvl="0" indent="0">
              <a:lnSpc>
                <a:spcPct val="120000"/>
              </a:lnSpc>
              <a:buClr>
                <a:prstClr val="black">
                  <a:shade val="95000"/>
                </a:prstClr>
              </a:buCl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- </a:t>
            </a:r>
            <a:r>
              <a:rPr lang="ru-RU" sz="6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МГПИ им. </a:t>
            </a:r>
            <a:r>
              <a:rPr lang="ru-RU" sz="6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Евсевьева</a:t>
            </a:r>
            <a:r>
              <a:rPr lang="ru-RU" sz="6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, </a:t>
            </a:r>
          </a:p>
          <a:p>
            <a:pPr marL="0" lvl="0" indent="0">
              <a:lnSpc>
                <a:spcPct val="120000"/>
              </a:lnSpc>
              <a:buClr>
                <a:prstClr val="black">
                  <a:shade val="95000"/>
                </a:prstClr>
              </a:buCl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 диплом  </a:t>
            </a: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ЦВ №346065,  </a:t>
            </a:r>
            <a:r>
              <a:rPr lang="ru-RU" sz="6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дата выдачи </a:t>
            </a: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12 июля 1993г. Учитель музыки;</a:t>
            </a:r>
            <a:endParaRPr lang="ru-RU" sz="6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6" charset="0"/>
            </a:endParaRPr>
          </a:p>
          <a:p>
            <a:pPr marL="0" lvl="0" indent="0">
              <a:lnSpc>
                <a:spcPct val="120000"/>
              </a:lnSpc>
              <a:buClr>
                <a:prstClr val="black">
                  <a:shade val="95000"/>
                </a:prstClr>
              </a:buCl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-Саранское  </a:t>
            </a:r>
            <a:r>
              <a:rPr lang="ru-RU" sz="6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музыкальное училище им. </a:t>
            </a: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Л.П.Кирюкова,1987г</a:t>
            </a:r>
            <a:r>
              <a:rPr lang="ru-RU" sz="6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., </a:t>
            </a: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дирижёр </a:t>
            </a:r>
            <a:r>
              <a:rPr lang="ru-RU" sz="6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хора,преподаватель</a:t>
            </a: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 сольфеджио в ДШИ, </a:t>
            </a:r>
            <a:r>
              <a:rPr lang="ru-RU" sz="6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диплом  </a:t>
            </a: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КТ </a:t>
            </a:r>
            <a:r>
              <a:rPr lang="ru-RU" sz="6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№ </a:t>
            </a: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573467, </a:t>
            </a:r>
            <a:r>
              <a:rPr lang="ru-RU" sz="6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дата выдачи 23 июня </a:t>
            </a: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1987 г.</a:t>
            </a:r>
          </a:p>
          <a:p>
            <a:pPr marL="0" lvl="0" indent="0">
              <a:lnSpc>
                <a:spcPct val="120000"/>
              </a:lnSpc>
              <a:buClr>
                <a:prstClr val="black">
                  <a:shade val="95000"/>
                </a:prstClr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Общий трудовой стаж: 35 лет;</a:t>
            </a:r>
          </a:p>
          <a:p>
            <a:pPr marL="0" lvl="0" indent="0">
              <a:lnSpc>
                <a:spcPct val="120000"/>
              </a:lnSpc>
              <a:buClr>
                <a:prstClr val="black">
                  <a:shade val="95000"/>
                </a:prstClr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Стаж </a:t>
            </a:r>
            <a:r>
              <a:rPr lang="ru-RU" sz="6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педагогической </a:t>
            </a: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работы: 35 лет;</a:t>
            </a:r>
            <a:endParaRPr lang="ru-RU" sz="6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6" charset="0"/>
            </a:endParaRPr>
          </a:p>
          <a:p>
            <a:pPr marL="0" lvl="0" indent="0">
              <a:lnSpc>
                <a:spcPct val="120000"/>
              </a:lnSpc>
              <a:buClr>
                <a:prstClr val="black">
                  <a:shade val="95000"/>
                </a:prstClr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Стаж педагогической работы (по специальности</a:t>
            </a: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): 35 лет;</a:t>
            </a:r>
            <a:endParaRPr lang="ru-RU" sz="6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6" charset="0"/>
            </a:endParaRPr>
          </a:p>
          <a:p>
            <a:pPr marL="0" indent="0">
              <a:lnSpc>
                <a:spcPct val="12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Наличие квалификационной категории</a:t>
            </a: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: высшая;</a:t>
            </a:r>
            <a:endParaRPr lang="ru-RU" sz="6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6" charset="0"/>
            </a:endParaRPr>
          </a:p>
          <a:p>
            <a:pPr marL="0" indent="0">
              <a:lnSpc>
                <a:spcPct val="12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Дата последней аттестации</a:t>
            </a:r>
            <a:r>
              <a:rPr lang="ru-RU" sz="6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6" charset="0"/>
              </a:rPr>
              <a:t>: 16 мая 2018г., Приказ №  516 от 23 мая 2018г.;</a:t>
            </a:r>
            <a:endParaRPr lang="ru-RU" sz="6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6" charset="0"/>
            </a:endParaRPr>
          </a:p>
          <a:p>
            <a:pPr marL="0" indent="0">
              <a:lnSpc>
                <a:spcPct val="12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6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6" charset="0"/>
            </a:endParaRPr>
          </a:p>
          <a:p>
            <a:pPr marL="0" indent="0">
              <a:lnSpc>
                <a:spcPct val="12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300" b="1" dirty="0">
              <a:solidFill>
                <a:srgbClr val="B80047"/>
              </a:solidFill>
              <a:latin typeface="Times New Roman" pitchFamily="16" charset="0"/>
            </a:endParaRPr>
          </a:p>
          <a:p>
            <a:pPr marL="0" indent="0">
              <a:lnSpc>
                <a:spcPct val="12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400" b="1" dirty="0" smtClean="0">
              <a:solidFill>
                <a:srgbClr val="B80047"/>
              </a:solidFill>
              <a:latin typeface="Times New Roman" pitchFamily="16" charset="0"/>
            </a:endParaRPr>
          </a:p>
        </p:txBody>
      </p:sp>
      <p:pic>
        <p:nvPicPr>
          <p:cNvPr id="1026" name="Picture 2" descr="C:\Users\user\Desktop\пррпрпрпр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3250158" cy="3429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9314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3769"/>
            <a:ext cx="3903898" cy="52051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038" y="693768"/>
            <a:ext cx="3903898" cy="520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5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 smtClean="0">
                <a:solidFill>
                  <a:srgbClr val="A50021"/>
                </a:solidFill>
              </a:rPr>
              <a:t>3. Позитивная динамика доли учащихся, успевающих на «4» и «5» за предшествующий учебный год (%)</a:t>
            </a:r>
            <a:endParaRPr lang="ru-RU" sz="2400" i="1" dirty="0">
              <a:solidFill>
                <a:srgbClr val="A50021"/>
              </a:solidFill>
            </a:endParaRPr>
          </a:p>
        </p:txBody>
      </p:sp>
      <p:pic>
        <p:nvPicPr>
          <p:cNvPr id="10242" name="Picture 2" descr="https://sun7.userapi.com/sun7-9/s/v1/ig2/OuvQEU-VvFqODZiG3CsJdwuwxDbU9gSFbVxkSV4H7rWaJT8mQY8emEvUiSlyrvF3Erjy3zfEPkmVcQs5LZhTkk7X.jpg?size=810x1080&amp;quality=95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/>
          <a:stretch/>
        </p:blipFill>
        <p:spPr bwMode="auto">
          <a:xfrm>
            <a:off x="2555776" y="1628800"/>
            <a:ext cx="3474386" cy="496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913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i="1" dirty="0" smtClean="0">
                <a:solidFill>
                  <a:srgbClr val="B80047"/>
                </a:solidFill>
              </a:rPr>
              <a:t>4. Результаты участия </a:t>
            </a:r>
            <a:r>
              <a:rPr lang="ru-RU" sz="2400" i="1" dirty="0">
                <a:solidFill>
                  <a:srgbClr val="B80047"/>
                </a:solidFill>
              </a:rPr>
              <a:t>обучающихся </a:t>
            </a:r>
            <a:r>
              <a:rPr lang="ru-RU" sz="2400" i="1" dirty="0" smtClean="0">
                <a:solidFill>
                  <a:srgbClr val="B80047"/>
                </a:solidFill>
              </a:rPr>
              <a:t>в профессиональных конкурсах, проводимых под патронатом Министерства культуры</a:t>
            </a:r>
            <a:br>
              <a:rPr lang="ru-RU" sz="2400" i="1" dirty="0" smtClean="0">
                <a:solidFill>
                  <a:srgbClr val="B80047"/>
                </a:solidFill>
              </a:rPr>
            </a:br>
            <a:r>
              <a:rPr lang="ru-RU" sz="2400" i="1" dirty="0">
                <a:solidFill>
                  <a:srgbClr val="B80047"/>
                </a:solidFill>
              </a:rPr>
              <a:t> </a:t>
            </a:r>
            <a:r>
              <a:rPr lang="ru-RU" sz="2400" i="1" dirty="0" smtClean="0">
                <a:solidFill>
                  <a:srgbClr val="B80047"/>
                </a:solidFill>
              </a:rPr>
              <a:t>           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2750" r="8000" b="2750"/>
          <a:stretch/>
        </p:blipFill>
        <p:spPr>
          <a:xfrm>
            <a:off x="5119302" y="1400076"/>
            <a:ext cx="3721858" cy="5233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00076"/>
            <a:ext cx="3925398" cy="52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2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2750" r="5201" b="3801"/>
          <a:stretch/>
        </p:blipFill>
        <p:spPr>
          <a:xfrm>
            <a:off x="2699792" y="836712"/>
            <a:ext cx="3780015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01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274638"/>
            <a:ext cx="8856984" cy="2074242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i="1" dirty="0">
                <a:solidFill>
                  <a:srgbClr val="A50021"/>
                </a:solidFill>
              </a:rPr>
              <a:t>5. </a:t>
            </a:r>
            <a:r>
              <a:rPr lang="ru-RU" sz="2000" i="1" dirty="0" smtClean="0">
                <a:solidFill>
                  <a:srgbClr val="A50021"/>
                </a:solidFill>
              </a:rPr>
              <a:t>Результаты участия обучающихся в мероприятиях различных уровней по учебной деятельности:   </a:t>
            </a:r>
            <a:br>
              <a:rPr lang="ru-RU" sz="2000" i="1" dirty="0" smtClean="0">
                <a:solidFill>
                  <a:srgbClr val="A50021"/>
                </a:solidFill>
              </a:rPr>
            </a:br>
            <a:r>
              <a:rPr lang="ru-RU" sz="2000" i="1" dirty="0">
                <a:solidFill>
                  <a:srgbClr val="A50021"/>
                </a:solidFill>
              </a:rPr>
              <a:t> </a:t>
            </a:r>
            <a:r>
              <a:rPr lang="ru-RU" sz="2000" i="1" dirty="0" smtClean="0">
                <a:solidFill>
                  <a:srgbClr val="A50021"/>
                </a:solidFill>
              </a:rPr>
              <a:t>                    - предметные олимпиады;</a:t>
            </a:r>
            <a:br>
              <a:rPr lang="ru-RU" sz="2000" i="1" dirty="0" smtClean="0">
                <a:solidFill>
                  <a:srgbClr val="A50021"/>
                </a:solidFill>
              </a:rPr>
            </a:br>
            <a:r>
              <a:rPr lang="ru-RU" sz="2000" i="1" dirty="0">
                <a:solidFill>
                  <a:srgbClr val="A50021"/>
                </a:solidFill>
              </a:rPr>
              <a:t> </a:t>
            </a:r>
            <a:r>
              <a:rPr lang="ru-RU" sz="2000" i="1" dirty="0" smtClean="0">
                <a:solidFill>
                  <a:srgbClr val="A50021"/>
                </a:solidFill>
              </a:rPr>
              <a:t>                    - конкурсы;</a:t>
            </a:r>
            <a:br>
              <a:rPr lang="ru-RU" sz="2000" i="1" dirty="0" smtClean="0">
                <a:solidFill>
                  <a:srgbClr val="A50021"/>
                </a:solidFill>
              </a:rPr>
            </a:br>
            <a:r>
              <a:rPr lang="ru-RU" sz="2000" i="1" dirty="0">
                <a:solidFill>
                  <a:srgbClr val="A50021"/>
                </a:solidFill>
              </a:rPr>
              <a:t> </a:t>
            </a:r>
            <a:r>
              <a:rPr lang="ru-RU" sz="2000" i="1" dirty="0" smtClean="0">
                <a:solidFill>
                  <a:srgbClr val="A50021"/>
                </a:solidFill>
              </a:rPr>
              <a:t>                    - фестивали;</a:t>
            </a:r>
            <a:br>
              <a:rPr lang="ru-RU" sz="2000" i="1" dirty="0" smtClean="0">
                <a:solidFill>
                  <a:srgbClr val="A50021"/>
                </a:solidFill>
              </a:rPr>
            </a:br>
            <a:r>
              <a:rPr lang="ru-RU" sz="2000" i="1" dirty="0">
                <a:solidFill>
                  <a:srgbClr val="A50021"/>
                </a:solidFill>
              </a:rPr>
              <a:t> </a:t>
            </a:r>
            <a:r>
              <a:rPr lang="ru-RU" sz="2000" i="1" dirty="0" smtClean="0">
                <a:solidFill>
                  <a:srgbClr val="A50021"/>
                </a:solidFill>
              </a:rPr>
              <a:t>                    - выставки-конкурсы и т.д.</a:t>
            </a:r>
            <a:r>
              <a:rPr lang="ru-RU" sz="2400" i="1" dirty="0" smtClean="0">
                <a:solidFill>
                  <a:srgbClr val="A50021"/>
                </a:solidFill>
              </a:rPr>
              <a:t/>
            </a:r>
            <a:br>
              <a:rPr lang="ru-RU" sz="2400" i="1" dirty="0" smtClean="0">
                <a:solidFill>
                  <a:srgbClr val="A50021"/>
                </a:solidFill>
              </a:rPr>
            </a:br>
            <a:endParaRPr lang="ru-RU" sz="2400" i="1" dirty="0">
              <a:solidFill>
                <a:srgbClr val="A5002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2750" r="6601" b="2750"/>
          <a:stretch/>
        </p:blipFill>
        <p:spPr>
          <a:xfrm>
            <a:off x="755576" y="2132856"/>
            <a:ext cx="3125147" cy="44644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3800" r="8000" b="2751"/>
          <a:stretch/>
        </p:blipFill>
        <p:spPr>
          <a:xfrm>
            <a:off x="5220072" y="2119682"/>
            <a:ext cx="3160261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353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800" r="2750" b="5901"/>
          <a:stretch/>
        </p:blipFill>
        <p:spPr>
          <a:xfrm>
            <a:off x="179512" y="188640"/>
            <a:ext cx="4615946" cy="33080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6951" r="3538" b="5900"/>
          <a:stretch/>
        </p:blipFill>
        <p:spPr>
          <a:xfrm>
            <a:off x="4211960" y="3429000"/>
            <a:ext cx="462933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7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3800" r="8000" b="2751"/>
          <a:stretch/>
        </p:blipFill>
        <p:spPr>
          <a:xfrm>
            <a:off x="2627784" y="908720"/>
            <a:ext cx="351706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0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95946" y="445245"/>
            <a:ext cx="8712968" cy="1772816"/>
          </a:xfrm>
          <a:ln/>
        </p:spPr>
        <p:txBody>
          <a:bodyPr>
            <a:no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>
                <a:solidFill>
                  <a:srgbClr val="A50021"/>
                </a:solidFill>
              </a:rPr>
              <a:t>6</a:t>
            </a:r>
            <a:r>
              <a:rPr lang="ru-RU" sz="2400" i="1" dirty="0" smtClean="0">
                <a:solidFill>
                  <a:srgbClr val="A50021"/>
                </a:solidFill>
              </a:rPr>
              <a:t>. Количество учащихся (коллективов), принимающих участие в конкурсах, фестивалях </a:t>
            </a:r>
            <a:br>
              <a:rPr lang="ru-RU" sz="2400" i="1" dirty="0" smtClean="0">
                <a:solidFill>
                  <a:srgbClr val="A50021"/>
                </a:solidFill>
              </a:rPr>
            </a:br>
            <a:r>
              <a:rPr lang="ru-RU" sz="2400" i="1" dirty="0" smtClean="0">
                <a:solidFill>
                  <a:srgbClr val="A50021"/>
                </a:solidFill>
              </a:rPr>
              <a:t>различного уровня за </a:t>
            </a:r>
            <a:r>
              <a:rPr lang="ru-RU" sz="2400" i="1" dirty="0" err="1" smtClean="0">
                <a:solidFill>
                  <a:srgbClr val="A50021"/>
                </a:solidFill>
              </a:rPr>
              <a:t>межаттестационный</a:t>
            </a:r>
            <a:r>
              <a:rPr lang="ru-RU" sz="2400" i="1" dirty="0" smtClean="0">
                <a:solidFill>
                  <a:srgbClr val="A50021"/>
                </a:solidFill>
              </a:rPr>
              <a:t> период</a:t>
            </a:r>
            <a:endParaRPr lang="ru-RU" sz="2400" i="1" dirty="0">
              <a:solidFill>
                <a:srgbClr val="A50021"/>
              </a:solidFill>
            </a:endParaRPr>
          </a:p>
        </p:txBody>
      </p:sp>
      <p:pic>
        <p:nvPicPr>
          <p:cNvPr id="1026" name="Picture 2" descr="https://sun9-west.userapi.com/sun9-49/s/v1/ig2/NxI_ydwlW1W58NLdt9YT5MLnSiIgVbpReYnNWG765hn8icUteVd8qcVDh_wq-SAZUJdIBB7od9ZDyxxbhOTtrMjD.jpg?size=810x1080&amp;quality=9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040" y="2129616"/>
            <a:ext cx="3546288" cy="472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913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3925398" cy="5233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2750" r="8000" b="2750"/>
          <a:stretch/>
        </p:blipFill>
        <p:spPr>
          <a:xfrm>
            <a:off x="4932040" y="856640"/>
            <a:ext cx="3721858" cy="52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1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800" r="2750" b="5901"/>
          <a:stretch/>
        </p:blipFill>
        <p:spPr>
          <a:xfrm>
            <a:off x="179512" y="188640"/>
            <a:ext cx="4615946" cy="33080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6951" r="3538" b="5900"/>
          <a:stretch/>
        </p:blipFill>
        <p:spPr>
          <a:xfrm>
            <a:off x="4211960" y="3429000"/>
            <a:ext cx="462933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64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700338" y="2830513"/>
            <a:ext cx="4140200" cy="130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9pPr>
          </a:lstStyle>
          <a:p>
            <a:r>
              <a:rPr lang="ru-RU" sz="4000" dirty="0">
                <a:solidFill>
                  <a:srgbClr val="999999"/>
                </a:solidFill>
              </a:rPr>
              <a:t>Характеристика-представление</a:t>
            </a:r>
          </a:p>
        </p:txBody>
      </p:sp>
      <p:pic>
        <p:nvPicPr>
          <p:cNvPr id="5122" name="Picture 2" descr="https://sun9-west.userapi.com/sun9-68/s/v1/ig2/ciUmT13rPCbFxM1cxNqxfiscSwewglJw9OOlmfJvk27SuX502cn4ly1ej4Vbzm-6Y8YPFGk-8MZ9X606KaKR92bY.jpg?size=810x1080&amp;quality=9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40" y="430088"/>
            <a:ext cx="4582902" cy="611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5454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i="1" dirty="0">
                <a:solidFill>
                  <a:srgbClr val="A50021"/>
                </a:solidFill>
              </a:rPr>
              <a:t>7</a:t>
            </a:r>
            <a:r>
              <a:rPr lang="ru-RU" sz="2400" i="1" dirty="0" smtClean="0">
                <a:solidFill>
                  <a:srgbClr val="A50021"/>
                </a:solidFill>
              </a:rPr>
              <a:t>. Участие преподавателя или учащихся в мероприятиях концертно-просветительского, художественно-творческого характера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340768"/>
            <a:ext cx="7859216" cy="432048"/>
          </a:xfrm>
        </p:spPr>
        <p:txBody>
          <a:bodyPr/>
          <a:lstStyle/>
          <a:p>
            <a:pPr marL="416052" indent="-342900" algn="ctr">
              <a:buFont typeface="Wingdings" pitchFamily="2" charset="2"/>
              <a:buChar char="v"/>
            </a:pPr>
            <a:r>
              <a:rPr lang="ru-RU" dirty="0" smtClean="0"/>
              <a:t>На муниципальном уровне</a:t>
            </a:r>
            <a:endParaRPr lang="ru-RU" dirty="0"/>
          </a:p>
        </p:txBody>
      </p:sp>
      <p:pic>
        <p:nvPicPr>
          <p:cNvPr id="2050" name="Picture 2" descr="https://sun9-west.userapi.com/sun9-40/s/v1/ig2/Mk9ZpyBr1WcNftWbzUtCxg0PndPkKj15Ne_AkWi1QWMY7M8ydB8xkPI0TXztXhzlKdjqtuaznKb-Rh_B8zePfpWg.jpg?size=810x1080&amp;quality=9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964" y="1778392"/>
            <a:ext cx="3600400" cy="480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38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39700"/>
            <a:ext cx="7777806" cy="1273076"/>
          </a:xfrm>
        </p:spPr>
        <p:txBody>
          <a:bodyPr/>
          <a:lstStyle/>
          <a:p>
            <a:r>
              <a:rPr lang="ru-RU" sz="2400" i="1" dirty="0">
                <a:solidFill>
                  <a:srgbClr val="A50021"/>
                </a:solidFill>
              </a:rPr>
              <a:t>8</a:t>
            </a:r>
            <a:r>
              <a:rPr lang="ru-RU" sz="2400" i="1" dirty="0" smtClean="0">
                <a:solidFill>
                  <a:srgbClr val="A50021"/>
                </a:solidFill>
              </a:rPr>
              <a:t>. Поступление учащихся в </a:t>
            </a:r>
            <a:r>
              <a:rPr lang="ru-RU" sz="2400" i="1" dirty="0" err="1" smtClean="0">
                <a:solidFill>
                  <a:srgbClr val="A50021"/>
                </a:solidFill>
              </a:rPr>
              <a:t>ССУЗы</a:t>
            </a:r>
            <a:r>
              <a:rPr lang="ru-RU" sz="2400" i="1" dirty="0" smtClean="0">
                <a:solidFill>
                  <a:srgbClr val="A50021"/>
                </a:solidFill>
              </a:rPr>
              <a:t> и  ВУЗы за </a:t>
            </a:r>
            <a:r>
              <a:rPr lang="ru-RU" sz="2400" i="1" dirty="0" err="1" smtClean="0">
                <a:solidFill>
                  <a:srgbClr val="A50021"/>
                </a:solidFill>
              </a:rPr>
              <a:t>межаттестационный</a:t>
            </a:r>
            <a:r>
              <a:rPr lang="ru-RU" sz="2400" i="1" dirty="0" smtClean="0">
                <a:solidFill>
                  <a:srgbClr val="A50021"/>
                </a:solidFill>
              </a:rPr>
              <a:t> период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5900" r="3538" b="8001"/>
          <a:stretch/>
        </p:blipFill>
        <p:spPr>
          <a:xfrm>
            <a:off x="251520" y="1444805"/>
            <a:ext cx="4259888" cy="29855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5900" r="5901" b="9051"/>
          <a:stretch/>
        </p:blipFill>
        <p:spPr>
          <a:xfrm>
            <a:off x="4511408" y="3501008"/>
            <a:ext cx="4464495" cy="317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1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16911" cy="1417092"/>
          </a:xfrm>
        </p:spPr>
        <p:txBody>
          <a:bodyPr/>
          <a:lstStyle/>
          <a:p>
            <a:r>
              <a:rPr lang="ru-RU" sz="2400" i="1" dirty="0" smtClean="0">
                <a:solidFill>
                  <a:srgbClr val="A50021"/>
                </a:solidFill>
              </a:rPr>
              <a:t>9. Наличие авторских учебно-методических пособий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78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i="1" dirty="0" smtClean="0">
                <a:solidFill>
                  <a:srgbClr val="A50021"/>
                </a:solidFill>
              </a:rPr>
              <a:t>10. Признание высокого профессионализма, в </a:t>
            </a:r>
            <a:r>
              <a:rPr lang="ru-RU" sz="2400" i="1" dirty="0" err="1" smtClean="0">
                <a:solidFill>
                  <a:srgbClr val="A50021"/>
                </a:solidFill>
              </a:rPr>
              <a:t>т.ч</a:t>
            </a:r>
            <a:r>
              <a:rPr lang="ru-RU" sz="2400" i="1" dirty="0" smtClean="0">
                <a:solidFill>
                  <a:srgbClr val="A50021"/>
                </a:solidFill>
              </a:rPr>
              <a:t>.: наличие грамот, благодарственных писем, полученных за работу преподавателя (за </a:t>
            </a:r>
            <a:r>
              <a:rPr lang="ru-RU" sz="2400" i="1" dirty="0" err="1" smtClean="0">
                <a:solidFill>
                  <a:srgbClr val="A50021"/>
                </a:solidFill>
              </a:rPr>
              <a:t>межаттестационный</a:t>
            </a:r>
            <a:r>
              <a:rPr lang="ru-RU" sz="2400" i="1" dirty="0" smtClean="0">
                <a:solidFill>
                  <a:srgbClr val="A50021"/>
                </a:solidFill>
              </a:rPr>
              <a:t> период)</a:t>
            </a:r>
            <a:endParaRPr lang="ru-RU" dirty="0"/>
          </a:p>
        </p:txBody>
      </p:sp>
      <p:pic>
        <p:nvPicPr>
          <p:cNvPr id="10242" name="Picture 2" descr="C:\Users\user\Desktop\эз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628800"/>
            <a:ext cx="3600400" cy="49512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736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 smtClean="0">
                <a:solidFill>
                  <a:srgbClr val="A50021"/>
                </a:solidFill>
              </a:rPr>
              <a:t>11. Наличие наград (</a:t>
            </a:r>
            <a:r>
              <a:rPr lang="ru-RU" sz="2400" i="1" dirty="0" err="1" smtClean="0">
                <a:solidFill>
                  <a:srgbClr val="A50021"/>
                </a:solidFill>
              </a:rPr>
              <a:t>грамот,благодарственных</a:t>
            </a:r>
            <a:r>
              <a:rPr lang="ru-RU" sz="2400" i="1" dirty="0" smtClean="0">
                <a:solidFill>
                  <a:srgbClr val="A50021"/>
                </a:solidFill>
              </a:rPr>
              <a:t> писем), полученных за работу в области культуры и искусства (независимо от года получения)</a:t>
            </a:r>
            <a:endParaRPr lang="ru-RU" sz="2400" i="1" dirty="0">
              <a:solidFill>
                <a:srgbClr val="A50021"/>
              </a:solidFill>
            </a:endParaRPr>
          </a:p>
        </p:txBody>
      </p:sp>
      <p:pic>
        <p:nvPicPr>
          <p:cNvPr id="11266" name="Picture 2" descr="C:\Users\user\Desktop\пррр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44823"/>
            <a:ext cx="3379912" cy="464807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3800" r="6601" b="1701"/>
          <a:stretch/>
        </p:blipFill>
        <p:spPr>
          <a:xfrm>
            <a:off x="5364088" y="1845051"/>
            <a:ext cx="3219150" cy="467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13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east.userapi.com/sun9-34/s/v1/ig2/Us7frOSKAYpQ2LORpDKxA8984Z1eddB3Jy3jbn3FeVPz0kxWHx3D4Ib6CAdNPAspFbP7QqnSP3QxePNzsfmw7-0B.jpg?size=810x1080&amp;quality=9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5882"/>
            <a:ext cx="410445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west.userapi.com/sun9-66/s/v1/ig2/JLR0Hi8HkQFWJTbUnCr9x3HoI19D1v7yDBytIb9UrJD9LEVLGoi8SzsGkTUDqakjpzaqs7x4x1EHKedTP3D3-D_v.jpg?size=810x1080&amp;quality=9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4096848" cy="546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i="1" dirty="0">
                <a:solidFill>
                  <a:srgbClr val="A50021"/>
                </a:solidFill>
              </a:rPr>
              <a:t>1. Повышение квалификации, </a:t>
            </a:r>
            <a:br>
              <a:rPr lang="ru-RU" sz="2900" i="1" dirty="0">
                <a:solidFill>
                  <a:srgbClr val="A50021"/>
                </a:solidFill>
              </a:rPr>
            </a:br>
            <a:r>
              <a:rPr lang="ru-RU" sz="2900" i="1" dirty="0">
                <a:solidFill>
                  <a:srgbClr val="A50021"/>
                </a:solidFill>
              </a:rPr>
              <a:t>профессиональная </a:t>
            </a:r>
            <a:r>
              <a:rPr lang="ru-RU" sz="2900" i="1" dirty="0" smtClean="0">
                <a:solidFill>
                  <a:srgbClr val="A50021"/>
                </a:solidFill>
              </a:rPr>
              <a:t>переподготовка</a:t>
            </a:r>
            <a:r>
              <a:rPr lang="ru-RU" sz="2900" i="1" dirty="0">
                <a:solidFill>
                  <a:srgbClr val="A50021"/>
                </a:solidFill>
              </a:rPr>
              <a:t/>
            </a:r>
            <a:br>
              <a:rPr lang="ru-RU" sz="2900" i="1" dirty="0">
                <a:solidFill>
                  <a:srgbClr val="A50021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784976" cy="547260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/>
              <a:t>Курсы повышения квалификации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94" y="1753433"/>
            <a:ext cx="6507596" cy="488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332657"/>
            <a:ext cx="6950075" cy="5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36837"/>
            <a:ext cx="3707904" cy="2780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36837"/>
            <a:ext cx="3573426" cy="2680069"/>
          </a:xfrm>
          <a:prstGeom prst="rect">
            <a:avLst/>
          </a:prstGeom>
        </p:spPr>
      </p:pic>
      <p:pic>
        <p:nvPicPr>
          <p:cNvPr id="8194" name="Picture 2" descr="https://sun9-west.userapi.com/sun9-66/s/v1/ig2/O-hkDa-G9iEnIGbVNy7aK5mZh5PXn2FWGqp0xCqP9XvajaxUuwz9hDsvnZgoXIhDSyydXRaTmK-Zcsn0JB7W2Oox.jpg?size=1280x960&amp;quality=95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8196" r="11474" b="6558"/>
          <a:stretch/>
        </p:blipFill>
        <p:spPr bwMode="auto">
          <a:xfrm>
            <a:off x="2411760" y="3778726"/>
            <a:ext cx="3861457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53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88641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0060" lvl="0" indent="-342900">
              <a:spcBef>
                <a:spcPct val="20000"/>
              </a:spcBef>
              <a:buClr>
                <a:prstClr val="black">
                  <a:shade val="95000"/>
                </a:prstClr>
              </a:buClr>
              <a:buSzPct val="65000"/>
              <a:buFont typeface="Wingdings" pitchFamily="2" charset="2"/>
              <a:buChar char="v"/>
            </a:pPr>
            <a:r>
              <a:rPr lang="ru-RU" dirty="0" smtClean="0">
                <a:solidFill>
                  <a:prstClr val="black"/>
                </a:solidFill>
              </a:rPr>
              <a:t>Республиканские учебно-методические семинары, </a:t>
            </a:r>
            <a:r>
              <a:rPr lang="ru-RU" dirty="0" err="1" smtClean="0">
                <a:solidFill>
                  <a:prstClr val="black"/>
                </a:solidFill>
              </a:rPr>
              <a:t>мастерклассы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63766"/>
            <a:ext cx="4248472" cy="3186354"/>
          </a:xfrm>
          <a:prstGeom prst="rect">
            <a:avLst/>
          </a:prstGeom>
        </p:spPr>
      </p:pic>
      <p:pic>
        <p:nvPicPr>
          <p:cNvPr id="9218" name="Picture 2" descr="https://sun9-east.userapi.com/sun9-57/s/v1/ig2/47AnMUa33ZockL6kUP1wX358VQGGRinOf-3q6YGbQDuCQYS52ZNYuUQI7fhJE43zwC4VyelU2gTfYo7PEq9sWVCm.jpg?size=1280x960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475987" cy="33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50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 smtClean="0">
                <a:solidFill>
                  <a:srgbClr val="A50021"/>
                </a:solidFill>
              </a:rPr>
              <a:t>2. Выступления на научно-практических конференциях,  педагогических чтениях, семинарах, секциях, методических объединениях</a:t>
            </a:r>
            <a:endParaRPr lang="ru-RU" sz="2400" i="1" dirty="0">
              <a:solidFill>
                <a:srgbClr val="A50021"/>
              </a:solidFill>
            </a:endParaRPr>
          </a:p>
        </p:txBody>
      </p:sp>
      <p:pic>
        <p:nvPicPr>
          <p:cNvPr id="7172" name="Picture 4" descr="C:\Users\Галина\Desktop\Аттестация\АТТЕСТАЦИЯ 18г\2. выступления на науч-практ конфер\2.1 Выступление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6662" y="-7129463"/>
            <a:ext cx="4696807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Галина\Desktop\Аттестация\АТТЕСТАЦИЯ 18г\2. выступления на науч-практ конфер\2.1 Выступление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6662" y="-7129463"/>
            <a:ext cx="4696807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4" y="2003096"/>
            <a:ext cx="3528392" cy="47045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05479"/>
            <a:ext cx="3522786" cy="469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97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54607"/>
            <a:ext cx="3972437" cy="52965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6"/>
          <a:stretch/>
        </p:blipFill>
        <p:spPr>
          <a:xfrm>
            <a:off x="5004048" y="756630"/>
            <a:ext cx="3540388" cy="52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6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/>
          <a:stretch/>
        </p:blipFill>
        <p:spPr>
          <a:xfrm>
            <a:off x="5076056" y="878074"/>
            <a:ext cx="3361922" cy="50586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78900"/>
            <a:ext cx="3793350" cy="50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2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1295</TotalTime>
  <Words>274</Words>
  <Application>Microsoft Office PowerPoint</Application>
  <PresentationFormat>Экран (4:3)</PresentationFormat>
  <Paragraphs>29</Paragraphs>
  <Slides>24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MS Gothic</vt:lpstr>
      <vt:lpstr>Arial</vt:lpstr>
      <vt:lpstr>Arial Black</vt:lpstr>
      <vt:lpstr>Calibri</vt:lpstr>
      <vt:lpstr>Times New Roman</vt:lpstr>
      <vt:lpstr>Wingdings</vt:lpstr>
      <vt:lpstr>Wingdings 2</vt:lpstr>
      <vt:lpstr>Wingdings 3</vt:lpstr>
      <vt:lpstr>Апекс</vt:lpstr>
      <vt:lpstr>Министерство культуры РМ Портфолио  Лариной Тамары Дмитриевны,  преподавателя по хоровому классу и сольфеджио МБУ  ДО «Большеелховская ДШИ» Лямбирского муниципального района РМ </vt:lpstr>
      <vt:lpstr>Презентация PowerPoint</vt:lpstr>
      <vt:lpstr>Презентация PowerPoint</vt:lpstr>
      <vt:lpstr>1. Повышение квалификации,  профессиональная переподготовка </vt:lpstr>
      <vt:lpstr>Презентация PowerPoint</vt:lpstr>
      <vt:lpstr>Презентация PowerPoint</vt:lpstr>
      <vt:lpstr>2. Выступления на научно-практических конференциях,  педагогических чтениях, семинарах, секциях, методических объединениях</vt:lpstr>
      <vt:lpstr>Презентация PowerPoint</vt:lpstr>
      <vt:lpstr>Презентация PowerPoint</vt:lpstr>
      <vt:lpstr>Презентация PowerPoint</vt:lpstr>
      <vt:lpstr>3. Позитивная динамика доли учащихся, успевающих на «4» и «5» за предшествующий учебный год (%)</vt:lpstr>
      <vt:lpstr>4. Результаты участия обучающихся в профессиональных конкурсах, проводимых под патронатом Министерства культуры                          </vt:lpstr>
      <vt:lpstr>Презентация PowerPoint</vt:lpstr>
      <vt:lpstr>5. Результаты участия обучающихся в мероприятиях различных уровней по учебной деятельности:                         - предметные олимпиады;                      - конкурсы;                      - фестивали;                      - выставки-конкурсы и т.д. </vt:lpstr>
      <vt:lpstr>Презентация PowerPoint</vt:lpstr>
      <vt:lpstr>Презентация PowerPoint</vt:lpstr>
      <vt:lpstr>6. Количество учащихся (коллективов), принимающих участие в конкурсах, фестивалях  различного уровня за межаттестационный период</vt:lpstr>
      <vt:lpstr>Презентация PowerPoint</vt:lpstr>
      <vt:lpstr>Презентация PowerPoint</vt:lpstr>
      <vt:lpstr>7. Участие преподавателя или учащихся в мероприятиях концертно-просветительского, художественно-творческого характера</vt:lpstr>
      <vt:lpstr>8. Поступление учащихся в ССУЗы и  ВУЗы за межаттестационный период</vt:lpstr>
      <vt:lpstr>9. Наличие авторских учебно-методических пособий</vt:lpstr>
      <vt:lpstr>10. Признание высокого профессионализма, в т.ч.: наличие грамот, благодарственных писем, полученных за работу преподавателя (за межаттестационный период)</vt:lpstr>
      <vt:lpstr>11. Наличие наград (грамот,благодарственных писем), полученных за работу в области культуры и искусства (независимо от года получения)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Портфолио  Ивановой Галины Ивановны,  учителя МОУ «Гимназия № » г.о.Саранск </dc:title>
  <dc:creator>Игорь</dc:creator>
  <cp:lastModifiedBy>RePack by Diakov</cp:lastModifiedBy>
  <cp:revision>166</cp:revision>
  <dcterms:created xsi:type="dcterms:W3CDTF">2013-03-12T13:53:22Z</dcterms:created>
  <dcterms:modified xsi:type="dcterms:W3CDTF">2023-02-15T18:24:37Z</dcterms:modified>
</cp:coreProperties>
</file>