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6" r:id="rId1"/>
  </p:sldMasterIdLst>
  <p:notesMasterIdLst>
    <p:notesMasterId r:id="rId21"/>
  </p:notesMasterIdLst>
  <p:sldIdLst>
    <p:sldId id="299" r:id="rId2"/>
    <p:sldId id="311" r:id="rId3"/>
    <p:sldId id="303" r:id="rId4"/>
    <p:sldId id="359" r:id="rId5"/>
    <p:sldId id="360" r:id="rId6"/>
    <p:sldId id="307" r:id="rId7"/>
    <p:sldId id="345" r:id="rId8"/>
    <p:sldId id="361" r:id="rId9"/>
    <p:sldId id="352" r:id="rId10"/>
    <p:sldId id="353" r:id="rId11"/>
    <p:sldId id="355" r:id="rId12"/>
    <p:sldId id="362" r:id="rId13"/>
    <p:sldId id="364" r:id="rId14"/>
    <p:sldId id="363" r:id="rId15"/>
    <p:sldId id="346" r:id="rId16"/>
    <p:sldId id="267" r:id="rId17"/>
    <p:sldId id="270" r:id="rId18"/>
    <p:sldId id="348" r:id="rId19"/>
    <p:sldId id="357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88" autoAdjust="0"/>
    <p:restoredTop sz="94671" autoAdjust="0"/>
  </p:normalViewPr>
  <p:slideViewPr>
    <p:cSldViewPr>
      <p:cViewPr>
        <p:scale>
          <a:sx n="69" d="100"/>
          <a:sy n="69" d="100"/>
        </p:scale>
        <p:origin x="-1416" y="-3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752"/>
    </p:cViewPr>
  </p:outlineViewPr>
  <p:notesTextViewPr>
    <p:cViewPr>
      <p:scale>
        <a:sx n="75" d="100"/>
        <a:sy n="75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37F9AF-EC3A-4F09-8932-FDF540C5332C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284602-FFCC-408D-96C4-4399EC930846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44170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1143000" y="677863"/>
            <a:ext cx="4572000" cy="3444875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  <p:sp>
        <p:nvSpPr>
          <p:cNvPr id="25602" name="Rectangle 2"/>
          <p:cNvSpPr txBox="1">
            <a:spLocks noGrp="1" noChangeArrowheads="1"/>
          </p:cNvSpPr>
          <p:nvPr>
            <p:ph type="body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8338" cy="3360738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584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0613" y="933450"/>
            <a:ext cx="4484687" cy="3363913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092200" y="933450"/>
            <a:ext cx="4476750" cy="335915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96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1031875" y="4624388"/>
            <a:ext cx="4597400" cy="3724275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ru-RU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Заголовок 7"/>
          <p:cNvSpPr>
            <a:spLocks noGrp="1"/>
          </p:cNvSpPr>
          <p:nvPr>
            <p:ph type="ctrTitle"/>
          </p:nvPr>
        </p:nvSpPr>
        <p:spPr>
          <a:xfrm>
            <a:off x="422030" y="1371600"/>
            <a:ext cx="8229600" cy="1828800"/>
          </a:xfrm>
        </p:spPr>
        <p:txBody>
          <a:bodyPr vert="horz" lIns="45720" tIns="0" rIns="45720" bIns="0" anchor="b">
            <a:norm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</a:sp3d>
          </a:bodyPr>
          <a:lstStyle>
            <a:lvl1pPr>
              <a:defRPr sz="4800" b="1" cap="all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27000" dist="200000" dir="2700000" algn="tl" rotWithShape="0">
                    <a:srgbClr val="000000">
                      <a:alpha val="30000"/>
                    </a:srgbClr>
                  </a:outerShdw>
                </a:effectLst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28" name="Дата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17" name="Нижний колонтитул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9" name="Подзаголовок 8"/>
          <p:cNvSpPr>
            <a:spLocks noGrp="1"/>
          </p:cNvSpPr>
          <p:nvPr>
            <p:ph type="subTitle" idx="1"/>
          </p:nvPr>
        </p:nvSpPr>
        <p:spPr>
          <a:xfrm>
            <a:off x="1371600" y="3331698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Пользовательский маке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868488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100366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00200" y="609600"/>
            <a:ext cx="7086600" cy="1828800"/>
          </a:xfrm>
        </p:spPr>
        <p:txBody>
          <a:bodyPr vert="horz" bIns="0" anchor="b">
            <a:noAutofit/>
            <a:scene3d>
              <a:camera prst="orthographicFront"/>
              <a:lightRig rig="soft" dir="t">
                <a:rot lat="0" lon="0" rev="17220000"/>
              </a:lightRig>
            </a:scene3d>
            <a:sp3d prstMaterial="softEdge">
              <a:bevelT w="38100" h="38100"/>
              <a:contourClr>
                <a:schemeClr val="tx2">
                  <a:shade val="50000"/>
                </a:schemeClr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4800" b="1" cap="none" baseline="0">
                <a:ln w="6350">
                  <a:noFill/>
                </a:ln>
                <a:solidFill>
                  <a:schemeClr val="accent1">
                    <a:tint val="90000"/>
                    <a:satMod val="120000"/>
                  </a:schemeClr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600200" y="2507786"/>
            <a:ext cx="7086600" cy="1509712"/>
          </a:xfrm>
        </p:spPr>
        <p:txBody>
          <a:bodyPr anchor="t"/>
          <a:lstStyle>
            <a:lvl1pPr marL="73152" indent="0" algn="l">
              <a:buNone/>
              <a:defRPr sz="20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7924800" y="6416675"/>
            <a:ext cx="762000" cy="365125"/>
          </a:xfrm>
        </p:spPr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2"/>
            <a:ext cx="4040188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535112"/>
            <a:ext cx="4041775" cy="750887"/>
          </a:xfrm>
        </p:spPr>
        <p:txBody>
          <a:bodyPr anchor="ctr"/>
          <a:lstStyle>
            <a:lvl1pPr marL="0" indent="0">
              <a:buNone/>
              <a:defRPr sz="2400" b="0" cap="all" baseline="0">
                <a:solidFill>
                  <a:schemeClr val="tx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2362200"/>
            <a:ext cx="4040188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362200"/>
            <a:ext cx="4041775" cy="376396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vert="horz" anchor="b">
            <a:normAutofit/>
            <a:sp3d prstMaterial="softEdge"/>
          </a:bodyPr>
          <a:lstStyle>
            <a:lvl1pPr algn="l">
              <a:buNone/>
              <a:defRPr sz="2200" b="0">
                <a:ln w="6350">
                  <a:noFill/>
                </a:ln>
                <a:solidFill>
                  <a:schemeClr val="accent1">
                    <a:tint val="73000"/>
                    <a:satMod val="180000"/>
                  </a:schemeClr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57200" y="1524000"/>
            <a:ext cx="3008313" cy="4602163"/>
          </a:xfrm>
        </p:spPr>
        <p:txBody>
          <a:bodyPr/>
          <a:lstStyle>
            <a:lvl1pPr marL="0" indent="0">
              <a:buNone/>
              <a:defRPr sz="14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2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28800" y="609600"/>
            <a:ext cx="5486400" cy="522288"/>
          </a:xfrm>
        </p:spPr>
        <p:txBody>
          <a:bodyPr lIns="45720" rIns="45720" bIns="0" anchor="b">
            <a:sp3d prstMaterial="softEdge"/>
          </a:bodyPr>
          <a:lstStyle>
            <a:lvl1pPr algn="ctr">
              <a:buNone/>
              <a:defRPr sz="2000" b="1"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828800" y="1831975"/>
            <a:ext cx="5486400" cy="3962400"/>
          </a:xfrm>
          <a:solidFill>
            <a:schemeClr val="bg2"/>
          </a:solidFill>
          <a:ln w="44450" cap="sq" cmpd="sng" algn="ctr">
            <a:solidFill>
              <a:srgbClr val="FFFFFF"/>
            </a:solidFill>
            <a:prstDash val="solid"/>
            <a:miter lim="800000"/>
          </a:ln>
          <a:effectLst>
            <a:outerShdw blurRad="190500" dist="228600" dir="2700000" sy="90000">
              <a:srgbClr val="000000">
                <a:alpha val="25000"/>
              </a:srgbClr>
            </a:outerShdw>
          </a:effectLst>
          <a:scene3d>
            <a:camera prst="orthographicFront">
              <a:rot lat="0" lon="0" rev="0"/>
            </a:camera>
            <a:lightRig rig="balanced" dir="tr">
              <a:rot lat="0" lon="0" rev="2700000"/>
            </a:lightRig>
          </a:scene3d>
          <a:sp3d prstMaterial="matte">
            <a:contourClr>
              <a:schemeClr val="tx2">
                <a:shade val="50000"/>
              </a:schemeClr>
            </a:contourClr>
          </a:sp3d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t"/>
          <a:lstStyle>
            <a:lvl1pPr indent="0">
              <a:buNone/>
              <a:defRPr sz="3200"/>
            </a:lvl1pPr>
          </a:lstStyle>
          <a:p>
            <a:pPr marL="0" algn="l" rtl="0" eaLnBrk="1" latinLnBrk="0" hangingPunct="1"/>
            <a:r>
              <a:rPr kumimoji="0" lang="ru-RU" smtClean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Вставка рисунка</a:t>
            </a:r>
            <a:endParaRPr kumimoji="0" lang="en-US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828800" y="1166787"/>
            <a:ext cx="5486400" cy="530352"/>
          </a:xfrm>
        </p:spPr>
        <p:txBody>
          <a:bodyPr lIns="45720" tIns="45720" rIns="45720" anchor="t"/>
          <a:lstStyle>
            <a:lvl1pPr marL="0" indent="0" algn="ct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Заголовок 2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>
                <a:rot lat="0" lon="0" rev="16800000"/>
              </a:lightRig>
            </a:scene3d>
            <a:sp3d prstMaterial="softEdge">
              <a:bevelT w="38100" h="38100"/>
            </a:sp3d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3" name="Текст 1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70916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4" name="Дата 13"/>
          <p:cNvSpPr>
            <a:spLocks noGrp="1"/>
          </p:cNvSpPr>
          <p:nvPr>
            <p:ph type="dt" sz="half" idx="2"/>
          </p:nvPr>
        </p:nvSpPr>
        <p:spPr>
          <a:xfrm>
            <a:off x="457200" y="6416675"/>
            <a:ext cx="2133600" cy="365125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16.03.2023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3"/>
          </p:nvPr>
        </p:nvSpPr>
        <p:spPr>
          <a:xfrm>
            <a:off x="3124200" y="6416675"/>
            <a:ext cx="2895600" cy="365125"/>
          </a:xfrm>
          <a:prstGeom prst="rect">
            <a:avLst/>
          </a:prstGeom>
        </p:spPr>
        <p:txBody>
          <a:bodyPr vert="horz" anchor="b"/>
          <a:lstStyle>
            <a:lvl1pPr algn="ct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23" name="Номер слайда 22"/>
          <p:cNvSpPr>
            <a:spLocks noGrp="1"/>
          </p:cNvSpPr>
          <p:nvPr>
            <p:ph type="sldNum" sz="quarter" idx="4"/>
          </p:nvPr>
        </p:nvSpPr>
        <p:spPr>
          <a:xfrm>
            <a:off x="7924800" y="6416675"/>
            <a:ext cx="762000" cy="365125"/>
          </a:xfrm>
          <a:prstGeom prst="rect">
            <a:avLst/>
          </a:prstGeom>
        </p:spPr>
        <p:txBody>
          <a:bodyPr vert="horz" lIns="0" rIns="0" anchor="b"/>
          <a:lstStyle>
            <a:lvl1pPr algn="r" eaLnBrk="1" latinLnBrk="0" hangingPunct="1">
              <a:defRPr kumimoji="0" sz="1200">
                <a:solidFill>
                  <a:schemeClr val="tx1">
                    <a:shade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  <p:sldLayoutId id="2147483738" r:id="rId12"/>
  </p:sldLayoutIdLst>
  <p:txStyles>
    <p:titleStyle>
      <a:lvl1pPr algn="ctr" rtl="0" eaLnBrk="1" latinLnBrk="0" hangingPunct="1">
        <a:spcBef>
          <a:spcPct val="0"/>
        </a:spcBef>
        <a:buNone/>
        <a:defRPr kumimoji="0" sz="4100" b="1" kern="1200" cap="none" baseline="0">
          <a:ln w="6350">
            <a:noFill/>
          </a:ln>
          <a:gradFill>
            <a:gsLst>
              <a:gs pos="0">
                <a:schemeClr val="accent1">
                  <a:tint val="73000"/>
                  <a:satMod val="145000"/>
                </a:schemeClr>
              </a:gs>
              <a:gs pos="73000">
                <a:schemeClr val="accent1">
                  <a:tint val="73000"/>
                  <a:satMod val="145000"/>
                </a:schemeClr>
              </a:gs>
              <a:gs pos="100000">
                <a:schemeClr val="accent1">
                  <a:tint val="83000"/>
                  <a:satMod val="143000"/>
                </a:schemeClr>
              </a:gs>
            </a:gsLst>
            <a:lin ang="4800000" scaled="1"/>
          </a:gradFill>
          <a:effectLst>
            <a:outerShdw blurRad="114300" dist="101600" dir="2700000" algn="tl" rotWithShape="0">
              <a:srgbClr val="000000">
                <a:alpha val="40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548640" indent="-411480" algn="l" rtl="0" eaLnBrk="1" latinLnBrk="0" hangingPunct="1">
        <a:spcBef>
          <a:spcPct val="20000"/>
        </a:spcBef>
        <a:buClr>
          <a:schemeClr val="tx1">
            <a:shade val="95000"/>
          </a:schemeClr>
        </a:buClr>
        <a:buSzPct val="65000"/>
        <a:buFont typeface="Wingdings 2"/>
        <a:buChar char=""/>
        <a:defRPr kumimoji="0"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868680" indent="-283464" algn="l" rtl="0" eaLnBrk="1" latinLnBrk="0" hangingPunct="1">
        <a:spcBef>
          <a:spcPct val="20000"/>
        </a:spcBef>
        <a:buClr>
          <a:schemeClr val="tx1"/>
        </a:buClr>
        <a:buSzPct val="80000"/>
        <a:buFont typeface="Wingdings 2"/>
        <a:buChar char="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33856" indent="-228600" algn="l" rtl="0" eaLnBrk="1" latinLnBrk="0" hangingPunct="1">
        <a:spcBef>
          <a:spcPct val="20000"/>
        </a:spcBef>
        <a:buClr>
          <a:schemeClr val="tx1"/>
        </a:buClr>
        <a:buSzPct val="95000"/>
        <a:buFont typeface="Wingdings"/>
        <a:buChar char="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353312" indent="-182880" algn="l" rtl="0" eaLnBrk="1" latinLnBrk="0" hangingPunct="1">
        <a:spcBef>
          <a:spcPct val="20000"/>
        </a:spcBef>
        <a:buClr>
          <a:schemeClr val="tx1"/>
        </a:buClr>
        <a:buSzPct val="100000"/>
        <a:buFont typeface="Wingdings 3"/>
        <a:buChar char="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54533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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64792" indent="-182880" algn="l" rtl="0" eaLnBrk="1" latinLnBrk="0" hangingPunct="1">
        <a:spcBef>
          <a:spcPct val="20000"/>
        </a:spcBef>
        <a:buClr>
          <a:schemeClr val="tx1"/>
        </a:buClr>
        <a:buFont typeface="Wingdings 3"/>
        <a:buChar char="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65960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167128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368296" indent="-182880" algn="l" rtl="0" eaLnBrk="1" latinLnBrk="0" hangingPunct="1">
        <a:spcBef>
          <a:spcPct val="20000"/>
        </a:spcBef>
        <a:buClr>
          <a:schemeClr val="tx1"/>
        </a:buClr>
        <a:buFont typeface="Wingdings 2"/>
        <a:buChar char="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jpeg"/><Relationship Id="rId3" Type="http://schemas.openxmlformats.org/officeDocument/2006/relationships/image" Target="../media/image35.jpeg"/><Relationship Id="rId7" Type="http://schemas.openxmlformats.org/officeDocument/2006/relationships/image" Target="../media/image39.jpeg"/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8.jpeg"/><Relationship Id="rId5" Type="http://schemas.openxmlformats.org/officeDocument/2006/relationships/image" Target="../media/image37.jpeg"/><Relationship Id="rId4" Type="http://schemas.openxmlformats.org/officeDocument/2006/relationships/image" Target="../media/image36.jpeg"/><Relationship Id="rId9" Type="http://schemas.openxmlformats.org/officeDocument/2006/relationships/image" Target="../media/image41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4" Type="http://schemas.openxmlformats.org/officeDocument/2006/relationships/image" Target="../media/image49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eg"/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10" Type="http://schemas.openxmlformats.org/officeDocument/2006/relationships/image" Target="../media/image60.jpeg"/><Relationship Id="rId4" Type="http://schemas.openxmlformats.org/officeDocument/2006/relationships/image" Target="../media/image54.jpeg"/><Relationship Id="rId9" Type="http://schemas.openxmlformats.org/officeDocument/2006/relationships/image" Target="../media/image59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jpeg"/><Relationship Id="rId3" Type="http://schemas.openxmlformats.org/officeDocument/2006/relationships/image" Target="../media/image62.jpeg"/><Relationship Id="rId7" Type="http://schemas.openxmlformats.org/officeDocument/2006/relationships/image" Target="../media/image66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jpe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jpeg"/><Relationship Id="rId3" Type="http://schemas.openxmlformats.org/officeDocument/2006/relationships/image" Target="../media/image68.jpeg"/><Relationship Id="rId7" Type="http://schemas.openxmlformats.org/officeDocument/2006/relationships/image" Target="../media/image72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71.jpeg"/><Relationship Id="rId11" Type="http://schemas.openxmlformats.org/officeDocument/2006/relationships/image" Target="../media/image76.jpeg"/><Relationship Id="rId5" Type="http://schemas.openxmlformats.org/officeDocument/2006/relationships/image" Target="../media/image70.jpeg"/><Relationship Id="rId10" Type="http://schemas.openxmlformats.org/officeDocument/2006/relationships/image" Target="../media/image75.jpeg"/><Relationship Id="rId4" Type="http://schemas.openxmlformats.org/officeDocument/2006/relationships/image" Target="../media/image69.jpeg"/><Relationship Id="rId9" Type="http://schemas.openxmlformats.org/officeDocument/2006/relationships/image" Target="../media/image74.jpe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jpeg"/><Relationship Id="rId3" Type="http://schemas.openxmlformats.org/officeDocument/2006/relationships/image" Target="../media/image78.jpeg"/><Relationship Id="rId7" Type="http://schemas.openxmlformats.org/officeDocument/2006/relationships/image" Target="../media/image82.jpeg"/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1.jpeg"/><Relationship Id="rId5" Type="http://schemas.openxmlformats.org/officeDocument/2006/relationships/image" Target="../media/image80.jpeg"/><Relationship Id="rId10" Type="http://schemas.openxmlformats.org/officeDocument/2006/relationships/image" Target="../media/image85.jpeg"/><Relationship Id="rId4" Type="http://schemas.openxmlformats.org/officeDocument/2006/relationships/image" Target="../media/image79.jpeg"/><Relationship Id="rId9" Type="http://schemas.openxmlformats.org/officeDocument/2006/relationships/image" Target="../media/image84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88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jpeg"/><Relationship Id="rId2" Type="http://schemas.openxmlformats.org/officeDocument/2006/relationships/image" Target="../media/image91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jpeg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 noGrp="1" noChangeArrowheads="1"/>
          </p:cNvSpPr>
          <p:nvPr>
            <p:ph type="title"/>
          </p:nvPr>
        </p:nvSpPr>
        <p:spPr>
          <a:xfrm>
            <a:off x="0" y="2"/>
            <a:ext cx="9144000" cy="2743654"/>
          </a:xfrm>
          <a:ln/>
        </p:spPr>
        <p:txBody>
          <a:bodyPr lIns="90000" tIns="46800" rIns="90000" bIns="46800">
            <a:norm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>
                <a:solidFill>
                  <a:srgbClr val="CC0000"/>
                </a:solidFill>
              </a:rPr>
              <a:t>Министерство </a:t>
            </a:r>
            <a:r>
              <a:rPr lang="ru-RU" sz="2400" i="1" dirty="0" smtClean="0">
                <a:solidFill>
                  <a:srgbClr val="CC0000"/>
                </a:solidFill>
              </a:rPr>
              <a:t>культуры </a:t>
            </a:r>
            <a:r>
              <a:rPr lang="ru-RU" sz="2400" i="1" dirty="0">
                <a:solidFill>
                  <a:srgbClr val="CC0000"/>
                </a:solidFill>
              </a:rPr>
              <a:t>РМ</a:t>
            </a:r>
            <a:br>
              <a:rPr lang="ru-RU" sz="2400" i="1" dirty="0">
                <a:solidFill>
                  <a:srgbClr val="CC0000"/>
                </a:solidFill>
              </a:rPr>
            </a:br>
            <a:r>
              <a:rPr lang="ru-RU" sz="2400" i="1" dirty="0">
                <a:solidFill>
                  <a:srgbClr val="CC0000"/>
                </a:solidFill>
              </a:rPr>
              <a:t/>
            </a:r>
            <a:br>
              <a:rPr lang="ru-RU" sz="2400" i="1" dirty="0">
                <a:solidFill>
                  <a:srgbClr val="CC0000"/>
                </a:solidFill>
              </a:rPr>
            </a:br>
            <a:r>
              <a:rPr lang="ru-RU" sz="2800" i="1" dirty="0">
                <a:solidFill>
                  <a:srgbClr val="CC0000"/>
                </a:solidFill>
              </a:rPr>
              <a:t>Портфолио</a:t>
            </a:r>
            <a:r>
              <a:rPr lang="ru-RU" sz="2400" i="1" dirty="0">
                <a:solidFill>
                  <a:srgbClr val="000099"/>
                </a:solidFill>
              </a:rPr>
              <a:t> </a:t>
            </a:r>
            <a:br>
              <a:rPr lang="ru-RU" sz="2400" i="1" dirty="0">
                <a:solidFill>
                  <a:srgbClr val="000099"/>
                </a:solidFill>
              </a:rPr>
            </a:br>
            <a:r>
              <a:rPr lang="ru-RU" sz="2400" i="1" dirty="0" smtClean="0">
                <a:solidFill>
                  <a:srgbClr val="002060"/>
                </a:solidFill>
              </a:rPr>
              <a:t>Кривобатовой </a:t>
            </a:r>
            <a:r>
              <a:rPr lang="ru-RU" sz="2400" i="1" dirty="0">
                <a:solidFill>
                  <a:srgbClr val="002060"/>
                </a:solidFill>
              </a:rPr>
              <a:t>Галины Ивановны, </a:t>
            </a:r>
            <a:r>
              <a:rPr lang="ru-RU" sz="1600" i="1" dirty="0">
                <a:solidFill>
                  <a:srgbClr val="002060"/>
                </a:solidFill>
              </a:rPr>
              <a:t/>
            </a:r>
            <a:br>
              <a:rPr lang="ru-RU" sz="1600" i="1" dirty="0">
                <a:solidFill>
                  <a:srgbClr val="002060"/>
                </a:solidFill>
              </a:rPr>
            </a:br>
            <a:r>
              <a:rPr lang="ru-RU" sz="1600" i="1" dirty="0" smtClean="0">
                <a:solidFill>
                  <a:srgbClr val="002060"/>
                </a:solidFill>
              </a:rPr>
              <a:t>преподавателя  по классу скрипки  МБУ  ДО «</a:t>
            </a:r>
            <a:r>
              <a:rPr lang="ru-RU" sz="1600" i="1" dirty="0" err="1" smtClean="0">
                <a:solidFill>
                  <a:srgbClr val="002060"/>
                </a:solidFill>
              </a:rPr>
              <a:t>Большеелховская</a:t>
            </a:r>
            <a:r>
              <a:rPr lang="ru-RU" sz="1600" i="1" dirty="0" smtClean="0">
                <a:solidFill>
                  <a:srgbClr val="002060"/>
                </a:solidFill>
              </a:rPr>
              <a:t> ДШИ» </a:t>
            </a:r>
            <a:r>
              <a:rPr lang="ru-RU" sz="1600" i="1" dirty="0" err="1" smtClean="0">
                <a:solidFill>
                  <a:srgbClr val="002060"/>
                </a:solidFill>
              </a:rPr>
              <a:t>Лямбирского</a:t>
            </a:r>
            <a:r>
              <a:rPr lang="ru-RU" sz="1600" i="1" dirty="0" smtClean="0">
                <a:solidFill>
                  <a:srgbClr val="002060"/>
                </a:solidFill>
              </a:rPr>
              <a:t> муниципального района РМ</a:t>
            </a:r>
            <a:r>
              <a:rPr lang="ru-RU" sz="1600" i="1" dirty="0">
                <a:solidFill>
                  <a:srgbClr val="000099"/>
                </a:solidFill>
              </a:rPr>
              <a:t/>
            </a:r>
            <a:br>
              <a:rPr lang="ru-RU" sz="1600" i="1" dirty="0">
                <a:solidFill>
                  <a:srgbClr val="000099"/>
                </a:solidFill>
              </a:rPr>
            </a:br>
            <a:endParaRPr lang="ru-RU" sz="2400" i="1" dirty="0">
              <a:solidFill>
                <a:srgbClr val="000099"/>
              </a:solidFill>
            </a:endParaRP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subTitle" idx="4294967295"/>
          </p:nvPr>
        </p:nvSpPr>
        <p:spPr>
          <a:xfrm>
            <a:off x="3814763" y="2060575"/>
            <a:ext cx="5329237" cy="4811713"/>
          </a:xfrm>
          <a:ln/>
        </p:spPr>
        <p:txBody>
          <a:bodyPr lIns="90000" tIns="46800" rIns="90000" bIns="46800">
            <a:normAutofit fontScale="25000" lnSpcReduction="20000"/>
          </a:bodyPr>
          <a:lstStyle/>
          <a:p>
            <a:pPr marL="0" indent="0">
              <a:lnSpc>
                <a:spcPct val="120000"/>
              </a:lnSpc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000" b="1" dirty="0" smtClean="0">
              <a:solidFill>
                <a:srgbClr val="002060"/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Дата </a:t>
            </a:r>
            <a:r>
              <a:rPr lang="ru-RU" sz="6400" b="1" dirty="0">
                <a:latin typeface="Times New Roman" pitchFamily="16" charset="0"/>
              </a:rPr>
              <a:t>рождения: </a:t>
            </a:r>
            <a:r>
              <a:rPr lang="ru-RU" sz="6400" b="1" dirty="0" smtClean="0">
                <a:latin typeface="Times New Roman" pitchFamily="16" charset="0"/>
              </a:rPr>
              <a:t>17.11.1966г.;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Профессиональное образование: 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- МГПИ </a:t>
            </a:r>
            <a:r>
              <a:rPr lang="ru-RU" sz="6400" b="1" dirty="0">
                <a:latin typeface="Times New Roman" pitchFamily="16" charset="0"/>
              </a:rPr>
              <a:t>им. </a:t>
            </a:r>
            <a:r>
              <a:rPr lang="ru-RU" sz="6400" b="1" dirty="0" err="1">
                <a:latin typeface="Times New Roman" pitchFamily="16" charset="0"/>
              </a:rPr>
              <a:t>Евсевьева</a:t>
            </a:r>
            <a:r>
              <a:rPr lang="ru-RU" sz="6400" b="1" dirty="0">
                <a:latin typeface="Times New Roman" pitchFamily="16" charset="0"/>
              </a:rPr>
              <a:t>, </a:t>
            </a:r>
            <a:r>
              <a:rPr lang="ru-RU" sz="6400" b="1" dirty="0" smtClean="0">
                <a:latin typeface="Times New Roman" pitchFamily="16" charset="0"/>
              </a:rPr>
              <a:t>диплом  </a:t>
            </a:r>
            <a:r>
              <a:rPr lang="ru-RU" sz="6400" b="1" dirty="0">
                <a:latin typeface="Times New Roman" pitchFamily="16" charset="0"/>
              </a:rPr>
              <a:t>ЭВ №049566,  </a:t>
            </a:r>
            <a:endParaRPr lang="ru-RU" sz="6400" b="1" dirty="0" smtClean="0"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дата </a:t>
            </a:r>
            <a:r>
              <a:rPr lang="ru-RU" sz="6400" b="1" dirty="0">
                <a:latin typeface="Times New Roman" pitchFamily="16" charset="0"/>
              </a:rPr>
              <a:t>выдачи 5 июля 1995г.;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-Саранское  </a:t>
            </a:r>
            <a:r>
              <a:rPr lang="ru-RU" sz="6400" b="1" dirty="0">
                <a:latin typeface="Times New Roman" pitchFamily="16" charset="0"/>
              </a:rPr>
              <a:t>музыкальное училище им. Л.П.Кирюкова,1986г., преподаватель по </a:t>
            </a:r>
            <a:r>
              <a:rPr lang="ru-RU" sz="6400" b="1" dirty="0" smtClean="0">
                <a:latin typeface="Times New Roman" pitchFamily="16" charset="0"/>
              </a:rPr>
              <a:t>классу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 «скрипка», </a:t>
            </a:r>
            <a:r>
              <a:rPr lang="ru-RU" sz="6400" b="1" dirty="0">
                <a:latin typeface="Times New Roman" pitchFamily="16" charset="0"/>
              </a:rPr>
              <a:t>диплом  ЗТ № 644497 , дата выдачи </a:t>
            </a:r>
            <a:endParaRPr lang="ru-RU" sz="6400" b="1" dirty="0" smtClean="0"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buNone/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 </a:t>
            </a:r>
            <a:r>
              <a:rPr lang="ru-RU" sz="6400" b="1" dirty="0" smtClean="0">
                <a:latin typeface="Times New Roman" pitchFamily="16" charset="0"/>
              </a:rPr>
              <a:t>23 </a:t>
            </a:r>
            <a:r>
              <a:rPr lang="ru-RU" sz="6400" b="1" dirty="0">
                <a:latin typeface="Times New Roman" pitchFamily="16" charset="0"/>
              </a:rPr>
              <a:t>июня 1986г.. </a:t>
            </a:r>
            <a:endParaRPr lang="ru-RU" sz="6400" b="1" dirty="0" smtClean="0"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Общий трудовой стаж: 37 года;</a:t>
            </a: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 smtClean="0">
                <a:latin typeface="Times New Roman" pitchFamily="16" charset="0"/>
              </a:rPr>
              <a:t>Стаж </a:t>
            </a:r>
            <a:r>
              <a:rPr lang="ru-RU" sz="6400" b="1" dirty="0">
                <a:latin typeface="Times New Roman" pitchFamily="16" charset="0"/>
              </a:rPr>
              <a:t>педагогической </a:t>
            </a:r>
            <a:r>
              <a:rPr lang="ru-RU" sz="6400" b="1" dirty="0" smtClean="0">
                <a:latin typeface="Times New Roman" pitchFamily="16" charset="0"/>
              </a:rPr>
              <a:t>работы: 35 лет;</a:t>
            </a:r>
            <a:endParaRPr lang="ru-RU" sz="6400" b="1" dirty="0">
              <a:latin typeface="Times New Roman" pitchFamily="16" charset="0"/>
            </a:endParaRPr>
          </a:p>
          <a:p>
            <a:pPr marL="0" lvl="0" indent="0">
              <a:lnSpc>
                <a:spcPct val="120000"/>
              </a:lnSpc>
              <a:buClr>
                <a:prstClr val="black">
                  <a:shade val="95000"/>
                </a:prstClr>
              </a:buClr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Стаж педагогической работы (по специальности</a:t>
            </a:r>
            <a:r>
              <a:rPr lang="ru-RU" sz="6400" b="1" dirty="0" smtClean="0">
                <a:latin typeface="Times New Roman" pitchFamily="16" charset="0"/>
              </a:rPr>
              <a:t>): 25 лет;</a:t>
            </a:r>
            <a:endParaRPr lang="ru-RU" sz="6400" b="1" dirty="0"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Наличие квалификационной категории</a:t>
            </a:r>
            <a:r>
              <a:rPr lang="ru-RU" sz="6400" b="1" dirty="0" smtClean="0">
                <a:latin typeface="Times New Roman" pitchFamily="16" charset="0"/>
              </a:rPr>
              <a:t>: Высшая;</a:t>
            </a:r>
            <a:endParaRPr lang="ru-RU" sz="6400" b="1" dirty="0"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Дата последней аттестации</a:t>
            </a:r>
            <a:r>
              <a:rPr lang="ru-RU" sz="6400" b="1" dirty="0" smtClean="0">
                <a:latin typeface="Times New Roman" pitchFamily="16" charset="0"/>
              </a:rPr>
              <a:t>: 2018г., Приказ №  516  от 23 мая 2018г.;</a:t>
            </a:r>
            <a:endParaRPr lang="ru-RU" sz="6400" b="1" dirty="0"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6400" b="1" dirty="0">
                <a:latin typeface="Times New Roman" pitchFamily="16" charset="0"/>
              </a:rPr>
              <a:t>Звание</a:t>
            </a:r>
            <a:r>
              <a:rPr lang="ru-RU" sz="6400" b="1" dirty="0" smtClean="0">
                <a:latin typeface="Times New Roman" pitchFamily="16" charset="0"/>
              </a:rPr>
              <a:t>: не имеет.</a:t>
            </a:r>
            <a:endParaRPr lang="ru-RU" sz="6400" b="1" dirty="0"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4300" b="1" dirty="0">
              <a:solidFill>
                <a:srgbClr val="B80047"/>
              </a:solidFill>
              <a:latin typeface="Times New Roman" pitchFamily="16" charset="0"/>
            </a:endParaRPr>
          </a:p>
          <a:p>
            <a:pPr marL="0" indent="0">
              <a:lnSpc>
                <a:spcPct val="120000"/>
              </a:lnSpc>
              <a:tabLst>
                <a:tab pos="34290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endParaRPr lang="ru-RU" sz="3400" b="1" dirty="0" smtClean="0">
              <a:solidFill>
                <a:srgbClr val="B80047"/>
              </a:solidFill>
              <a:latin typeface="Times New Roman" pitchFamily="16" charset="0"/>
            </a:endParaRPr>
          </a:p>
        </p:txBody>
      </p:sp>
      <p:pic>
        <p:nvPicPr>
          <p:cNvPr id="7" name="Picture 3" descr="C:\Users\Галина\Desktop\ФОТО\IMG_20171126_012906_757 - копия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43655"/>
            <a:ext cx="3096345" cy="37508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 w="12700">
            <a:solidFill>
              <a:schemeClr val="tx1"/>
            </a:solidFill>
          </a:ln>
          <a:effectLst>
            <a:reflection blurRad="12700" stA="38000" endPos="28000" dist="5000" dir="5400000" sy="-100000" algn="bl" rotWithShape="0"/>
          </a:effectLst>
          <a:extLst/>
        </p:spPr>
      </p:pic>
    </p:spTree>
    <p:extLst>
      <p:ext uri="{BB962C8B-B14F-4D97-AF65-F5344CB8AC3E}">
        <p14:creationId xmlns:p14="http://schemas.microsoft.com/office/powerpoint/2010/main" val="13193142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C:\Users\Галина\Desktop\Аттестация 23г\АТТЕСТАЦИЯ 22-23г\4. Конкурсы под Мин Культуры\4 всеросс\3м\167403220812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628" y="306584"/>
            <a:ext cx="2047108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Галина\Desktop\Аттестация 23г\АТТЕСТАЦИЯ 22-23г\4. Конкурсы под Мин Культуры\4 всеросс\3м\Добрые зв земли Ника 3 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3680" y="366948"/>
            <a:ext cx="203631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3" name="Picture 5" descr="C:\Users\Галина\Desktop\Аттестация 23г\АТТЕСТАЦИЯ 22-23г\4. Конкурсы под Мин Культуры\4 всеросс\3м\Архипелаг-анс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66948"/>
            <a:ext cx="203533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C:\Users\Галина\Desktop\Аттестация 23г\АТТЕСТАЦИЯ 22-23г\4. Конкурсы под Мин Культуры\4 всеросс\3м\Бочкарёва 3 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32976"/>
            <a:ext cx="20250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5" name="Picture 7" descr="C:\Users\Галина\Desktop\Аттестация 23г\АТТЕСТАЦИЯ 22-23г\4. Конкурсы под Мин Культуры\4 всеросс\3м\Архипелаг-Ника3-с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300" y="3789040"/>
            <a:ext cx="203533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C:\Users\Галина\Desktop\Аттестация 23г\АТТЕСТАЦИЯ 22-23г\4. Конкурсы под Мин Культуры\4 всеросс\3м\Диплом Софьи мировая серия 18г 3место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7490" y="3789040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7" name="Picture 9" descr="C:\Users\Галина\Desktop\Аттестация 23г\АТТЕСТАЦИЯ 22-23г\4. Конкурсы под Мин Культуры\4 всеросс\3м\Ника 20г. 3 место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6724" y="3789040"/>
            <a:ext cx="195840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8" name="Picture 10" descr="C:\Users\Галина\Desktop\Аттестация 23г\АТТЕСТАЦИЯ 22-23г\4. Конкурсы под Мин Культуры\4 всеросс\Дипл\Маханова Аврора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2195" y="3789360"/>
            <a:ext cx="1995789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594998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C:\Users\Галина\Desktop\Аттестация 23г\АТТЕСТАЦИЯ 22-23г\4. Конкурсы под Мин Культуры\4 всеросс\Дипл\Гран при Маргарита 4м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63888" y="669256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 descr="C:\Users\Галина\Desktop\Аттестация 23г\АТТЕСТАЦИЯ 22-23г\4. Конкурсы под Мин Культуры\4 всеросс\Дипл\Марго дипломан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649288"/>
            <a:ext cx="2013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7" name="Picture 5" descr="C:\Users\Галина\Desktop\Аттестация 23г\АТТЕСТАЦИЯ 22-23г\4. Конкурсы под Мин Культуры\4 всеросс\Дипл\Панжема-Ника-диплома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328" y="3983772"/>
            <a:ext cx="2880000" cy="199715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8" name="Picture 6" descr="C:\Users\Галина\Desktop\Аттестация 23г\АТТЕСТАЦИЯ 22-23г\4. Конкурсы под Мин Культуры\4 всеросс\Дипл\Франкфурт  Ника дипломант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496" y="693016"/>
            <a:ext cx="203631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9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807" y="3933056"/>
            <a:ext cx="2878137" cy="204787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94917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 txBox="1">
            <a:spLocks noChangeArrowheads="1"/>
          </p:cNvSpPr>
          <p:nvPr/>
        </p:nvSpPr>
        <p:spPr>
          <a:xfrm>
            <a:off x="770342" y="332656"/>
            <a:ext cx="8003232" cy="2105744"/>
          </a:xfrm>
          <a:prstGeom prst="rect">
            <a:avLst/>
          </a:prstGeom>
          <a:ln/>
        </p:spPr>
        <p:txBody>
          <a:bodyPr>
            <a:normAutofit fontScale="97500" lnSpcReduction="10000"/>
          </a:bodyPr>
          <a:lstStyle>
            <a:lvl1pPr algn="ctr" rtl="0" eaLnBrk="1" latinLnBrk="0" hangingPunct="1">
              <a:spcBef>
                <a:spcPct val="0"/>
              </a:spcBef>
              <a:buNone/>
              <a:defRPr kumimoji="0" sz="4100" b="1" kern="1200" cap="none" baseline="0">
                <a:ln w="6350">
                  <a:noFill/>
                </a:ln>
                <a:gradFill>
                  <a:gsLst>
                    <a:gs pos="0">
                      <a:schemeClr val="accent1">
                        <a:tint val="73000"/>
                        <a:satMod val="145000"/>
                      </a:schemeClr>
                    </a:gs>
                    <a:gs pos="73000">
                      <a:schemeClr val="accent1">
                        <a:tint val="73000"/>
                        <a:satMod val="145000"/>
                      </a:schemeClr>
                    </a:gs>
                    <a:gs pos="100000">
                      <a:schemeClr val="accent1">
                        <a:tint val="83000"/>
                        <a:satMod val="143000"/>
                      </a:schemeClr>
                    </a:gs>
                  </a:gsLst>
                  <a:lin ang="4800000" scaled="1"/>
                </a:gra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l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 smtClean="0">
                <a:solidFill>
                  <a:schemeClr val="tx1"/>
                </a:solidFill>
              </a:rPr>
              <a:t>3. Результаты </a:t>
            </a:r>
            <a:r>
              <a:rPr lang="ru-RU" sz="2000" i="1" dirty="0" smtClean="0">
                <a:solidFill>
                  <a:schemeClr val="tx1"/>
                </a:solidFill>
              </a:rPr>
              <a:t>участия обучающихся в мероприятиях различных уровней по учебной деятельности:   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                                 - предметные олимпиады;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                                 - конкурсы;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                                 - фестивали;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                                 - выставки-конкурсы и т.д.</a:t>
            </a:r>
            <a:r>
              <a:rPr lang="ru-RU" sz="2400" i="1" dirty="0" smtClean="0">
                <a:solidFill>
                  <a:srgbClr val="A50021"/>
                </a:solidFill>
              </a:rPr>
              <a:t/>
            </a:r>
            <a:br>
              <a:rPr lang="ru-RU" sz="2400" i="1" dirty="0" smtClean="0">
                <a:solidFill>
                  <a:srgbClr val="A50021"/>
                </a:solidFill>
              </a:rPr>
            </a:br>
            <a:endParaRPr lang="ru-RU" sz="2400" i="1" dirty="0">
              <a:solidFill>
                <a:srgbClr val="A50021"/>
              </a:solidFill>
            </a:endParaRPr>
          </a:p>
        </p:txBody>
      </p:sp>
      <p:sp>
        <p:nvSpPr>
          <p:cNvPr id="4" name="Текст 3"/>
          <p:cNvSpPr>
            <a:spLocks noGrp="1"/>
          </p:cNvSpPr>
          <p:nvPr>
            <p:ph type="body" idx="4294967295"/>
          </p:nvPr>
        </p:nvSpPr>
        <p:spPr>
          <a:xfrm>
            <a:off x="971600" y="2508251"/>
            <a:ext cx="8172400" cy="632718"/>
          </a:xfrm>
        </p:spPr>
        <p:txBody>
          <a:bodyPr/>
          <a:lstStyle/>
          <a:p>
            <a:pPr lvl="0">
              <a:buClr>
                <a:prstClr val="white">
                  <a:shade val="95000"/>
                </a:prstClr>
              </a:buClr>
            </a:pPr>
            <a:r>
              <a:rPr lang="ru-RU" b="1" i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Всероссийский </a:t>
            </a:r>
            <a:r>
              <a:rPr lang="ru-RU" b="1" i="1" dirty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</a:rPr>
              <a:t>уровень:</a:t>
            </a:r>
            <a:endParaRPr lang="ru-RU" dirty="0">
              <a:solidFill>
                <a:prstClr val="white"/>
              </a:solidFill>
            </a:endParaRPr>
          </a:p>
          <a:p>
            <a:endParaRPr lang="ru-RU" dirty="0"/>
          </a:p>
        </p:txBody>
      </p:sp>
      <p:pic>
        <p:nvPicPr>
          <p:cNvPr id="9218" name="Picture 2" descr="C:\Users\Галина\Desktop\Аттестация 23г\АТТЕСТАЦИЯ 22-23г\5. Конкурсы, фестивали\5 Всерос конк\Мухач-Ларь 2 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3933056"/>
            <a:ext cx="178177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C:\Users\Галина\Desktop\Аттестация 23г\АТТЕСТАЦИЯ 22-23г\5. Конкурсы, фестивали\5 Всерос конк\Софья 3м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00" y="3939271"/>
            <a:ext cx="183082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52825" y="3143151"/>
            <a:ext cx="2036763" cy="287813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pic>
        <p:nvPicPr>
          <p:cNvPr id="9219" name="Picture 3" descr="C:\Users\Галина\Desktop\Аттестация 23г\АТТЕСТАЦИЯ 22-23г\5. Конкурсы, фестивали\5 Всерос конк\Дуэт Шак-Бочк . Панжема. 20г.  3 место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3356992"/>
            <a:ext cx="178177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1" name="Picture 5" descr="C:\Users\Галина\Desktop\Аттестация 23г\АТТЕСТАЦИЯ 22-23г\5. Конкурсы, фестивали\5 Всерос конк\Трио . Панжема. 3 место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6725" y="3322219"/>
            <a:ext cx="178177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32868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C:\Users\Галина\Desktop\Аттестация 23г\АТТЕСТАЦИЯ 22-23г\5. Конкурсы, фестивали\5 Всерос конк\Бочкарёва 1 с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896" y="636535"/>
            <a:ext cx="1764000" cy="24948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Галина\Desktop\Аттестация 23г\АТТЕСТАЦИЯ 22-23г\5. Конкурсы, фестивали\5 Всерос конк\Диплом Панжема  Бочкарёва-Шакиров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90" y="636534"/>
            <a:ext cx="1780406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C:\Users\Галина\Desktop\Аттестация 23г\АТТЕСТАЦИЯ 22-23г\5. Конкурсы, фестивали\5 Всерос конк\Бочкарёва 2 м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623966"/>
            <a:ext cx="1786107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C:\Users\Галина\Desktop\Аттестация 23г\АТТЕСТАЦИЯ 22-23г\5. Конкурсы, фестивали\5 Всерос конк\Диплом Панжема  Мух,Ларьк, Крайн, Мах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1997" y="636534"/>
            <a:ext cx="1780406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7" name="Picture 7" descr="C:\Users\Галина\Desktop\Аттестация 23г\АТТЕСТАЦИЯ 22-23г\5. Конкурсы, фестивали\5 Всерос конк\ансамбль 001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9168" y="3861328"/>
            <a:ext cx="1830824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C:\Users\Галина\Desktop\Аттестация 23г\АТТЕСТАЦИЯ 22-23г\5. Конкурсы, фестивали\5 Всерос конк\1674032208149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1691" y="4377813"/>
            <a:ext cx="2520000" cy="1780334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C:\Users\Галина\Desktop\Аттестация 23г\АТТЕСТАЦИЯ 22-23г\5. Конкурсы, фестивали\5 Всерос конк\1674032208115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377813"/>
            <a:ext cx="2520000" cy="178266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Галина\Desktop\Аттестация 23г\АТТЕСТАЦИЯ 22-23г\5. Конкурсы, фестивали\5 Всерос конк\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7209" y="3861328"/>
            <a:ext cx="1764991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C:\Users\Галина\Desktop\Аттестация 23г\АТТЕСТАЦИЯ 22-23г\5. Конкурсы, фестивали\5 Всерос конк\Анс скрипачей1 ст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636534"/>
            <a:ext cx="1781773" cy="25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0342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19256" cy="864094"/>
          </a:xfrm>
        </p:spPr>
        <p:txBody>
          <a:bodyPr>
            <a:normAutofit fontScale="90000"/>
          </a:bodyPr>
          <a:lstStyle/>
          <a:p>
            <a:pPr marL="548640" lvl="0" indent="-411480">
              <a:spcBef>
                <a:spcPct val="20000"/>
              </a:spcBef>
            </a:pPr>
            <a:r>
              <a:rPr lang="ru-RU" sz="3100" i="1" dirty="0">
                <a:solidFill>
                  <a:prstClr val="white"/>
                </a:solidFill>
                <a:ea typeface="+mn-ea"/>
                <a:cs typeface="+mn-cs"/>
              </a:rPr>
              <a:t>Республиканский </a:t>
            </a:r>
            <a:r>
              <a:rPr lang="ru-RU" sz="3100" i="1" dirty="0" smtClean="0">
                <a:solidFill>
                  <a:prstClr val="white"/>
                </a:solidFill>
                <a:ea typeface="+mn-ea"/>
                <a:cs typeface="+mn-cs"/>
              </a:rPr>
              <a:t>и муниципальный уровень</a:t>
            </a:r>
            <a:r>
              <a:rPr lang="ru-RU" sz="3100" i="1" dirty="0">
                <a:solidFill>
                  <a:prstClr val="white"/>
                </a:solidFill>
                <a:ea typeface="+mn-ea"/>
                <a:cs typeface="+mn-cs"/>
              </a:rPr>
              <a:t>:</a:t>
            </a:r>
            <a:r>
              <a:rPr lang="ru-RU" sz="28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28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3074" name="Picture 2" descr="C:\Users\Галина\Desktop\Аттестация 23г\АТТЕСТАЦИЯ 22-23г\5. Конкурсы, фестивали\5 Респ конк\Радость тв Ника дипломант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836712"/>
            <a:ext cx="1980000" cy="2800356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Галина\Desktop\Аттестация 23г\АТТЕСТАЦИЯ 22-23г\5. Конкурсы, фестивали\5 Респ конк\16740322081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8144" y="1124744"/>
            <a:ext cx="2880000" cy="2114667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Галина\Desktop\Аттестация 23г\АТТЕСТАЦИЯ 22-23г\5. Конкурсы, фестивали\5 Всерос конк\Диплом Чуваткина дипл 2 ст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0596" y="742077"/>
            <a:ext cx="2034533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152" y="3806568"/>
            <a:ext cx="2273300" cy="30543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6042" y="3749022"/>
            <a:ext cx="2212975" cy="3060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1" name="Picture 9" descr="C:\Users\Галина\Desktop\Аттестация 23г\АТТЕСТАЦИЯ 22-23г\5. Конкурсы, фестивали\5 Муниц. конк\Крайнова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49988" y="3766093"/>
            <a:ext cx="203631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2" name="Picture 10" descr="C:\Users\Галина\Desktop\Аттестация 23г\АТТЕСТАЦИЯ 22-23г\5. Конкурсы, фестивали\5 Муниц. конк\Диплом Ники городск 18г 2место.jpe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1357" y="3766093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759906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79512" y="139700"/>
            <a:ext cx="8712968" cy="1129060"/>
          </a:xfrm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000" i="1" dirty="0" smtClean="0">
                <a:solidFill>
                  <a:schemeClr val="tx1"/>
                </a:solidFill>
              </a:rPr>
              <a:t> 4. Количество </a:t>
            </a:r>
            <a:r>
              <a:rPr lang="ru-RU" sz="2000" i="1" dirty="0" smtClean="0">
                <a:solidFill>
                  <a:schemeClr val="tx1"/>
                </a:solidFill>
              </a:rPr>
              <a:t>учащихся (коллективов), принимающих участие в конкурсах, фестивалях </a:t>
            </a:r>
            <a:br>
              <a:rPr lang="ru-RU" sz="2000" i="1" dirty="0" smtClean="0">
                <a:solidFill>
                  <a:schemeClr val="tx1"/>
                </a:solidFill>
              </a:rPr>
            </a:br>
            <a:r>
              <a:rPr lang="ru-RU" sz="2000" i="1" dirty="0" smtClean="0">
                <a:solidFill>
                  <a:schemeClr val="tx1"/>
                </a:solidFill>
              </a:rPr>
              <a:t>различного уровня за </a:t>
            </a:r>
            <a:r>
              <a:rPr lang="ru-RU" sz="2000" i="1" dirty="0" err="1" smtClean="0">
                <a:solidFill>
                  <a:schemeClr val="tx1"/>
                </a:solidFill>
              </a:rPr>
              <a:t>межаттестационный</a:t>
            </a:r>
            <a:r>
              <a:rPr lang="ru-RU" sz="2000" i="1" dirty="0" smtClean="0">
                <a:solidFill>
                  <a:schemeClr val="tx1"/>
                </a:solidFill>
              </a:rPr>
              <a:t> период</a:t>
            </a:r>
            <a:endParaRPr lang="ru-RU" sz="2000" i="1" dirty="0">
              <a:solidFill>
                <a:schemeClr val="tx1"/>
              </a:solidFill>
            </a:endParaRPr>
          </a:p>
        </p:txBody>
      </p:sp>
      <p:pic>
        <p:nvPicPr>
          <p:cNvPr id="5125" name="Picture 5" descr="C:\Users\Галина\Desktop\Аттестация 23г\АТТЕСТАЦИЯ 22-23г\6. Кол-во уч-ся в конкурсах\Бочкарева Аврора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5788" y="1268760"/>
            <a:ext cx="1833763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Галина\Desktop\Аттестация 23г\АТТЕСТАЦИЯ 22-23г\6. Кол-во уч-ся в конкурсах\Диплом Шакировой Юный виртуоз 18г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1368" y="4083141"/>
            <a:ext cx="1882144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Галина\Desktop\Аттестация 23г\АТТЕСТАЦИЯ 22-23г\6. Кол-во уч-ся в конкурсах\Диплом Панжема 1 Рожаева-Чуваткина.jpe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4422" y="4113376"/>
            <a:ext cx="1882144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C:\Users\Галина\Desktop\Аттестация 23г\АТТЕСТАЦИЯ 22-23г\6. Кол-во уч-ся в конкурсах\Диплом Крайнова участ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705" y="4077376"/>
            <a:ext cx="1907578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Галина\Desktop\Аттестация 23г\АТТЕСТАЦИЯ 22-23г\6. Кол-во уч-ся в конкурсах\Диплом Вастома 19г Мух,Ларьк, Крайн, Мах.jpe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74065" y="4083141"/>
            <a:ext cx="1882144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C:\Users\Галина\Desktop\Аттестация 23г\АТТЕСТАЦИЯ 22-23г\6. Кол-во уч-ся в конкурсах\ансамбль 00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8886" y="1245345"/>
            <a:ext cx="1935440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Галина\Desktop\Аттестация 23г\АТТЕСТАЦИЯ 22-23г\6. Кол-во уч-ся в конкурсах\Юный виртуоз Ника 3 ст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68760"/>
            <a:ext cx="1883589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C:\Users\Галина\Desktop\Аттестация 23г\АТТЕСТАЦИЯ 22-23г\6. Кол-во уч-ся в конкурсах\Архипелаг-анс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27772" y="1268760"/>
            <a:ext cx="1882682" cy="2664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алина\Desktop\Аттестация 23г\АТТЕСТАЦИЯ 22-23г\6. Кол-во уч-ся в конкурсах\Валдо кине Марго дипломант.jpg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24715" y="1268760"/>
            <a:ext cx="1858135" cy="2628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71513" y="139700"/>
            <a:ext cx="7789862" cy="1057052"/>
          </a:xfrm>
        </p:spPr>
        <p:txBody>
          <a:bodyPr>
            <a:normAutofit/>
          </a:bodyPr>
          <a:lstStyle/>
          <a:p>
            <a:pPr algn="ctr"/>
            <a:r>
              <a:rPr lang="ru-RU" sz="2000" i="1" dirty="0" smtClean="0">
                <a:solidFill>
                  <a:schemeClr val="tx1"/>
                </a:solidFill>
              </a:rPr>
              <a:t> 5. Участие </a:t>
            </a:r>
            <a:r>
              <a:rPr lang="ru-RU" sz="2000" i="1" dirty="0" smtClean="0">
                <a:solidFill>
                  <a:schemeClr val="tx1"/>
                </a:solidFill>
              </a:rPr>
              <a:t>преподавателя или учащихся в мероприятиях концертно-просветительского, художественно-творческого характера</a:t>
            </a:r>
            <a:endParaRPr lang="ru-RU" sz="2000" dirty="0">
              <a:solidFill>
                <a:schemeClr val="tx1"/>
              </a:solidFill>
            </a:endParaRPr>
          </a:p>
        </p:txBody>
      </p:sp>
      <p:pic>
        <p:nvPicPr>
          <p:cNvPr id="6146" name="Picture 2" descr="C:\Users\Галина\Desktop\Аттестация 23г\АТТЕСТАЦИЯ 22-23г\7. Участие педагога\диплом Шумбрат 18г.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293668"/>
            <a:ext cx="1944128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Аттестация 23г\АТТЕСТАЦИЯ 22-23г\7. Участие педагога\IMG_20210512_2335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1293668"/>
            <a:ext cx="1914741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алина\Desktop\Аттестация 23г\АТТЕСТАЦИЯ 22-23г\7. Участие педагога\Созвучие. Панжема 1 место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1278000"/>
            <a:ext cx="1908984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Галина\Desktop\Аттестация 23г\АТТЕСТАЦИЯ 22-23г\7. Участие педагога\Радость творчества Ника 21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522" y="1248625"/>
            <a:ext cx="1909043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Галина\Desktop\Аттестация 23г\АТТЕСТАЦИЯ 22-23г\7. Участие педагога\Созвучие ! степени  -1шт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10184" y="1248625"/>
            <a:ext cx="1890676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C:\Users\Галина\Desktop\Аттестация 23г\АТТЕСТАЦИЯ 22-23г\7. Участие педагога\Созвучие 2 место 20г.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6638" y="4041368"/>
            <a:ext cx="1923750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Галина\Desktop\Аттестация 23г\АТТЕСТАЦИЯ 22-23г\7. Участие педагога\концерт 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041399"/>
            <a:ext cx="1909043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Галина\Desktop\Аттестация 23г\АТТЕСТАЦИЯ 22-23г\7. Участие педагога\концерт 2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41368"/>
            <a:ext cx="1909042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C:\Users\Галина\Desktop\Аттестация 23г\АТТЕСТАЦИЯ 22-23г\7. Участие педагога\концерт 3.jpg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4041368"/>
            <a:ext cx="1909042" cy="27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88388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sz="2400" i="1" dirty="0" smtClean="0">
                <a:solidFill>
                  <a:schemeClr val="tx1"/>
                </a:solidFill>
              </a:rPr>
              <a:t>6. Признание </a:t>
            </a:r>
            <a:r>
              <a:rPr lang="ru-RU" sz="2400" i="1" dirty="0" smtClean="0">
                <a:solidFill>
                  <a:schemeClr val="tx1"/>
                </a:solidFill>
              </a:rPr>
              <a:t>высокого профессионализма, в </a:t>
            </a:r>
            <a:r>
              <a:rPr lang="ru-RU" sz="2400" i="1" dirty="0" err="1" smtClean="0">
                <a:solidFill>
                  <a:schemeClr val="tx1"/>
                </a:solidFill>
              </a:rPr>
              <a:t>т.ч</a:t>
            </a:r>
            <a:r>
              <a:rPr lang="ru-RU" sz="2400" i="1" dirty="0" smtClean="0">
                <a:solidFill>
                  <a:schemeClr val="tx1"/>
                </a:solidFill>
              </a:rPr>
              <a:t>.: наличие грамот, благодарственных писем, полученных за работу преподавателя (за </a:t>
            </a:r>
            <a:r>
              <a:rPr lang="ru-RU" sz="2400" i="1" dirty="0" err="1" smtClean="0">
                <a:solidFill>
                  <a:schemeClr val="tx1"/>
                </a:solidFill>
              </a:rPr>
              <a:t>межаттестационный</a:t>
            </a:r>
            <a:r>
              <a:rPr lang="ru-RU" sz="2400" i="1" dirty="0" smtClean="0">
                <a:solidFill>
                  <a:schemeClr val="tx1"/>
                </a:solidFill>
              </a:rPr>
              <a:t> период)</a:t>
            </a:r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098" name="Picture 2" descr="C:\Users\Галина\Desktop\Аттестация 23г\АТТЕСТАЦИЯ 22-23г\10. Благодарности педагогу\IMG_20210607_22225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988840"/>
            <a:ext cx="2560509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 descr="C:\Users\Галина\Desktop\Аттестация 23г\АТТЕСТАЦИЯ 22-23г\10. Благодарности педагогу\Благодарственное письмо Кривобатовой ГИ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36911" y="1988840"/>
            <a:ext cx="2546458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Галина\Desktop\Аттестация 23г\АТТЕСТАЦИЯ 22-23г\10. Благодарности педагогу\Диплом  руководителя Бочкарёва Софья , Маханова Ника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980704"/>
            <a:ext cx="2545391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73613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395536" y="404664"/>
            <a:ext cx="8229600" cy="1152128"/>
          </a:xfrm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>
                <a:solidFill>
                  <a:schemeClr val="tx1"/>
                </a:solidFill>
              </a:rPr>
              <a:t>6</a:t>
            </a:r>
            <a:r>
              <a:rPr lang="ru-RU" sz="2400" i="1" dirty="0" smtClean="0">
                <a:solidFill>
                  <a:schemeClr val="tx1"/>
                </a:solidFill>
              </a:rPr>
              <a:t>. </a:t>
            </a:r>
            <a:r>
              <a:rPr lang="ru-RU" sz="2400" i="1" dirty="0" smtClean="0">
                <a:solidFill>
                  <a:schemeClr val="tx1"/>
                </a:solidFill>
              </a:rPr>
              <a:t>Наличие наград (</a:t>
            </a:r>
            <a:r>
              <a:rPr lang="ru-RU" sz="2400" i="1" dirty="0" err="1" smtClean="0">
                <a:solidFill>
                  <a:schemeClr val="tx1"/>
                </a:solidFill>
              </a:rPr>
              <a:t>грамот,благодарственных</a:t>
            </a:r>
            <a:r>
              <a:rPr lang="ru-RU" sz="2400" i="1" dirty="0" smtClean="0">
                <a:solidFill>
                  <a:schemeClr val="tx1"/>
                </a:solidFill>
              </a:rPr>
              <a:t> писем), полученных за работу в области культуры и искусства (независимо от года получения)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8194" name="Picture 2" descr="C:\Users\Галина\Desktop\Аттестация\АТТЕСТАЦИЯ 18г\11. благодарность от министров\11.1 Благодарность Чушкина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064" y="2027668"/>
            <a:ext cx="3306469" cy="46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Галина\Desktop\Аттестация 23г\АТТЕСТАЦИЯ 22-23г\11. благодарность от министров\11.3 Грамота от Курмакаева 13г.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88840"/>
            <a:ext cx="3306469" cy="46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291352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 descr="C:\Users\Галина\Desktop\Аттестация\АТТЕСТАЦИЯ 18г\11. благодарность от министров\11.2 Благ от Шарапова 16г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454" y="1484784"/>
            <a:ext cx="3306469" cy="46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C:\Users\Галина\Desktop\Аттестация 23г\АТТЕСТАЦИЯ 22-23г\11. благодарность от министров\Почётная грамота от министра Чушкина 18г.jpe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1484784"/>
            <a:ext cx="3306469" cy="46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72858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453" y="223669"/>
            <a:ext cx="4321605" cy="61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379783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>
            <a:noAutofit/>
          </a:bodyPr>
          <a:lstStyle/>
          <a:p>
            <a:pPr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chemeClr val="tx1"/>
                </a:solidFill>
              </a:rPr>
              <a:t> 1.Выступления </a:t>
            </a:r>
            <a:r>
              <a:rPr lang="ru-RU" sz="2400" i="1" dirty="0" smtClean="0">
                <a:solidFill>
                  <a:schemeClr val="tx1"/>
                </a:solidFill>
              </a:rPr>
              <a:t>на научно-практических конференциях,  педагогических чтениях, семинарах, секциях, методических объединениях</a:t>
            </a:r>
            <a:endParaRPr lang="ru-RU" sz="2400" i="1" dirty="0">
              <a:solidFill>
                <a:schemeClr val="tx1"/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6096" y="1953368"/>
            <a:ext cx="3385367" cy="4788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051" y="2925368"/>
            <a:ext cx="5397061" cy="38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6" descr="C:\Users\Галина\Desktop\Аттестация 23г\АТТЕСТАЦИЯ 22-23г\2. выступления на науч-практ конфер\Доклад 24 .03.21 а !!!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188" y="1536424"/>
            <a:ext cx="2213765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95759706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Галина\Desktop\Аттестация 23г\АТТЕСТАЦИЯ 22-23г\2. выступления на науч-практ конфер\Доклад 1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43127" y="1628800"/>
            <a:ext cx="3408798" cy="4824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Галина\Desktop\Аттестация 23г\АТТЕСТАЦИЯ 22-23г\2. выступления на науч-практ конфер\Доклад 1 б_page-0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249" y="2637336"/>
            <a:ext cx="5400871" cy="3816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Галина\Desktop\Аттестация 23г\АТТЕСТАЦИЯ 22-23г\2. выступления на науч-практ конфер\Доклад 1аа_page-000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764704"/>
            <a:ext cx="2435847" cy="313200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  <a:extLst/>
        </p:spPr>
      </p:pic>
    </p:spTree>
    <p:extLst>
      <p:ext uri="{BB962C8B-B14F-4D97-AF65-F5344CB8AC3E}">
        <p14:creationId xmlns:p14="http://schemas.microsoft.com/office/powerpoint/2010/main" val="26158952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Галина\Desktop\Аттестация 23г\АТТЕСТАЦИЯ 22-23г\2. выступления на науч-практ конфер\Доклад 20 .10.22_page-00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1268760"/>
            <a:ext cx="3307043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Галина\Desktop\Аттестация 23г\АТТЕСТАЦИЯ 22-23г\2. выступления на науч-практ конфер\Сертифика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985" y="1268760"/>
            <a:ext cx="3334037" cy="468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773514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Rectangle 1"/>
          <p:cNvSpPr>
            <a:spLocks noGrp="1" noChangeArrowheads="1"/>
          </p:cNvSpPr>
          <p:nvPr>
            <p:ph type="title"/>
          </p:nvPr>
        </p:nvSpPr>
        <p:spPr>
          <a:xfrm>
            <a:off x="770342" y="332656"/>
            <a:ext cx="8003232" cy="1656184"/>
          </a:xfrm>
          <a:ln/>
        </p:spPr>
        <p:txBody>
          <a:bodyPr>
            <a:noAutofit/>
          </a:bodyPr>
          <a:lstStyle/>
          <a:p>
            <a:pPr algn="l">
              <a:lnSpc>
                <a:spcPct val="101000"/>
              </a:lnSpc>
              <a:tabLst>
                <a:tab pos="0" algn="l"/>
                <a:tab pos="447675" algn="l"/>
                <a:tab pos="896938" algn="l"/>
                <a:tab pos="1346200" algn="l"/>
                <a:tab pos="1795463" algn="l"/>
                <a:tab pos="2244725" algn="l"/>
                <a:tab pos="2693988" algn="l"/>
                <a:tab pos="3143250" algn="l"/>
                <a:tab pos="3592513" algn="l"/>
                <a:tab pos="4041775" algn="l"/>
                <a:tab pos="4491038" algn="l"/>
                <a:tab pos="4940300" algn="l"/>
                <a:tab pos="5389563" algn="l"/>
                <a:tab pos="5838825" algn="l"/>
                <a:tab pos="6288088" algn="l"/>
                <a:tab pos="6737350" algn="l"/>
                <a:tab pos="7186613" algn="l"/>
                <a:tab pos="7635875" algn="l"/>
                <a:tab pos="8085138" algn="l"/>
                <a:tab pos="8534400" algn="l"/>
                <a:tab pos="8983663" algn="l"/>
              </a:tabLst>
            </a:pPr>
            <a:r>
              <a:rPr lang="ru-RU" sz="2400" i="1" dirty="0" smtClean="0">
                <a:solidFill>
                  <a:schemeClr val="tx1"/>
                </a:solidFill>
              </a:rPr>
              <a:t> 2. Результаты </a:t>
            </a:r>
            <a:r>
              <a:rPr lang="ru-RU" sz="2400" i="1" dirty="0" smtClean="0">
                <a:solidFill>
                  <a:schemeClr val="tx1"/>
                </a:solidFill>
              </a:rPr>
              <a:t>участия обучающихся в профессиональных конкурсах, проводимых под патронатом Министерства культуры</a:t>
            </a:r>
            <a:r>
              <a:rPr lang="ru-RU" sz="2800" i="1" dirty="0" smtClean="0">
                <a:solidFill>
                  <a:srgbClr val="A50021"/>
                </a:solidFill>
              </a:rPr>
              <a:t/>
            </a:r>
            <a:br>
              <a:rPr lang="ru-RU" sz="2800" i="1" dirty="0" smtClean="0">
                <a:solidFill>
                  <a:srgbClr val="A50021"/>
                </a:solidFill>
              </a:rPr>
            </a:br>
            <a:endParaRPr lang="ru-RU" sz="2800" i="1" dirty="0">
              <a:solidFill>
                <a:srgbClr val="A50021"/>
              </a:solidFill>
            </a:endParaRPr>
          </a:p>
        </p:txBody>
      </p:sp>
      <p:sp>
        <p:nvSpPr>
          <p:cNvPr id="2" name="Текст 1"/>
          <p:cNvSpPr>
            <a:spLocks noGrp="1"/>
          </p:cNvSpPr>
          <p:nvPr>
            <p:ph type="body" idx="1"/>
          </p:nvPr>
        </p:nvSpPr>
        <p:spPr>
          <a:xfrm>
            <a:off x="437947" y="1844824"/>
            <a:ext cx="8219256" cy="648072"/>
          </a:xfrm>
        </p:spPr>
        <p:txBody>
          <a:bodyPr>
            <a:normAutofit/>
          </a:bodyPr>
          <a:lstStyle/>
          <a:p>
            <a:r>
              <a:rPr lang="ru-RU" b="1" i="1" dirty="0" smtClean="0">
                <a:ln w="6350">
                  <a:noFill/>
                </a:ln>
                <a:solidFill>
                  <a:prstClr val="white"/>
                </a:solidFill>
                <a:effectLst>
                  <a:outerShdw blurRad="114300" dist="101600" dir="2700000" algn="tl" rotWithShape="0">
                    <a:srgbClr val="000000">
                      <a:alpha val="40000"/>
                    </a:srgbClr>
                  </a:outerShdw>
                </a:effectLst>
                <a:latin typeface="Arial"/>
                <a:ea typeface="+mj-ea"/>
                <a:cs typeface="+mj-cs"/>
              </a:rPr>
              <a:t>Республиканский уровень:</a:t>
            </a:r>
            <a:endParaRPr lang="ru-RU" dirty="0"/>
          </a:p>
        </p:txBody>
      </p:sp>
      <p:pic>
        <p:nvPicPr>
          <p:cNvPr id="3074" name="Picture 2" descr="C:\Users\Галина\Desktop\Аттестация 23г\АТТЕСТАЦИЯ 22-23г\4. Конкурсы под Мин Культуры\4 республ\Юный виртуоз Ника 3 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2708920"/>
            <a:ext cx="254539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Галина\Desktop\Аттестация 23г\АТТЕСТАЦИЯ 22-23г\4. Конкурсы под Мин Культуры\4 республ\Диплом Шакировой Юный виртуоз 18г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708920"/>
            <a:ext cx="2543438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Галина\Desktop\Аттестация 23г\АТТЕСТАЦИЯ 22-23г\4. Конкурсы под Мин Культуры\4 республ\Ника Юный виртуоз участ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28184" y="2708920"/>
            <a:ext cx="2545390" cy="360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659353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422372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783" y="297032"/>
            <a:ext cx="2416337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 descr="C:\Users\Галина\Desktop\Аттестация 23г\АТТЕСТАЦИЯ 22-23г\4. Конкурсы под Мин Культуры\4 республ\Валдо кине Марго дипломан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8336" y="297032"/>
            <a:ext cx="241812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 descr="C:\Users\Галина\Desktop\Аттестация 23г\АТТЕСТАЦИЯ 22-23г\4. Конкурсы под Мин Культуры\4 республ\Радость творчества Ника 21г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356992"/>
            <a:ext cx="2418120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Галина\Desktop\Аттестация 23г\АТТЕСТАЦИЯ 22-23г\4. Конкурсы под Мин Культуры\4 республ\Диплом Вастома 19г Мух,Ларьк, Крайн, Мах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8" y="3356992"/>
            <a:ext cx="2416268" cy="342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70976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88640"/>
            <a:ext cx="8208912" cy="504056"/>
          </a:xfrm>
        </p:spPr>
        <p:txBody>
          <a:bodyPr>
            <a:normAutofit fontScale="90000"/>
          </a:bodyPr>
          <a:lstStyle/>
          <a:p>
            <a:r>
              <a:rPr lang="ru-RU" sz="3100" i="1" dirty="0" smtClean="0">
                <a:solidFill>
                  <a:prstClr val="white"/>
                </a:solidFill>
              </a:rPr>
              <a:t>Муниципальный уровень</a:t>
            </a:r>
            <a:r>
              <a:rPr lang="ru-RU" sz="2700" i="1" dirty="0" smtClean="0">
                <a:solidFill>
                  <a:prstClr val="white"/>
                </a:solidFill>
              </a:rPr>
              <a:t>:</a:t>
            </a:r>
            <a:endParaRPr lang="ru-RU" dirty="0"/>
          </a:p>
        </p:txBody>
      </p:sp>
      <p:pic>
        <p:nvPicPr>
          <p:cNvPr id="5122" name="Picture 2" descr="C:\Users\Галина\Desktop\Аттестация 23г\АТТЕСТАЦИЯ 22-23г\4. Конкурсы под Мин Культуры\4 муниц\диплом Ника 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745952"/>
            <a:ext cx="2103300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Галина\Desktop\Аттестация 23г\АТТЕСТАЦИЯ 22-23г\4. Конкурсы под Мин Культуры\4 муниц\Маханова 2 ст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3025" y="715263"/>
            <a:ext cx="2061766" cy="291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Галина\Desktop\Аттестация 23г\АТТЕСТАЦИЯ 22-23г\4. Конкурсы под Мин Культуры\4 муниц\Вастома зона 3 ст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188" y="3789040"/>
            <a:ext cx="2087220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C:\Users\Галина\Desktop\Аттестация 23г\АТТЕСТАЦИЯ 22-23г\4. Конкурсы под Мин Культуры\4 муниц\Бочкарёва  участие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792" y="3789040"/>
            <a:ext cx="2087220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7" name="Picture 7" descr="C:\Users\Галина\Desktop\Аттестация 23г\АТТЕСТАЦИЯ 22-23г\4. Конкурсы под Мин Культуры\4 муниц\Диплом Ника  зона 20г.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69561" y="745952"/>
            <a:ext cx="2060184" cy="2916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9" name="Picture 9" descr="C:\Users\Галина\Desktop\Аттестация 23г\АТТЕСТАЦИЯ 22-23г\4. Конкурсы под Мин Культуры\4 муниц\Ларькова дипломан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75556" y="3712551"/>
            <a:ext cx="2087220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97586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11336"/>
            <a:ext cx="8229600" cy="969392"/>
          </a:xfrm>
        </p:spPr>
        <p:txBody>
          <a:bodyPr>
            <a:normAutofit fontScale="90000"/>
          </a:bodyPr>
          <a:lstStyle/>
          <a:p>
            <a:pPr marL="73152" lvl="0">
              <a:spcBef>
                <a:spcPct val="20000"/>
              </a:spcBef>
            </a:pPr>
            <a:r>
              <a:rPr lang="ru-RU" sz="2000" i="1" dirty="0" smtClean="0">
                <a:solidFill>
                  <a:prstClr val="white"/>
                </a:solidFill>
                <a:ea typeface="+mn-ea"/>
                <a:cs typeface="+mn-cs"/>
              </a:rPr>
              <a:t/>
            </a:r>
            <a:br>
              <a:rPr lang="ru-RU" sz="2000" i="1" dirty="0" smtClean="0">
                <a:solidFill>
                  <a:prstClr val="white"/>
                </a:solidFill>
                <a:ea typeface="+mn-ea"/>
                <a:cs typeface="+mn-cs"/>
              </a:rPr>
            </a:br>
            <a:r>
              <a:rPr lang="ru-RU" sz="3100" i="1" dirty="0" smtClean="0">
                <a:solidFill>
                  <a:prstClr val="white"/>
                </a:solidFill>
                <a:ea typeface="+mn-ea"/>
                <a:cs typeface="+mn-cs"/>
              </a:rPr>
              <a:t>Всероссийский</a:t>
            </a:r>
            <a:r>
              <a:rPr lang="ru-RU" sz="2700" i="1" dirty="0" smtClean="0">
                <a:solidFill>
                  <a:prstClr val="white"/>
                </a:solidFill>
                <a:ea typeface="+mn-ea"/>
                <a:cs typeface="+mn-cs"/>
              </a:rPr>
              <a:t> </a:t>
            </a:r>
            <a:r>
              <a:rPr lang="ru-RU" sz="2700" i="1" dirty="0">
                <a:solidFill>
                  <a:prstClr val="white"/>
                </a:solidFill>
                <a:ea typeface="+mn-ea"/>
                <a:cs typeface="+mn-cs"/>
              </a:rPr>
              <a:t>уровень:</a:t>
            </a:r>
            <a:r>
              <a:rPr lang="ru-RU" sz="20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  <a:t/>
            </a:r>
            <a:br>
              <a:rPr lang="ru-RU" sz="2000" b="0" dirty="0">
                <a:ln>
                  <a:noFill/>
                </a:ln>
                <a:solidFill>
                  <a:prstClr val="white"/>
                </a:solidFill>
                <a:effectLst/>
                <a:latin typeface="Times New Roman"/>
                <a:ea typeface="+mn-ea"/>
                <a:cs typeface="+mn-cs"/>
              </a:rPr>
            </a:br>
            <a:endParaRPr lang="ru-RU" dirty="0"/>
          </a:p>
        </p:txBody>
      </p:sp>
      <p:pic>
        <p:nvPicPr>
          <p:cNvPr id="6146" name="Picture 2" descr="C:\Users\Галина\Desktop\Аттестация 23г\АТТЕСТАЦИЯ 22-23г\4. Конкурсы под Мин Культуры\4 всеросс\1 м\Гран-При Ника 1м.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233" y="765024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Галина\Desktop\Аттестация 23г\АТТЕСТАЦИЯ 22-23г\4. Конкурсы под Мин Культуры\4 всеросс\1 м\диплом ника ульяна 00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5614" y="765024"/>
            <a:ext cx="209237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Галина\Desktop\Аттестация 23г\АТТЕСТАЦИЯ 22-23г\4. Конкурсы под Мин Культуры\4 всеросс\2м\Диплом Вероники мировая серия 18г 2место.jpe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3041" y="765024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Галина\Desktop\Аттестация 23г\АТТЕСТАЦИЯ 22-23г\4. Конкурсы под Мин Культуры\4 всеросс\2м\Бочкарева Аврора 2м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82041" y="765024"/>
            <a:ext cx="1982447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C:\Users\Галина\Desktop\Аттестация 23г\АТТЕСТАЦИЯ 22-23г\4. Конкурсы под Мин Культуры\4 всеросс\2м\Диплом Ники мировая серия 18г 2место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0641" y="3717032"/>
            <a:ext cx="2034750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1" name="Picture 7" descr="C:\Users\Галина\Desktop\Аттестация 23г\АТТЕСТАЦИЯ 22-23г\4. Конкурсы под Мин Культуры\4 всеросс\2м\ларькова 001 ВЫЗОВ 2 ст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3861368"/>
            <a:ext cx="2094234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3" name="Picture 9" descr="C:\Users\Галина\Desktop\Аттестация 23г\АТТЕСТАЦИЯ 22-23г\4. Конкурсы под Мин Культуры\4 всеросс\2м\Мировакя-Серия-Софья-2-м-м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8264" y="3895044"/>
            <a:ext cx="2035332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4" name="Picture 10" descr="C:\Users\Галина\Desktop\Аттестация 23г\АТТЕСТАЦИЯ 22-23г\4. Конкурсы под Мин Культуры\4 всеросс\2м\Ника 2 степени 20г.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9752" y="3861368"/>
            <a:ext cx="2037431" cy="2880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663032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Апекс">
  <a:themeElements>
    <a:clrScheme name="Волна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Апекс">
      <a:majorFont>
        <a:latin typeface="Lucida Sans"/>
        <a:ea typeface=""/>
        <a:cs typeface=""/>
        <a:font script="Grek" typeface="Arial"/>
        <a:font script="Cyrl" typeface="Arial"/>
        <a:font script="Jpan" typeface="HG丸ｺﾞｼｯｸM-PRO"/>
        <a:font script="Hang" typeface="휴먼옛체"/>
        <a:font script="Hans" typeface="黑体"/>
        <a:font script="Hant" typeface="微軟正黑體"/>
        <a:font script="Arab" typeface="Tahoma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Book Antiqua"/>
        <a:ea typeface=""/>
        <a:cs typeface=""/>
        <a:font script="Grek" typeface="Times New Roman"/>
        <a:font script="Cyrl" typeface="Times New Roman"/>
        <a:font script="Jpan" typeface="HG明朝B"/>
        <a:font script="Hang" typeface="돋움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Апекс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180000"/>
              </a:schemeClr>
            </a:gs>
            <a:gs pos="100000">
              <a:schemeClr val="phClr">
                <a:shade val="45000"/>
                <a:satMod val="120000"/>
              </a:schemeClr>
            </a:gs>
          </a:gsLst>
          <a:path path="circle">
            <a:fillToRect r="10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3000"/>
                <a:satMod val="110000"/>
              </a:schemeClr>
              <a:schemeClr val="phClr">
                <a:tint val="60000"/>
                <a:satMod val="42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Apex</Template>
  <TotalTime>1754</TotalTime>
  <Words>234</Words>
  <Application>Microsoft Office PowerPoint</Application>
  <PresentationFormat>Экран (4:3)</PresentationFormat>
  <Paragraphs>27</Paragraphs>
  <Slides>19</Slides>
  <Notes>6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Апекс</vt:lpstr>
      <vt:lpstr>Министерство культуры РМ  Портфолио  Кривобатовой Галины Ивановны,  преподавателя  по классу скрипки  МБУ  ДО «Большеелховская ДШИ» Лямбирского муниципального района РМ </vt:lpstr>
      <vt:lpstr>Презентация PowerPoint</vt:lpstr>
      <vt:lpstr> 1.Выступления на научно-практических конференциях,  педагогических чтениях, семинарах, секциях, методических объединениях</vt:lpstr>
      <vt:lpstr>Презентация PowerPoint</vt:lpstr>
      <vt:lpstr>Презентация PowerPoint</vt:lpstr>
      <vt:lpstr> 2. Результаты участия обучающихся в профессиональных конкурсах, проводимых под патронатом Министерства культуры </vt:lpstr>
      <vt:lpstr>Презентация PowerPoint</vt:lpstr>
      <vt:lpstr>Муниципальный уровень:</vt:lpstr>
      <vt:lpstr> Всероссийский уровень: </vt:lpstr>
      <vt:lpstr>Презентация PowerPoint</vt:lpstr>
      <vt:lpstr>Презентация PowerPoint</vt:lpstr>
      <vt:lpstr>Презентация PowerPoint</vt:lpstr>
      <vt:lpstr>Презентация PowerPoint</vt:lpstr>
      <vt:lpstr>Республиканский и муниципальный уровень: </vt:lpstr>
      <vt:lpstr> 4. Количество учащихся (коллективов), принимающих участие в конкурсах, фестивалях  различного уровня за межаттестационный период</vt:lpstr>
      <vt:lpstr> 5. Участие преподавателя или учащихся в мероприятиях концертно-просветительского, художественно-творческого характера</vt:lpstr>
      <vt:lpstr>6. Признание высокого профессионализма, в т.ч.: наличие грамот, благодарственных писем, полученных за работу преподавателя (за межаттестационный период)</vt:lpstr>
      <vt:lpstr>6. Наличие наград (грамот,благодарственных писем), полученных за работу в области культуры и искусства (независимо от года получения)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Министерство образования РМ   Портфолио  Ивановой Галины Ивановны,  учителя МОУ «Гимназия № » г.о.Саранск</dc:title>
  <dc:creator>Игорь</dc:creator>
  <cp:lastModifiedBy>Галина</cp:lastModifiedBy>
  <cp:revision>147</cp:revision>
  <dcterms:created xsi:type="dcterms:W3CDTF">2013-03-12T13:53:22Z</dcterms:created>
  <dcterms:modified xsi:type="dcterms:W3CDTF">2023-03-16T20:09:37Z</dcterms:modified>
</cp:coreProperties>
</file>