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90"/>
  </p:notesMasterIdLst>
  <p:sldIdLst>
    <p:sldId id="332" r:id="rId2"/>
    <p:sldId id="359" r:id="rId3"/>
    <p:sldId id="289" r:id="rId4"/>
    <p:sldId id="261" r:id="rId5"/>
    <p:sldId id="358" r:id="rId6"/>
    <p:sldId id="407" r:id="rId7"/>
    <p:sldId id="420" r:id="rId8"/>
    <p:sldId id="281" r:id="rId9"/>
    <p:sldId id="270" r:id="rId10"/>
    <p:sldId id="347" r:id="rId11"/>
    <p:sldId id="353" r:id="rId12"/>
    <p:sldId id="269" r:id="rId13"/>
    <p:sldId id="271" r:id="rId14"/>
    <p:sldId id="351" r:id="rId15"/>
    <p:sldId id="350" r:id="rId16"/>
    <p:sldId id="273" r:id="rId17"/>
    <p:sldId id="275" r:id="rId18"/>
    <p:sldId id="276" r:id="rId19"/>
    <p:sldId id="277" r:id="rId20"/>
    <p:sldId id="278" r:id="rId21"/>
    <p:sldId id="352" r:id="rId22"/>
    <p:sldId id="262" r:id="rId23"/>
    <p:sldId id="263" r:id="rId24"/>
    <p:sldId id="264" r:id="rId25"/>
    <p:sldId id="265" r:id="rId26"/>
    <p:sldId id="266" r:id="rId27"/>
    <p:sldId id="267" r:id="rId28"/>
    <p:sldId id="372" r:id="rId29"/>
    <p:sldId id="377" r:id="rId30"/>
    <p:sldId id="422" r:id="rId31"/>
    <p:sldId id="345" r:id="rId32"/>
    <p:sldId id="375" r:id="rId33"/>
    <p:sldId id="360" r:id="rId34"/>
    <p:sldId id="288" r:id="rId35"/>
    <p:sldId id="328" r:id="rId36"/>
    <p:sldId id="331" r:id="rId37"/>
    <p:sldId id="286" r:id="rId38"/>
    <p:sldId id="338" r:id="rId39"/>
    <p:sldId id="339" r:id="rId40"/>
    <p:sldId id="356" r:id="rId41"/>
    <p:sldId id="357" r:id="rId42"/>
    <p:sldId id="387" r:id="rId43"/>
    <p:sldId id="408" r:id="rId44"/>
    <p:sldId id="389" r:id="rId45"/>
    <p:sldId id="410" r:id="rId46"/>
    <p:sldId id="406" r:id="rId47"/>
    <p:sldId id="404" r:id="rId48"/>
    <p:sldId id="411" r:id="rId49"/>
    <p:sldId id="412" r:id="rId50"/>
    <p:sldId id="296" r:id="rId51"/>
    <p:sldId id="424" r:id="rId52"/>
    <p:sldId id="427" r:id="rId53"/>
    <p:sldId id="413" r:id="rId54"/>
    <p:sldId id="426" r:id="rId55"/>
    <p:sldId id="430" r:id="rId56"/>
    <p:sldId id="429" r:id="rId57"/>
    <p:sldId id="415" r:id="rId58"/>
    <p:sldId id="416" r:id="rId59"/>
    <p:sldId id="428" r:id="rId60"/>
    <p:sldId id="417" r:id="rId61"/>
    <p:sldId id="294" r:id="rId62"/>
    <p:sldId id="322" r:id="rId63"/>
    <p:sldId id="323" r:id="rId64"/>
    <p:sldId id="309" r:id="rId65"/>
    <p:sldId id="297" r:id="rId66"/>
    <p:sldId id="298" r:id="rId67"/>
    <p:sldId id="300" r:id="rId68"/>
    <p:sldId id="302" r:id="rId69"/>
    <p:sldId id="365" r:id="rId70"/>
    <p:sldId id="366" r:id="rId71"/>
    <p:sldId id="305" r:id="rId72"/>
    <p:sldId id="306" r:id="rId73"/>
    <p:sldId id="396" r:id="rId74"/>
    <p:sldId id="397" r:id="rId75"/>
    <p:sldId id="398" r:id="rId76"/>
    <p:sldId id="371" r:id="rId77"/>
    <p:sldId id="399" r:id="rId78"/>
    <p:sldId id="367" r:id="rId79"/>
    <p:sldId id="368" r:id="rId80"/>
    <p:sldId id="400" r:id="rId81"/>
    <p:sldId id="403" r:id="rId82"/>
    <p:sldId id="401" r:id="rId83"/>
    <p:sldId id="381" r:id="rId84"/>
    <p:sldId id="370" r:id="rId85"/>
    <p:sldId id="402" r:id="rId86"/>
    <p:sldId id="386" r:id="rId87"/>
    <p:sldId id="378" r:id="rId88"/>
    <p:sldId id="379" r:id="rId8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2000" y="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020EF7-1219-495C-9CA8-41F974C02398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1B322-A10B-4020-A9D6-3D2A90999C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173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778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628AC97-2ECB-475B-8B21-9BCDC47B4C9D}" type="slidenum">
              <a:rPr lang="ru-RU" altLang="ru-RU" sz="1200" smtClean="0"/>
              <a:pPr/>
              <a:t>4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C4FC5CE-717D-46C8-B4E0-9756FDB7DA85}" type="slidenum">
              <a:rPr lang="ru-RU" altLang="ru-RU" sz="1200" smtClean="0"/>
              <a:pPr/>
              <a:t>8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1B322-A10B-4020-A9D6-3D2A90999C8C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214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1B322-A10B-4020-A9D6-3D2A90999C8C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10" Type="http://schemas.openxmlformats.org/officeDocument/2006/relationships/image" Target="../media/image35.png"/><Relationship Id="rId4" Type="http://schemas.openxmlformats.org/officeDocument/2006/relationships/image" Target="../media/image29.wmf"/><Relationship Id="rId9" Type="http://schemas.openxmlformats.org/officeDocument/2006/relationships/image" Target="../media/image3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tif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tiff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152400" y="1692562"/>
            <a:ext cx="8763000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171575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1171575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1171575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1171575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1171575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71575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71575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71575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71575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dirty="0"/>
              <a:t>  Подгорнова Татьяна Валентиновна,</a:t>
            </a:r>
          </a:p>
          <a:p>
            <a:pPr algn="ctr" eaLnBrk="1" hangingPunct="1"/>
            <a:r>
              <a:rPr lang="ru-RU" altLang="ru-RU" sz="1800" dirty="0"/>
              <a:t>    преподаватель МУД ОД «Детская школа искусств»</a:t>
            </a:r>
          </a:p>
          <a:p>
            <a:pPr algn="ctr" eaLnBrk="1" hangingPunct="1"/>
            <a:r>
              <a:rPr lang="ru-RU" altLang="ru-RU" sz="1800" dirty="0"/>
              <a:t>с.Большая Елховка, Лямбирского муниципального района</a:t>
            </a:r>
          </a:p>
          <a:p>
            <a:pPr eaLnBrk="1" hangingPunct="1"/>
            <a:r>
              <a:rPr lang="ru-RU" altLang="ru-RU" sz="1800" i="1" dirty="0">
                <a:latin typeface="Gungsuh" pitchFamily="18" charset="-127"/>
              </a:rPr>
              <a:t>Дата рождения</a:t>
            </a:r>
            <a:r>
              <a:rPr lang="ru-RU" altLang="ru-RU" sz="1800" dirty="0"/>
              <a:t>:02.07.1962г.</a:t>
            </a:r>
          </a:p>
          <a:p>
            <a:pPr eaLnBrk="1" hangingPunct="1"/>
            <a:r>
              <a:rPr lang="ru-RU" altLang="ru-RU" sz="1800" i="1" dirty="0"/>
              <a:t>Профессиональное образование</a:t>
            </a:r>
            <a:r>
              <a:rPr lang="ru-RU" altLang="ru-RU" sz="1800" dirty="0"/>
              <a:t>:  </a:t>
            </a:r>
            <a:r>
              <a:rPr lang="ru-RU" altLang="ru-RU" sz="1800" dirty="0">
                <a:latin typeface="Aharoni"/>
              </a:rPr>
              <a:t>среднее специальное </a:t>
            </a:r>
          </a:p>
          <a:p>
            <a:pPr eaLnBrk="1" hangingPunct="1"/>
            <a:r>
              <a:rPr lang="ru-RU" altLang="ru-RU" sz="1800" dirty="0">
                <a:latin typeface="Aharoni"/>
              </a:rPr>
              <a:t>образование, Иркутское училище искусств, специальность «Художественная керамика»; квалификация: художник, мастер художественной керамики,</a:t>
            </a:r>
          </a:p>
          <a:p>
            <a:pPr eaLnBrk="1" hangingPunct="1"/>
            <a:r>
              <a:rPr lang="ru-RU" altLang="ru-RU" sz="1800" dirty="0">
                <a:latin typeface="Aharoni"/>
              </a:rPr>
              <a:t> ДТ-1№214549, дата выдачи 27.06.1982г..</a:t>
            </a:r>
          </a:p>
          <a:p>
            <a:pPr eaLnBrk="1" hangingPunct="1"/>
            <a:r>
              <a:rPr lang="ru-RU" altLang="ru-RU" sz="1800" dirty="0">
                <a:latin typeface="Aharoni"/>
              </a:rPr>
              <a:t> Высшее, Мордовский госуниверситет  имени Н.П.Огарева, специальность «История»; квалификация: историк, преподаватель истории и обществоведения, УВ №436879, дата выдачи 25.06.1990г. </a:t>
            </a:r>
          </a:p>
          <a:p>
            <a:pPr eaLnBrk="1" hangingPunct="1"/>
            <a:r>
              <a:rPr lang="ru-RU" altLang="ru-RU" sz="1800" i="1" dirty="0"/>
              <a:t>Стаж педагогической работы</a:t>
            </a:r>
            <a:r>
              <a:rPr lang="ru-RU" altLang="ru-RU" sz="1800" dirty="0"/>
              <a:t> (по специальности): 23лет  </a:t>
            </a:r>
          </a:p>
          <a:p>
            <a:pPr eaLnBrk="1" hangingPunct="1"/>
            <a:r>
              <a:rPr lang="ru-RU" altLang="ru-RU" sz="1800" i="1" dirty="0"/>
              <a:t>Общий педагогический стаж</a:t>
            </a:r>
            <a:r>
              <a:rPr lang="ru-RU" altLang="ru-RU" sz="1800" dirty="0"/>
              <a:t> :44года</a:t>
            </a:r>
          </a:p>
          <a:p>
            <a:pPr eaLnBrk="1" hangingPunct="1"/>
            <a:r>
              <a:rPr lang="ru-RU" altLang="ru-RU" sz="1800" i="1" dirty="0"/>
              <a:t>Наличие квалификационной категории</a:t>
            </a:r>
            <a:r>
              <a:rPr lang="ru-RU" altLang="ru-RU" sz="1800" dirty="0"/>
              <a:t>: высшая, приказ №478 от 21.05.20г. </a:t>
            </a:r>
          </a:p>
          <a:p>
            <a:pPr eaLnBrk="1" hangingPunct="1"/>
            <a:r>
              <a:rPr lang="ru-RU" altLang="ru-RU" sz="1800" dirty="0"/>
              <a:t> </a:t>
            </a:r>
          </a:p>
        </p:txBody>
      </p:sp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2819400" y="457200"/>
            <a:ext cx="502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800"/>
              <a:t>Министерство образования РМ</a:t>
            </a:r>
          </a:p>
        </p:txBody>
      </p:sp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3352800" y="1066800"/>
            <a:ext cx="3810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/>
              <a:t> </a:t>
            </a:r>
          </a:p>
        </p:txBody>
      </p:sp>
      <p:sp>
        <p:nvSpPr>
          <p:cNvPr id="3077" name="WordArt 9"/>
          <p:cNvSpPr>
            <a:spLocks noChangeArrowheads="1" noChangeShapeType="1" noTextEdit="1"/>
          </p:cNvSpPr>
          <p:nvPr/>
        </p:nvSpPr>
        <p:spPr bwMode="auto">
          <a:xfrm>
            <a:off x="2133600" y="823913"/>
            <a:ext cx="5867400" cy="395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457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Портфолио</a:t>
            </a:r>
          </a:p>
        </p:txBody>
      </p:sp>
      <p:pic>
        <p:nvPicPr>
          <p:cNvPr id="3078" name="Picture 10" descr="getImage_c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701800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859673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Пользователь\Downloads\Свидетельство проекта infourok.ru №УШ32486366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984" y="428604"/>
            <a:ext cx="4714908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lh3.googleusercontent.com/jQGh8vwir1Nfko_ISXkG4r9Fx-Dh59WGlxeR2oBTkIxnKLAG52zAjM6WQiG6oqEApnuhihFyVnAlmDATyX-5o0adXUA06GYv2YAXysPoDCc8-Ba_P1GnYbBpaKWahMJq0jpNJBJN4opIry3sVw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428604"/>
            <a:ext cx="450059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lh4.googleusercontent.com/TQ_h_YMnYJoacN8JucEILnfgDXAOBcOMD0WkdXH_aRYSwzmU6uOrjFjhG6XywuIUnMQi9jxA2K9V6CbSjH1Qbs4U4EvS6e7GXnBav2J5fPmfcQP1LlqlVuUuSc9X14COvQ5D-2fk1hzQSQhLUA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428604"/>
            <a:ext cx="428628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2918" y="1196752"/>
            <a:ext cx="833554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В 4 классе расширяю кругозор по декоративной композиции, продолжаем  работать по теме «Подводный мир», перед учащимися ставлю задачи;  выделить доминанту, передать статику или динамику, создать контраст. Поиск наглядного материала, эскизы, наброски рыб, все это  способствует творческому развитию учащегося.  </a:t>
            </a:r>
          </a:p>
          <a:p>
            <a:pPr algn="just"/>
            <a:r>
              <a:rPr lang="ru-RU" dirty="0">
                <a:solidFill>
                  <a:srgbClr val="FFFF00"/>
                </a:solidFill>
                <a:cs typeface="Aharoni" panose="02010803020104030203" pitchFamily="2" charset="-79"/>
              </a:rPr>
              <a:t>Закон цельности в декоративной композиции требует гармонии всех элементов, включая детали, использование контраста в цвете, выделение доминанты</a:t>
            </a:r>
            <a:r>
              <a:rPr lang="ru-RU" sz="1600" dirty="0">
                <a:solidFill>
                  <a:srgbClr val="FFFF00"/>
                </a:solidFill>
              </a:rPr>
              <a:t>. </a:t>
            </a:r>
          </a:p>
        </p:txBody>
      </p:sp>
      <p:sp>
        <p:nvSpPr>
          <p:cNvPr id="5" name="Овал 4"/>
          <p:cNvSpPr/>
          <p:nvPr/>
        </p:nvSpPr>
        <p:spPr>
          <a:xfrm>
            <a:off x="232898" y="332656"/>
            <a:ext cx="66669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FFFF00"/>
                </a:solidFill>
              </a:rPr>
              <a:t>1</a:t>
            </a:r>
          </a:p>
        </p:txBody>
      </p:sp>
      <p:pic>
        <p:nvPicPr>
          <p:cNvPr id="6" name="Рисунок 5" descr="C:\Users\TV\AppData\Local\Microsoft\Windows\Temporary Internet Files\Content.Word\20190112_082458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012" y="3290965"/>
            <a:ext cx="2316795" cy="331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TV\AppData\Local\Microsoft\Windows\Temporary Internet Files\Content.Word\20170404_134824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3039980" y="3759433"/>
            <a:ext cx="3267272" cy="2363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TV\AppData\Local\Microsoft\Windows\Temporary Internet Files\Content.Word\20170404_134546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907275" y="3752209"/>
            <a:ext cx="3267271" cy="237626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899592" y="548680"/>
            <a:ext cx="7897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</a:rPr>
              <a:t>Фрагмент из опыта по декоративной композиции</a:t>
            </a:r>
          </a:p>
        </p:txBody>
      </p:sp>
    </p:spTree>
    <p:extLst>
      <p:ext uri="{BB962C8B-B14F-4D97-AF65-F5344CB8AC3E}">
        <p14:creationId xmlns:p14="http://schemas.microsoft.com/office/powerpoint/2010/main" val="989976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TV\AppData\Local\Microsoft\Windows\Temporary Internet Files\Content.Word\20190112_080739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640" y="1772816"/>
            <a:ext cx="3398272" cy="236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TV\AppData\Local\Microsoft\Windows\Temporary Internet Files\Content.Word\20190112_081321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3" y="4239927"/>
            <a:ext cx="1800201" cy="2345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TV\AppData\Local\Microsoft\Windows\Temporary Internet Files\Content.Word\20190112_080317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1851" y="4458585"/>
            <a:ext cx="2886075" cy="1978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TV\AppData\Local\Microsoft\Windows\Temporary Internet Files\Content.Word\20190112_082317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1091488"/>
            <a:ext cx="2292350" cy="305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TV\AppData\Local\Microsoft\Windows\Temporary Internet Files\Content.Word\20190111_153738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9955" y="4427742"/>
            <a:ext cx="1501775" cy="2188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4479" y="1309880"/>
            <a:ext cx="1787341" cy="293004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43608" y="548680"/>
            <a:ext cx="6366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FC000"/>
                </a:solidFill>
              </a:rPr>
              <a:t>Рисунки учащихся по декоративной композиции</a:t>
            </a:r>
          </a:p>
        </p:txBody>
      </p:sp>
      <p:sp>
        <p:nvSpPr>
          <p:cNvPr id="9" name="Овал 8"/>
          <p:cNvSpPr/>
          <p:nvPr/>
        </p:nvSpPr>
        <p:spPr>
          <a:xfrm>
            <a:off x="381640" y="548680"/>
            <a:ext cx="661968" cy="5428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424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Пользователь\Pictures\MP Navigator EX\2019_10_23\IMG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2500298" y="500042"/>
            <a:ext cx="435771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Пользователь\Downloads\Свидетельство проекта infourok.ru №ФО81789917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60" y="428604"/>
            <a:ext cx="450059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0" name="Picture 4" descr="гнг000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75" y="785813"/>
            <a:ext cx="6573838" cy="528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21" name="WordArt 5"/>
          <p:cNvSpPr>
            <a:spLocks noChangeArrowheads="1" noChangeShapeType="1" noTextEdit="1"/>
          </p:cNvSpPr>
          <p:nvPr/>
        </p:nvSpPr>
        <p:spPr bwMode="auto">
          <a:xfrm>
            <a:off x="533400" y="228600"/>
            <a:ext cx="6858000" cy="2209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Дизайн</a:t>
            </a:r>
          </a:p>
        </p:txBody>
      </p:sp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7924800" y="304800"/>
            <a:ext cx="228600" cy="60960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609600" y="6324600"/>
            <a:ext cx="6629400" cy="3048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043608" y="5877272"/>
            <a:ext cx="35253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Элективный курс</a:t>
            </a:r>
          </a:p>
        </p:txBody>
      </p:sp>
      <p:sp>
        <p:nvSpPr>
          <p:cNvPr id="3" name="Овал 2"/>
          <p:cNvSpPr/>
          <p:nvPr/>
        </p:nvSpPr>
        <p:spPr>
          <a:xfrm>
            <a:off x="323528" y="304800"/>
            <a:ext cx="720080" cy="6759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FFFF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9035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Documents"/>
          <p:cNvSpPr>
            <a:spLocks noEditPoints="1" noChangeArrowheads="1"/>
          </p:cNvSpPr>
          <p:nvPr/>
        </p:nvSpPr>
        <p:spPr bwMode="auto">
          <a:xfrm>
            <a:off x="990600" y="685800"/>
            <a:ext cx="4495800" cy="5257800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CC66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81923" name="Form"/>
          <p:cNvSpPr>
            <a:spLocks noEditPoints="1" noChangeArrowheads="1"/>
          </p:cNvSpPr>
          <p:nvPr/>
        </p:nvSpPr>
        <p:spPr bwMode="auto">
          <a:xfrm>
            <a:off x="3667125" y="1524000"/>
            <a:ext cx="5172075" cy="30146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4740 w 21600"/>
              <a:gd name="T15" fmla="*/ 1309 h 21600"/>
              <a:gd name="T16" fmla="*/ 19410 w 21600"/>
              <a:gd name="T17" fmla="*/ 1633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12840" y="18507"/>
                </a:moveTo>
                <a:lnTo>
                  <a:pt x="16051" y="18507"/>
                </a:lnTo>
                <a:lnTo>
                  <a:pt x="16051" y="19260"/>
                </a:lnTo>
                <a:lnTo>
                  <a:pt x="12840" y="19260"/>
                </a:lnTo>
                <a:lnTo>
                  <a:pt x="12840" y="18507"/>
                </a:lnTo>
                <a:close/>
              </a:path>
              <a:path w="21600" h="21600" extrusionOk="0">
                <a:moveTo>
                  <a:pt x="16731" y="18507"/>
                </a:moveTo>
                <a:lnTo>
                  <a:pt x="19941" y="18507"/>
                </a:lnTo>
                <a:lnTo>
                  <a:pt x="19941" y="19260"/>
                </a:lnTo>
                <a:lnTo>
                  <a:pt x="16731" y="19260"/>
                </a:lnTo>
                <a:lnTo>
                  <a:pt x="16731" y="18507"/>
                </a:lnTo>
                <a:close/>
              </a:path>
              <a:path w="21600" h="21600" extrusionOk="0">
                <a:moveTo>
                  <a:pt x="1913" y="1194"/>
                </a:moveTo>
                <a:lnTo>
                  <a:pt x="3699" y="1194"/>
                </a:lnTo>
                <a:lnTo>
                  <a:pt x="2678" y="1832"/>
                </a:lnTo>
                <a:lnTo>
                  <a:pt x="2296" y="1538"/>
                </a:lnTo>
                <a:lnTo>
                  <a:pt x="2125" y="1636"/>
                </a:lnTo>
                <a:lnTo>
                  <a:pt x="2700" y="2078"/>
                </a:lnTo>
                <a:lnTo>
                  <a:pt x="3699" y="1440"/>
                </a:lnTo>
                <a:lnTo>
                  <a:pt x="3699" y="2176"/>
                </a:lnTo>
                <a:lnTo>
                  <a:pt x="1913" y="2176"/>
                </a:lnTo>
                <a:lnTo>
                  <a:pt x="1913" y="1194"/>
                </a:lnTo>
                <a:close/>
              </a:path>
              <a:path w="21600" h="21600" extrusionOk="0">
                <a:moveTo>
                  <a:pt x="1913" y="2765"/>
                </a:moveTo>
                <a:lnTo>
                  <a:pt x="3699" y="2765"/>
                </a:lnTo>
                <a:lnTo>
                  <a:pt x="2678" y="3403"/>
                </a:lnTo>
                <a:lnTo>
                  <a:pt x="2296" y="3109"/>
                </a:lnTo>
                <a:lnTo>
                  <a:pt x="2125" y="3207"/>
                </a:lnTo>
                <a:lnTo>
                  <a:pt x="2700" y="3649"/>
                </a:lnTo>
                <a:lnTo>
                  <a:pt x="3699" y="3010"/>
                </a:lnTo>
                <a:lnTo>
                  <a:pt x="3699" y="3747"/>
                </a:lnTo>
                <a:lnTo>
                  <a:pt x="1913" y="3747"/>
                </a:lnTo>
                <a:lnTo>
                  <a:pt x="1913" y="2765"/>
                </a:lnTo>
                <a:close/>
              </a:path>
              <a:path w="21600" h="21600" extrusionOk="0">
                <a:moveTo>
                  <a:pt x="1913" y="4336"/>
                </a:moveTo>
                <a:lnTo>
                  <a:pt x="3699" y="4336"/>
                </a:lnTo>
                <a:lnTo>
                  <a:pt x="2678" y="4974"/>
                </a:lnTo>
                <a:lnTo>
                  <a:pt x="2296" y="4680"/>
                </a:lnTo>
                <a:lnTo>
                  <a:pt x="2125" y="4778"/>
                </a:lnTo>
                <a:lnTo>
                  <a:pt x="2700" y="5220"/>
                </a:lnTo>
                <a:lnTo>
                  <a:pt x="3699" y="4581"/>
                </a:lnTo>
                <a:lnTo>
                  <a:pt x="3699" y="5318"/>
                </a:lnTo>
                <a:lnTo>
                  <a:pt x="1913" y="5318"/>
                </a:lnTo>
                <a:lnTo>
                  <a:pt x="1913" y="4336"/>
                </a:lnTo>
                <a:close/>
              </a:path>
              <a:path w="21600" h="21600" extrusionOk="0">
                <a:moveTo>
                  <a:pt x="1913" y="5907"/>
                </a:moveTo>
                <a:lnTo>
                  <a:pt x="3699" y="5907"/>
                </a:lnTo>
                <a:lnTo>
                  <a:pt x="2678" y="6545"/>
                </a:lnTo>
                <a:lnTo>
                  <a:pt x="2296" y="6250"/>
                </a:lnTo>
                <a:lnTo>
                  <a:pt x="2125" y="6349"/>
                </a:lnTo>
                <a:lnTo>
                  <a:pt x="2700" y="6790"/>
                </a:lnTo>
                <a:lnTo>
                  <a:pt x="3699" y="6152"/>
                </a:lnTo>
                <a:lnTo>
                  <a:pt x="3699" y="6889"/>
                </a:lnTo>
                <a:lnTo>
                  <a:pt x="1913" y="6889"/>
                </a:lnTo>
                <a:lnTo>
                  <a:pt x="1913" y="5907"/>
                </a:lnTo>
                <a:close/>
              </a:path>
              <a:path w="21600" h="21600" extrusionOk="0">
                <a:moveTo>
                  <a:pt x="1913" y="7478"/>
                </a:moveTo>
                <a:lnTo>
                  <a:pt x="3699" y="7478"/>
                </a:lnTo>
                <a:lnTo>
                  <a:pt x="2678" y="8116"/>
                </a:lnTo>
                <a:lnTo>
                  <a:pt x="2296" y="7821"/>
                </a:lnTo>
                <a:lnTo>
                  <a:pt x="2125" y="7919"/>
                </a:lnTo>
                <a:lnTo>
                  <a:pt x="2700" y="8361"/>
                </a:lnTo>
                <a:lnTo>
                  <a:pt x="3699" y="7723"/>
                </a:lnTo>
                <a:lnTo>
                  <a:pt x="3699" y="8460"/>
                </a:lnTo>
                <a:lnTo>
                  <a:pt x="1913" y="8460"/>
                </a:lnTo>
                <a:lnTo>
                  <a:pt x="1913" y="7478"/>
                </a:lnTo>
                <a:close/>
              </a:path>
              <a:path w="21600" h="21600" extrusionOk="0">
                <a:moveTo>
                  <a:pt x="1913" y="9049"/>
                </a:moveTo>
                <a:lnTo>
                  <a:pt x="3699" y="9049"/>
                </a:lnTo>
                <a:lnTo>
                  <a:pt x="2678" y="9687"/>
                </a:lnTo>
                <a:lnTo>
                  <a:pt x="2296" y="9392"/>
                </a:lnTo>
                <a:lnTo>
                  <a:pt x="2125" y="9490"/>
                </a:lnTo>
                <a:lnTo>
                  <a:pt x="2700" y="9932"/>
                </a:lnTo>
                <a:lnTo>
                  <a:pt x="3699" y="9294"/>
                </a:lnTo>
                <a:lnTo>
                  <a:pt x="3699" y="10030"/>
                </a:lnTo>
                <a:lnTo>
                  <a:pt x="1913" y="10030"/>
                </a:lnTo>
                <a:lnTo>
                  <a:pt x="1913" y="9049"/>
                </a:lnTo>
                <a:close/>
              </a:path>
              <a:path w="21600" h="21600" extrusionOk="0">
                <a:moveTo>
                  <a:pt x="1913" y="10620"/>
                </a:moveTo>
                <a:lnTo>
                  <a:pt x="3699" y="10620"/>
                </a:lnTo>
                <a:lnTo>
                  <a:pt x="2678" y="11258"/>
                </a:lnTo>
                <a:lnTo>
                  <a:pt x="2296" y="10963"/>
                </a:lnTo>
                <a:lnTo>
                  <a:pt x="2125" y="11061"/>
                </a:lnTo>
                <a:lnTo>
                  <a:pt x="2700" y="11503"/>
                </a:lnTo>
                <a:lnTo>
                  <a:pt x="3699" y="10865"/>
                </a:lnTo>
                <a:lnTo>
                  <a:pt x="3699" y="11601"/>
                </a:lnTo>
                <a:lnTo>
                  <a:pt x="1913" y="11601"/>
                </a:lnTo>
                <a:lnTo>
                  <a:pt x="1913" y="10620"/>
                </a:lnTo>
                <a:close/>
              </a:path>
              <a:path w="21600" h="21600" extrusionOk="0">
                <a:moveTo>
                  <a:pt x="1913" y="12190"/>
                </a:moveTo>
                <a:lnTo>
                  <a:pt x="3699" y="12190"/>
                </a:lnTo>
                <a:lnTo>
                  <a:pt x="2678" y="12829"/>
                </a:lnTo>
                <a:lnTo>
                  <a:pt x="2296" y="12534"/>
                </a:lnTo>
                <a:lnTo>
                  <a:pt x="2125" y="12632"/>
                </a:lnTo>
                <a:lnTo>
                  <a:pt x="2700" y="13074"/>
                </a:lnTo>
                <a:lnTo>
                  <a:pt x="3699" y="12436"/>
                </a:lnTo>
                <a:lnTo>
                  <a:pt x="3699" y="13172"/>
                </a:lnTo>
                <a:lnTo>
                  <a:pt x="1913" y="13172"/>
                </a:lnTo>
                <a:lnTo>
                  <a:pt x="1913" y="12190"/>
                </a:lnTo>
                <a:close/>
              </a:path>
              <a:path w="21600" h="21600" extrusionOk="0">
                <a:moveTo>
                  <a:pt x="1913" y="13761"/>
                </a:moveTo>
                <a:lnTo>
                  <a:pt x="3699" y="13761"/>
                </a:lnTo>
                <a:lnTo>
                  <a:pt x="2678" y="14400"/>
                </a:lnTo>
                <a:lnTo>
                  <a:pt x="2296" y="14105"/>
                </a:lnTo>
                <a:lnTo>
                  <a:pt x="2125" y="14203"/>
                </a:lnTo>
                <a:lnTo>
                  <a:pt x="2700" y="14645"/>
                </a:lnTo>
                <a:lnTo>
                  <a:pt x="3699" y="14007"/>
                </a:lnTo>
                <a:lnTo>
                  <a:pt x="3699" y="14743"/>
                </a:lnTo>
                <a:lnTo>
                  <a:pt x="1913" y="14743"/>
                </a:lnTo>
                <a:lnTo>
                  <a:pt x="1913" y="13761"/>
                </a:lnTo>
                <a:close/>
              </a:path>
              <a:path w="21600" h="21600" extrusionOk="0">
                <a:moveTo>
                  <a:pt x="1913" y="15332"/>
                </a:moveTo>
                <a:lnTo>
                  <a:pt x="3699" y="15332"/>
                </a:lnTo>
                <a:lnTo>
                  <a:pt x="2678" y="15970"/>
                </a:lnTo>
                <a:lnTo>
                  <a:pt x="2296" y="15676"/>
                </a:lnTo>
                <a:lnTo>
                  <a:pt x="2125" y="15774"/>
                </a:lnTo>
                <a:lnTo>
                  <a:pt x="2700" y="16216"/>
                </a:lnTo>
                <a:lnTo>
                  <a:pt x="3699" y="15578"/>
                </a:lnTo>
                <a:lnTo>
                  <a:pt x="3699" y="16314"/>
                </a:lnTo>
                <a:lnTo>
                  <a:pt x="1913" y="16314"/>
                </a:lnTo>
                <a:lnTo>
                  <a:pt x="1913" y="15332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81924" name="filecab2"/>
          <p:cNvSpPr>
            <a:spLocks noEditPoints="1" noChangeArrowheads="1"/>
          </p:cNvSpPr>
          <p:nvPr/>
        </p:nvSpPr>
        <p:spPr bwMode="auto">
          <a:xfrm>
            <a:off x="685800" y="1828800"/>
            <a:ext cx="1600200" cy="1143000"/>
          </a:xfrm>
          <a:custGeom>
            <a:avLst/>
            <a:gdLst>
              <a:gd name="T0" fmla="*/ 10800 w 21600"/>
              <a:gd name="T1" fmla="*/ 0 h 21600"/>
              <a:gd name="T2" fmla="*/ 0 w 21600"/>
              <a:gd name="T3" fmla="*/ 0 h 21600"/>
              <a:gd name="T4" fmla="*/ 0 w 21600"/>
              <a:gd name="T5" fmla="*/ 10800 h 21600"/>
              <a:gd name="T6" fmla="*/ 0 w 21600"/>
              <a:gd name="T7" fmla="*/ 20367 h 21600"/>
              <a:gd name="T8" fmla="*/ 10800 w 21600"/>
              <a:gd name="T9" fmla="*/ 21600 h 21600"/>
              <a:gd name="T10" fmla="*/ 21600 w 21600"/>
              <a:gd name="T11" fmla="*/ 20367 h 21600"/>
              <a:gd name="T12" fmla="*/ 21600 w 21600"/>
              <a:gd name="T13" fmla="*/ 10800 h 21600"/>
              <a:gd name="T14" fmla="*/ 21600 w 21600"/>
              <a:gd name="T15" fmla="*/ 0 h 21600"/>
              <a:gd name="T16" fmla="*/ 1004 w 21600"/>
              <a:gd name="T17" fmla="*/ 511 h 21600"/>
              <a:gd name="T18" fmla="*/ 20542 w 21600"/>
              <a:gd name="T19" fmla="*/ 1976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0800" y="0"/>
                </a:moveTo>
                <a:lnTo>
                  <a:pt x="0" y="0"/>
                </a:lnTo>
                <a:lnTo>
                  <a:pt x="0" y="10800"/>
                </a:lnTo>
                <a:lnTo>
                  <a:pt x="0" y="20367"/>
                </a:lnTo>
                <a:lnTo>
                  <a:pt x="5807" y="20367"/>
                </a:lnTo>
                <a:lnTo>
                  <a:pt x="5807" y="20637"/>
                </a:lnTo>
                <a:lnTo>
                  <a:pt x="5970" y="20818"/>
                </a:lnTo>
                <a:lnTo>
                  <a:pt x="6133" y="20968"/>
                </a:lnTo>
                <a:lnTo>
                  <a:pt x="6404" y="21239"/>
                </a:lnTo>
                <a:lnTo>
                  <a:pt x="6567" y="21419"/>
                </a:lnTo>
                <a:lnTo>
                  <a:pt x="7055" y="21510"/>
                </a:lnTo>
                <a:lnTo>
                  <a:pt x="7544" y="21600"/>
                </a:lnTo>
                <a:lnTo>
                  <a:pt x="8141" y="21600"/>
                </a:lnTo>
                <a:lnTo>
                  <a:pt x="10800" y="21600"/>
                </a:lnTo>
                <a:lnTo>
                  <a:pt x="13188" y="21600"/>
                </a:lnTo>
                <a:lnTo>
                  <a:pt x="13948" y="21600"/>
                </a:lnTo>
                <a:lnTo>
                  <a:pt x="14436" y="21510"/>
                </a:lnTo>
                <a:lnTo>
                  <a:pt x="14708" y="21419"/>
                </a:lnTo>
                <a:lnTo>
                  <a:pt x="15033" y="21239"/>
                </a:lnTo>
                <a:lnTo>
                  <a:pt x="15359" y="20968"/>
                </a:lnTo>
                <a:lnTo>
                  <a:pt x="15522" y="20818"/>
                </a:lnTo>
                <a:lnTo>
                  <a:pt x="15684" y="20637"/>
                </a:lnTo>
                <a:lnTo>
                  <a:pt x="15684" y="20367"/>
                </a:lnTo>
                <a:lnTo>
                  <a:pt x="21600" y="20367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close/>
                <a:moveTo>
                  <a:pt x="7055" y="20367"/>
                </a:moveTo>
                <a:lnTo>
                  <a:pt x="7055" y="20547"/>
                </a:lnTo>
                <a:lnTo>
                  <a:pt x="7055" y="20637"/>
                </a:lnTo>
                <a:lnTo>
                  <a:pt x="7218" y="20728"/>
                </a:lnTo>
                <a:lnTo>
                  <a:pt x="7381" y="20818"/>
                </a:lnTo>
                <a:lnTo>
                  <a:pt x="7544" y="20908"/>
                </a:lnTo>
                <a:lnTo>
                  <a:pt x="7707" y="20968"/>
                </a:lnTo>
                <a:lnTo>
                  <a:pt x="7815" y="20968"/>
                </a:lnTo>
                <a:lnTo>
                  <a:pt x="8141" y="20968"/>
                </a:lnTo>
                <a:lnTo>
                  <a:pt x="13188" y="20968"/>
                </a:lnTo>
                <a:lnTo>
                  <a:pt x="13459" y="20968"/>
                </a:lnTo>
                <a:lnTo>
                  <a:pt x="13785" y="20968"/>
                </a:lnTo>
                <a:lnTo>
                  <a:pt x="13948" y="20908"/>
                </a:lnTo>
                <a:lnTo>
                  <a:pt x="14111" y="20818"/>
                </a:lnTo>
                <a:lnTo>
                  <a:pt x="14273" y="20728"/>
                </a:lnTo>
                <a:lnTo>
                  <a:pt x="14273" y="20637"/>
                </a:lnTo>
                <a:lnTo>
                  <a:pt x="14436" y="20547"/>
                </a:lnTo>
                <a:lnTo>
                  <a:pt x="14436" y="20367"/>
                </a:lnTo>
                <a:lnTo>
                  <a:pt x="7055" y="20367"/>
                </a:lnTo>
                <a:close/>
              </a:path>
              <a:path w="21600" h="21600" extrusionOk="0">
                <a:moveTo>
                  <a:pt x="7055" y="20367"/>
                </a:moveTo>
                <a:lnTo>
                  <a:pt x="5807" y="20367"/>
                </a:lnTo>
                <a:lnTo>
                  <a:pt x="21600" y="20367"/>
                </a:lnTo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81925" name="floorlamp"/>
          <p:cNvSpPr>
            <a:spLocks noEditPoints="1" noChangeArrowheads="1"/>
          </p:cNvSpPr>
          <p:nvPr/>
        </p:nvSpPr>
        <p:spPr bwMode="auto">
          <a:xfrm>
            <a:off x="304800" y="2667000"/>
            <a:ext cx="2514600" cy="1981200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10800 h 21600"/>
              <a:gd name="T4" fmla="*/ 10800 w 21600"/>
              <a:gd name="T5" fmla="*/ 21600 h 21600"/>
              <a:gd name="T6" fmla="*/ 0 w 21600"/>
              <a:gd name="T7" fmla="*/ 10800 h 21600"/>
              <a:gd name="T8" fmla="*/ 2990 w 21600"/>
              <a:gd name="T9" fmla="*/ 4615 h 21600"/>
              <a:gd name="T10" fmla="*/ 18622 w 21600"/>
              <a:gd name="T11" fmla="*/ 1698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3089" y="18511"/>
                </a:moveTo>
                <a:lnTo>
                  <a:pt x="3903" y="19110"/>
                </a:lnTo>
                <a:lnTo>
                  <a:pt x="4813" y="19852"/>
                </a:lnTo>
                <a:lnTo>
                  <a:pt x="5651" y="20235"/>
                </a:lnTo>
                <a:lnTo>
                  <a:pt x="6537" y="20834"/>
                </a:lnTo>
                <a:lnTo>
                  <a:pt x="7519" y="21145"/>
                </a:lnTo>
                <a:lnTo>
                  <a:pt x="8573" y="21432"/>
                </a:lnTo>
                <a:lnTo>
                  <a:pt x="9698" y="21600"/>
                </a:lnTo>
                <a:lnTo>
                  <a:pt x="10824" y="21600"/>
                </a:lnTo>
                <a:lnTo>
                  <a:pt x="11878" y="21600"/>
                </a:lnTo>
                <a:lnTo>
                  <a:pt x="12859" y="21432"/>
                </a:lnTo>
                <a:lnTo>
                  <a:pt x="13913" y="21145"/>
                </a:lnTo>
                <a:lnTo>
                  <a:pt x="14895" y="20834"/>
                </a:lnTo>
                <a:lnTo>
                  <a:pt x="15949" y="20379"/>
                </a:lnTo>
                <a:lnTo>
                  <a:pt x="16787" y="19852"/>
                </a:lnTo>
                <a:lnTo>
                  <a:pt x="17529" y="19253"/>
                </a:lnTo>
                <a:lnTo>
                  <a:pt x="18367" y="18511"/>
                </a:lnTo>
                <a:lnTo>
                  <a:pt x="19110" y="17816"/>
                </a:lnTo>
                <a:lnTo>
                  <a:pt x="19708" y="16930"/>
                </a:lnTo>
                <a:lnTo>
                  <a:pt x="20235" y="16092"/>
                </a:lnTo>
                <a:lnTo>
                  <a:pt x="20690" y="15039"/>
                </a:lnTo>
                <a:lnTo>
                  <a:pt x="21145" y="14057"/>
                </a:lnTo>
                <a:lnTo>
                  <a:pt x="21432" y="13003"/>
                </a:lnTo>
                <a:lnTo>
                  <a:pt x="21600" y="11878"/>
                </a:lnTo>
                <a:lnTo>
                  <a:pt x="21600" y="10824"/>
                </a:lnTo>
                <a:lnTo>
                  <a:pt x="21600" y="9698"/>
                </a:lnTo>
                <a:lnTo>
                  <a:pt x="21432" y="8717"/>
                </a:lnTo>
                <a:lnTo>
                  <a:pt x="21145" y="7663"/>
                </a:lnTo>
                <a:lnTo>
                  <a:pt x="20834" y="6681"/>
                </a:lnTo>
                <a:lnTo>
                  <a:pt x="20379" y="5795"/>
                </a:lnTo>
                <a:lnTo>
                  <a:pt x="19852" y="4957"/>
                </a:lnTo>
                <a:lnTo>
                  <a:pt x="19253" y="4047"/>
                </a:lnTo>
                <a:lnTo>
                  <a:pt x="18511" y="3376"/>
                </a:lnTo>
                <a:lnTo>
                  <a:pt x="17840" y="2634"/>
                </a:lnTo>
                <a:lnTo>
                  <a:pt x="16930" y="1868"/>
                </a:lnTo>
                <a:lnTo>
                  <a:pt x="16092" y="1341"/>
                </a:lnTo>
                <a:lnTo>
                  <a:pt x="15039" y="910"/>
                </a:lnTo>
                <a:lnTo>
                  <a:pt x="14057" y="455"/>
                </a:lnTo>
                <a:lnTo>
                  <a:pt x="13027" y="144"/>
                </a:lnTo>
                <a:lnTo>
                  <a:pt x="11878" y="0"/>
                </a:lnTo>
                <a:lnTo>
                  <a:pt x="10824" y="0"/>
                </a:lnTo>
                <a:lnTo>
                  <a:pt x="9698" y="0"/>
                </a:lnTo>
                <a:lnTo>
                  <a:pt x="8573" y="144"/>
                </a:lnTo>
                <a:lnTo>
                  <a:pt x="7519" y="455"/>
                </a:lnTo>
                <a:lnTo>
                  <a:pt x="6537" y="742"/>
                </a:lnTo>
                <a:lnTo>
                  <a:pt x="5651" y="1341"/>
                </a:lnTo>
                <a:lnTo>
                  <a:pt x="4813" y="1724"/>
                </a:lnTo>
                <a:lnTo>
                  <a:pt x="3903" y="2467"/>
                </a:lnTo>
                <a:lnTo>
                  <a:pt x="3089" y="3089"/>
                </a:lnTo>
                <a:lnTo>
                  <a:pt x="2490" y="3903"/>
                </a:lnTo>
                <a:lnTo>
                  <a:pt x="1724" y="4813"/>
                </a:lnTo>
                <a:lnTo>
                  <a:pt x="1341" y="5627"/>
                </a:lnTo>
                <a:lnTo>
                  <a:pt x="742" y="6537"/>
                </a:lnTo>
                <a:lnTo>
                  <a:pt x="455" y="7519"/>
                </a:lnTo>
                <a:lnTo>
                  <a:pt x="144" y="8573"/>
                </a:lnTo>
                <a:lnTo>
                  <a:pt x="0" y="9698"/>
                </a:lnTo>
                <a:lnTo>
                  <a:pt x="0" y="10824"/>
                </a:lnTo>
                <a:lnTo>
                  <a:pt x="0" y="11878"/>
                </a:lnTo>
                <a:lnTo>
                  <a:pt x="144" y="13003"/>
                </a:lnTo>
                <a:lnTo>
                  <a:pt x="455" y="14057"/>
                </a:lnTo>
                <a:lnTo>
                  <a:pt x="742" y="15039"/>
                </a:lnTo>
                <a:lnTo>
                  <a:pt x="1341" y="15949"/>
                </a:lnTo>
                <a:lnTo>
                  <a:pt x="1724" y="16763"/>
                </a:lnTo>
                <a:lnTo>
                  <a:pt x="2490" y="17673"/>
                </a:lnTo>
                <a:lnTo>
                  <a:pt x="3089" y="18511"/>
                </a:lnTo>
                <a:close/>
              </a:path>
              <a:path w="21600" h="21600" extrusionOk="0">
                <a:moveTo>
                  <a:pt x="10824" y="16332"/>
                </a:moveTo>
                <a:lnTo>
                  <a:pt x="11878" y="16236"/>
                </a:lnTo>
                <a:lnTo>
                  <a:pt x="12859" y="15949"/>
                </a:lnTo>
                <a:lnTo>
                  <a:pt x="13913" y="15350"/>
                </a:lnTo>
                <a:lnTo>
                  <a:pt x="14584" y="14584"/>
                </a:lnTo>
                <a:lnTo>
                  <a:pt x="15350" y="13913"/>
                </a:lnTo>
                <a:lnTo>
                  <a:pt x="15949" y="12859"/>
                </a:lnTo>
                <a:lnTo>
                  <a:pt x="16260" y="11878"/>
                </a:lnTo>
                <a:lnTo>
                  <a:pt x="16332" y="10824"/>
                </a:lnTo>
                <a:lnTo>
                  <a:pt x="16260" y="9698"/>
                </a:lnTo>
                <a:lnTo>
                  <a:pt x="15949" y="8717"/>
                </a:lnTo>
                <a:lnTo>
                  <a:pt x="15350" y="7663"/>
                </a:lnTo>
                <a:lnTo>
                  <a:pt x="14584" y="6849"/>
                </a:lnTo>
                <a:lnTo>
                  <a:pt x="13913" y="6250"/>
                </a:lnTo>
                <a:lnTo>
                  <a:pt x="12859" y="5651"/>
                </a:lnTo>
                <a:lnTo>
                  <a:pt x="11878" y="5340"/>
                </a:lnTo>
                <a:lnTo>
                  <a:pt x="10824" y="5268"/>
                </a:lnTo>
                <a:lnTo>
                  <a:pt x="9698" y="5340"/>
                </a:lnTo>
                <a:lnTo>
                  <a:pt x="8717" y="5651"/>
                </a:lnTo>
                <a:lnTo>
                  <a:pt x="7663" y="6250"/>
                </a:lnTo>
                <a:lnTo>
                  <a:pt x="6849" y="6849"/>
                </a:lnTo>
                <a:lnTo>
                  <a:pt x="6250" y="7663"/>
                </a:lnTo>
                <a:lnTo>
                  <a:pt x="5651" y="8717"/>
                </a:lnTo>
                <a:lnTo>
                  <a:pt x="5340" y="9698"/>
                </a:lnTo>
                <a:lnTo>
                  <a:pt x="5268" y="10824"/>
                </a:lnTo>
                <a:lnTo>
                  <a:pt x="5340" y="11878"/>
                </a:lnTo>
                <a:lnTo>
                  <a:pt x="5651" y="12859"/>
                </a:lnTo>
                <a:lnTo>
                  <a:pt x="6250" y="13913"/>
                </a:lnTo>
                <a:lnTo>
                  <a:pt x="6849" y="14584"/>
                </a:lnTo>
                <a:lnTo>
                  <a:pt x="7663" y="15350"/>
                </a:lnTo>
                <a:lnTo>
                  <a:pt x="8717" y="15949"/>
                </a:lnTo>
                <a:lnTo>
                  <a:pt x="9698" y="16236"/>
                </a:lnTo>
                <a:lnTo>
                  <a:pt x="10824" y="16332"/>
                </a:lnTo>
                <a:moveTo>
                  <a:pt x="9770" y="5340"/>
                </a:moveTo>
                <a:lnTo>
                  <a:pt x="9770" y="7160"/>
                </a:lnTo>
                <a:lnTo>
                  <a:pt x="9770" y="13985"/>
                </a:lnTo>
                <a:lnTo>
                  <a:pt x="9770" y="16236"/>
                </a:lnTo>
                <a:moveTo>
                  <a:pt x="11806" y="5340"/>
                </a:moveTo>
                <a:lnTo>
                  <a:pt x="11806" y="7160"/>
                </a:lnTo>
                <a:lnTo>
                  <a:pt x="11806" y="13985"/>
                </a:lnTo>
                <a:lnTo>
                  <a:pt x="11806" y="1623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79605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81926" name="WordArt 6"/>
          <p:cNvSpPr>
            <a:spLocks noChangeArrowheads="1" noChangeShapeType="1" noTextEdit="1"/>
          </p:cNvSpPr>
          <p:nvPr/>
        </p:nvSpPr>
        <p:spPr bwMode="auto">
          <a:xfrm>
            <a:off x="762000" y="1524000"/>
            <a:ext cx="8001000" cy="2819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</a:rPr>
              <a:t>Графический дизайн</a:t>
            </a:r>
          </a:p>
        </p:txBody>
      </p:sp>
      <p:sp>
        <p:nvSpPr>
          <p:cNvPr id="81927" name="WordArt 7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0" y="4572000"/>
            <a:ext cx="6805613" cy="1905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Графический дизайн</a:t>
            </a:r>
          </a:p>
        </p:txBody>
      </p:sp>
      <p:sp>
        <p:nvSpPr>
          <p:cNvPr id="81928" name="Rectangle 8"/>
          <p:cNvSpPr>
            <a:spLocks noChangeArrowheads="1"/>
          </p:cNvSpPr>
          <p:nvPr/>
        </p:nvSpPr>
        <p:spPr bwMode="auto">
          <a:xfrm>
            <a:off x="3657600" y="6477000"/>
            <a:ext cx="4572000" cy="152400"/>
          </a:xfrm>
          <a:prstGeom prst="rect">
            <a:avLst/>
          </a:prstGeom>
          <a:solidFill>
            <a:srgbClr val="99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1929" name="Rectangle 9"/>
          <p:cNvSpPr>
            <a:spLocks noChangeArrowheads="1"/>
          </p:cNvSpPr>
          <p:nvPr/>
        </p:nvSpPr>
        <p:spPr bwMode="auto">
          <a:xfrm>
            <a:off x="5334000" y="5715000"/>
            <a:ext cx="3429000" cy="609600"/>
          </a:xfrm>
          <a:prstGeom prst="rect">
            <a:avLst/>
          </a:prstGeom>
          <a:solidFill>
            <a:srgbClr val="D5C1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068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WordArt 4"/>
          <p:cNvSpPr>
            <a:spLocks noChangeArrowheads="1" noChangeShapeType="1" noTextEdit="1"/>
          </p:cNvSpPr>
          <p:nvPr/>
        </p:nvSpPr>
        <p:spPr bwMode="auto">
          <a:xfrm>
            <a:off x="1295400" y="533400"/>
            <a:ext cx="4724400" cy="32797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Графика</a:t>
            </a:r>
          </a:p>
        </p:txBody>
      </p:sp>
      <p:sp>
        <p:nvSpPr>
          <p:cNvPr id="35845" name="WordArt 5"/>
          <p:cNvSpPr>
            <a:spLocks noChangeArrowheads="1" noChangeShapeType="1" noTextEdit="1"/>
          </p:cNvSpPr>
          <p:nvPr/>
        </p:nvSpPr>
        <p:spPr bwMode="auto">
          <a:xfrm>
            <a:off x="3705225" y="3078163"/>
            <a:ext cx="4371975" cy="15700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80808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Шрифты</a:t>
            </a:r>
          </a:p>
        </p:txBody>
      </p:sp>
      <p:sp>
        <p:nvSpPr>
          <p:cNvPr id="35846" name="Oval 6"/>
          <p:cNvSpPr>
            <a:spLocks noChangeArrowheads="1"/>
          </p:cNvSpPr>
          <p:nvPr/>
        </p:nvSpPr>
        <p:spPr bwMode="auto">
          <a:xfrm>
            <a:off x="3276600" y="5181600"/>
            <a:ext cx="1828800" cy="685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847" name="AutoShape 7"/>
          <p:cNvSpPr>
            <a:spLocks noChangeArrowheads="1"/>
          </p:cNvSpPr>
          <p:nvPr/>
        </p:nvSpPr>
        <p:spPr bwMode="auto">
          <a:xfrm>
            <a:off x="533400" y="3886200"/>
            <a:ext cx="3124200" cy="1143000"/>
          </a:xfrm>
          <a:prstGeom prst="horizontalScroll">
            <a:avLst>
              <a:gd name="adj" fmla="val 12500"/>
            </a:avLst>
          </a:prstGeom>
          <a:solidFill>
            <a:srgbClr val="D5C1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 flipV="1">
            <a:off x="5867400" y="4343400"/>
            <a:ext cx="26670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4191000" y="4800600"/>
            <a:ext cx="2667000" cy="990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850" name="Oval 10"/>
          <p:cNvSpPr>
            <a:spLocks noChangeArrowheads="1"/>
          </p:cNvSpPr>
          <p:nvPr/>
        </p:nvSpPr>
        <p:spPr bwMode="auto">
          <a:xfrm>
            <a:off x="4724400" y="5181600"/>
            <a:ext cx="3810000" cy="1143000"/>
          </a:xfrm>
          <a:prstGeom prst="ellipse">
            <a:avLst/>
          </a:prstGeom>
          <a:solidFill>
            <a:srgbClr val="808080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851" name="WordArt 11"/>
          <p:cNvSpPr>
            <a:spLocks noChangeArrowheads="1" noChangeShapeType="1" noTextEdit="1"/>
          </p:cNvSpPr>
          <p:nvPr/>
        </p:nvSpPr>
        <p:spPr bwMode="auto">
          <a:xfrm>
            <a:off x="6324600" y="1524000"/>
            <a:ext cx="2133600" cy="1981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А</a:t>
            </a:r>
          </a:p>
        </p:txBody>
      </p:sp>
      <p:sp>
        <p:nvSpPr>
          <p:cNvPr id="35852" name="WordArt 12"/>
          <p:cNvSpPr>
            <a:spLocks noChangeArrowheads="1" noChangeShapeType="1" noTextEdit="1"/>
          </p:cNvSpPr>
          <p:nvPr/>
        </p:nvSpPr>
        <p:spPr bwMode="auto">
          <a:xfrm>
            <a:off x="533400" y="3016250"/>
            <a:ext cx="4162425" cy="31559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</a:rPr>
              <a:t>Б</a:t>
            </a:r>
          </a:p>
        </p:txBody>
      </p:sp>
      <p:sp>
        <p:nvSpPr>
          <p:cNvPr id="35853" name="Oval 13"/>
          <p:cNvSpPr>
            <a:spLocks noChangeArrowheads="1"/>
          </p:cNvSpPr>
          <p:nvPr/>
        </p:nvSpPr>
        <p:spPr bwMode="auto">
          <a:xfrm>
            <a:off x="7696200" y="5181600"/>
            <a:ext cx="838200" cy="685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068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 descr="J01997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1770063" cy="173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29" name="Picture 5" descr="J019975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2819400"/>
            <a:ext cx="1724025" cy="176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30" name="Picture 6" descr="J020546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1905000"/>
            <a:ext cx="2890838" cy="287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31" name="Picture 7" descr="J020558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4800600"/>
            <a:ext cx="1776413" cy="163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32" name="Picture 8" descr="J025130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4057650"/>
            <a:ext cx="2286000" cy="192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33" name="Picture 9" descr="J025192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4191000"/>
            <a:ext cx="1812925" cy="180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34" name="Picture 10" descr="J028541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174625"/>
            <a:ext cx="3048000" cy="290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35" name="Picture 11" descr="J0285360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3352800"/>
            <a:ext cx="1660525" cy="204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36" name="Picture 12" descr="o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17145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837" name="WordArt 13"/>
          <p:cNvSpPr>
            <a:spLocks noChangeArrowheads="1" noChangeShapeType="1" noTextEdit="1"/>
          </p:cNvSpPr>
          <p:nvPr/>
        </p:nvSpPr>
        <p:spPr bwMode="auto">
          <a:xfrm>
            <a:off x="2209800" y="5867400"/>
            <a:ext cx="65532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Графический знак</a:t>
            </a:r>
          </a:p>
        </p:txBody>
      </p:sp>
    </p:spTree>
    <p:extLst>
      <p:ext uri="{BB962C8B-B14F-4D97-AF65-F5344CB8AC3E}">
        <p14:creationId xmlns:p14="http://schemas.microsoft.com/office/powerpoint/2010/main" val="1492106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Пользователь\Pictures\MP Navigator EX\2019_12_09\IMG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2071667" y="142852"/>
            <a:ext cx="5214976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228600" y="964079"/>
            <a:ext cx="8763000" cy="1938992"/>
          </a:xfrm>
          <a:prstGeom prst="rect">
            <a:avLst/>
          </a:prstGeom>
          <a:solidFill>
            <a:srgbClr val="B0B3EE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altLang="ru-RU" sz="2400" b="1" i="0" dirty="0">
                <a:solidFill>
                  <a:srgbClr val="FF0066"/>
                </a:solidFill>
              </a:rPr>
              <a:t>Тема 4</a:t>
            </a:r>
            <a:r>
              <a:rPr lang="ru-RU" altLang="ru-RU" sz="2400" b="1" i="0" dirty="0"/>
              <a:t>. Обобщающее занятие (1час) (</a:t>
            </a:r>
            <a:r>
              <a:rPr lang="ru-RU" altLang="ru-RU" sz="1400" b="1" i="0" dirty="0"/>
              <a:t>выставка творческих работ) </a:t>
            </a:r>
            <a:r>
              <a:rPr lang="ru-RU" altLang="ru-RU" sz="2400" b="1" i="0" dirty="0"/>
              <a:t> </a:t>
            </a:r>
            <a:br>
              <a:rPr lang="ru-RU" altLang="ru-RU" sz="2400" i="0" dirty="0"/>
            </a:br>
            <a:r>
              <a:rPr lang="ru-RU" altLang="ru-RU" sz="2400" i="0" dirty="0"/>
              <a:t>Представление (выставка) домашних творческих работ (по выбору учащегося: разработка эскизов товарных знаков, рекламной листовки, визитной карточки, афиши, книжной обложки и т.п.). Коллективное обсуждение и анализ работ.</a:t>
            </a:r>
            <a:r>
              <a:rPr lang="ru-RU" altLang="ru-RU" sz="1200" dirty="0"/>
              <a:t> </a:t>
            </a:r>
          </a:p>
        </p:txBody>
      </p:sp>
      <p:pic>
        <p:nvPicPr>
          <p:cNvPr id="32773" name="Picture 5" descr="pic1429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4267200"/>
            <a:ext cx="3121025" cy="234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4" name="Picture 6" descr="ахром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300" y="3200400"/>
            <a:ext cx="49149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5" name="WordArt 7"/>
          <p:cNvSpPr>
            <a:spLocks noChangeArrowheads="1" noChangeShapeType="1" noTextEdit="1"/>
          </p:cNvSpPr>
          <p:nvPr/>
        </p:nvSpPr>
        <p:spPr bwMode="auto">
          <a:xfrm>
            <a:off x="4267200" y="3505200"/>
            <a:ext cx="4267200" cy="2133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Товарный знак</a:t>
            </a:r>
          </a:p>
        </p:txBody>
      </p:sp>
      <p:sp>
        <p:nvSpPr>
          <p:cNvPr id="32776" name="WordArt 8"/>
          <p:cNvSpPr>
            <a:spLocks noChangeArrowheads="1" noChangeShapeType="1" noTextEdit="1"/>
          </p:cNvSpPr>
          <p:nvPr/>
        </p:nvSpPr>
        <p:spPr bwMode="auto">
          <a:xfrm>
            <a:off x="457200" y="3200400"/>
            <a:ext cx="3276600" cy="1676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Реклама</a:t>
            </a: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228600" y="152400"/>
            <a:ext cx="8610600" cy="152400"/>
          </a:xfrm>
          <a:prstGeom prst="rect">
            <a:avLst/>
          </a:prstGeom>
          <a:solidFill>
            <a:srgbClr val="E8B5E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184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Пользователь\Downloads\Свидетельство проекта infourok.ru №ДЕ76939016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428605"/>
            <a:ext cx="428628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Пользователь\Downloads\Свидетельство проекта infourok.ru №УД63306270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500042"/>
            <a:ext cx="4144089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3"/>
          <p:cNvSpPr>
            <a:spLocks noChangeArrowheads="1" noChangeShapeType="1" noTextEdit="1"/>
          </p:cNvSpPr>
          <p:nvPr/>
        </p:nvSpPr>
        <p:spPr bwMode="auto">
          <a:xfrm>
            <a:off x="762000" y="3505200"/>
            <a:ext cx="6629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представление собственного инновационного опыта</a:t>
            </a:r>
          </a:p>
        </p:txBody>
      </p:sp>
      <p:pic>
        <p:nvPicPr>
          <p:cNvPr id="9219" name="Picture 4" descr="елховк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4005263"/>
            <a:ext cx="4249738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утро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990600"/>
            <a:ext cx="251460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 descr="ноч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4098925"/>
            <a:ext cx="3810000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WordArt 9"/>
          <p:cNvSpPr>
            <a:spLocks noChangeArrowheads="1" noChangeShapeType="1" noTextEdit="1"/>
          </p:cNvSpPr>
          <p:nvPr/>
        </p:nvSpPr>
        <p:spPr bwMode="auto">
          <a:xfrm>
            <a:off x="2209800" y="228600"/>
            <a:ext cx="4419600" cy="1447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14892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Компьютерная графика</a:t>
            </a:r>
          </a:p>
        </p:txBody>
      </p:sp>
      <p:pic>
        <p:nvPicPr>
          <p:cNvPr id="9223" name="Picture 15" descr="яблоко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400" y="1244600"/>
            <a:ext cx="2362200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7" descr="деревня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990600"/>
            <a:ext cx="25273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 1"/>
          <p:cNvSpPr/>
          <p:nvPr/>
        </p:nvSpPr>
        <p:spPr>
          <a:xfrm>
            <a:off x="395536" y="228600"/>
            <a:ext cx="792088" cy="723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1560" y="332656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FFF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7336339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143000" y="228600"/>
            <a:ext cx="6248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/>
              <a:t>Актуальность и перспективность опыта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85800" y="685800"/>
            <a:ext cx="7543800" cy="509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195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300"/>
              <a:t> В  век  информационной культуры, когда  во  все виды человеческой  деятельности  внедрены компьютерные технологии и язык искусства расширяет свои возможности средствами компьютерной графики.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300"/>
              <a:t>Активное внедрение новых технологий в искусство подтверждает актуальность данных методических  разработок.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300"/>
              <a:t>   Компьютерная графика является популярным  видом изобразительного искусства. К компьютерной графике в данный период повышенное общественное внимание, что способствует преимущественному развитию и является возросшей потребности в ней.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300"/>
              <a:t>Компьютерная графика задействована во всех видах человеческой деятельности: инженерных и научных дисциплинах, в медицине, в архитектуре, в области дизайна и промышленной графике и т.д.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300"/>
              <a:t>  Использование  графических программ, а в частности </a:t>
            </a:r>
            <a:r>
              <a:rPr lang="en-US" altLang="ru-RU" sz="1300"/>
              <a:t>Paint</a:t>
            </a:r>
            <a:r>
              <a:rPr lang="ru-RU" altLang="ru-RU" sz="1300"/>
              <a:t>, в качестве инструмента художественной деятельности, позволяют учащимся реализовать свой творческий потенциал в изобразительном искусстве.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300"/>
              <a:t>Не являясь материальной средой, компьютерные технологии представляют учащимся широкий спектр возможностей работы в традиционных или авангардных направлениях.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300"/>
              <a:t>  Методические пособия по компьютерной графике появились с целью поддержать интерес к изобразительному искусству, применяя компьютерные технологии, освоить компьютерную программу </a:t>
            </a:r>
            <a:r>
              <a:rPr lang="en-US" altLang="ru-RU" sz="1300"/>
              <a:t>Paint.</a:t>
            </a:r>
            <a:endParaRPr lang="ru-RU" altLang="ru-RU" sz="1300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300"/>
              <a:t>Возможность  графической программы </a:t>
            </a:r>
            <a:r>
              <a:rPr lang="en-US" altLang="ru-RU" sz="1300"/>
              <a:t>Paint </a:t>
            </a:r>
            <a:r>
              <a:rPr lang="ru-RU" altLang="ru-RU" sz="1300"/>
              <a:t>позволяет имитировать традиционную живопись и графику. В основе изображений реальный окружающий мир переходит в свободную композицию, а иногда в абстрактную форму.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300"/>
              <a:t>   Интересные  задания, использования   возможности компьютерной программы  </a:t>
            </a:r>
            <a:r>
              <a:rPr lang="en-US" altLang="ru-RU" sz="1300"/>
              <a:t>Paint </a:t>
            </a:r>
            <a:r>
              <a:rPr lang="ru-RU" altLang="ru-RU" sz="1300"/>
              <a:t> учащиеся самореализуются творчески и полученные знания могут применить в будущей профессии.</a:t>
            </a: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152400" y="0"/>
            <a:ext cx="5334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/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8305800" y="0"/>
            <a:ext cx="6096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29098522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4"/>
          <p:cNvSpPr>
            <a:spLocks noChangeArrowheads="1" noChangeShapeType="1" noTextEdit="1"/>
          </p:cNvSpPr>
          <p:nvPr/>
        </p:nvSpPr>
        <p:spPr bwMode="auto">
          <a:xfrm>
            <a:off x="1187450" y="1989138"/>
            <a:ext cx="6913563" cy="1657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Поэтапное рисование</a:t>
            </a:r>
          </a:p>
        </p:txBody>
      </p:sp>
      <p:sp>
        <p:nvSpPr>
          <p:cNvPr id="16387" name="WordArt 5"/>
          <p:cNvSpPr>
            <a:spLocks noChangeArrowheads="1" noChangeShapeType="1" noTextEdit="1"/>
          </p:cNvSpPr>
          <p:nvPr/>
        </p:nvSpPr>
        <p:spPr bwMode="auto">
          <a:xfrm>
            <a:off x="2627313" y="3860800"/>
            <a:ext cx="3889375" cy="1368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пейзажа</a:t>
            </a:r>
          </a:p>
        </p:txBody>
      </p:sp>
    </p:spTree>
    <p:extLst>
      <p:ext uri="{BB962C8B-B14F-4D97-AF65-F5344CB8AC3E}">
        <p14:creationId xmlns:p14="http://schemas.microsoft.com/office/powerpoint/2010/main" val="365635671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су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42888"/>
            <a:ext cx="11591925" cy="811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WordArt 3"/>
          <p:cNvSpPr>
            <a:spLocks noChangeArrowheads="1" noChangeShapeType="1" noTextEdit="1"/>
          </p:cNvSpPr>
          <p:nvPr/>
        </p:nvSpPr>
        <p:spPr bwMode="auto">
          <a:xfrm>
            <a:off x="1619250" y="5805488"/>
            <a:ext cx="5592763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Набросок композиции</a:t>
            </a:r>
          </a:p>
        </p:txBody>
      </p:sp>
    </p:spTree>
    <p:extLst>
      <p:ext uri="{BB962C8B-B14F-4D97-AF65-F5344CB8AC3E}">
        <p14:creationId xmlns:p14="http://schemas.microsoft.com/office/powerpoint/2010/main" val="3958939587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су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42888"/>
            <a:ext cx="11591925" cy="811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WordArt 3"/>
          <p:cNvSpPr>
            <a:spLocks noChangeArrowheads="1" noChangeShapeType="1" noTextEdit="1"/>
          </p:cNvSpPr>
          <p:nvPr/>
        </p:nvSpPr>
        <p:spPr bwMode="auto">
          <a:xfrm>
            <a:off x="1403350" y="5734050"/>
            <a:ext cx="5832475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Заливка цветом</a:t>
            </a:r>
          </a:p>
        </p:txBody>
      </p:sp>
    </p:spTree>
    <p:extLst>
      <p:ext uri="{BB962C8B-B14F-4D97-AF65-F5344CB8AC3E}">
        <p14:creationId xmlns:p14="http://schemas.microsoft.com/office/powerpoint/2010/main" val="1001439051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су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91925" cy="811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WordArt 3"/>
          <p:cNvSpPr>
            <a:spLocks noChangeArrowheads="1" noChangeShapeType="1" noTextEdit="1"/>
          </p:cNvSpPr>
          <p:nvPr/>
        </p:nvSpPr>
        <p:spPr bwMode="auto">
          <a:xfrm>
            <a:off x="1371600" y="6021388"/>
            <a:ext cx="6400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Прорисовка пейзажа мазками</a:t>
            </a:r>
          </a:p>
        </p:txBody>
      </p:sp>
    </p:spTree>
    <p:extLst>
      <p:ext uri="{BB962C8B-B14F-4D97-AF65-F5344CB8AC3E}">
        <p14:creationId xmlns:p14="http://schemas.microsoft.com/office/powerpoint/2010/main" val="2447207522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0166" y="428604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Выступления на методических совещаниях и семинарах</a:t>
            </a:r>
          </a:p>
        </p:txBody>
      </p:sp>
      <p:pic>
        <p:nvPicPr>
          <p:cNvPr id="5" name="Рисунок 4" descr="C:\Users\Пользователь\Pictures\MP Navigator EX\2020_02_19\IMG_000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4714872" y="1071546"/>
            <a:ext cx="3929093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Пользователь\Pictures\MP Navigator EX\2020_02_19\IMG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642910" y="1142984"/>
            <a:ext cx="3856046" cy="4953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Пользователь\Pictures\MP Navigator EX\2020_01_10\IMG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5000628" y="857232"/>
            <a:ext cx="3826752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Пользователь\Pictures\MP Navigator EX\2023_11_06\IMG_0006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1142984"/>
            <a:ext cx="378621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14356"/>
            <a:ext cx="9144000" cy="593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85852" y="357166"/>
            <a:ext cx="3268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                                  Дипломы</a:t>
            </a:r>
          </a:p>
        </p:txBody>
      </p:sp>
    </p:spTree>
    <p:extLst>
      <p:ext uri="{BB962C8B-B14F-4D97-AF65-F5344CB8AC3E}">
        <p14:creationId xmlns:p14="http://schemas.microsoft.com/office/powerpoint/2010/main" val="264435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Пользователь\Pictures\MP Navigator EX\2023_08_28\IMG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571480"/>
            <a:ext cx="3086100" cy="441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Пользователь\Pictures\MP Navigator EX\2023_08_28\IMG_0001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4837963" y="91203"/>
            <a:ext cx="2939329" cy="4185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214810" y="214290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Семинары</a:t>
            </a:r>
          </a:p>
        </p:txBody>
      </p:sp>
      <p:pic>
        <p:nvPicPr>
          <p:cNvPr id="5" name="Рисунок 4" descr="C:\Users\Пользователь\Pictures\MP Navigator EX\2024_03_11\IMG_0003.tif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4894130" y="2749680"/>
            <a:ext cx="2591437" cy="5093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0" y="1701316"/>
          <a:ext cx="6095999" cy="3455367"/>
        </p:xfrm>
        <a:graphic>
          <a:graphicData uri="http://schemas.openxmlformats.org/drawingml/2006/table">
            <a:tbl>
              <a:tblPr/>
              <a:tblGrid>
                <a:gridCol w="403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6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07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07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82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88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88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88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882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882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0882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188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3188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28672">
                <a:tc rowSpan="3">
                  <a:txBody>
                    <a:bodyPr/>
                    <a:lstStyle/>
                    <a:p>
                      <a:pPr marL="3848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 dirty="0">
                        <a:latin typeface="Arial Rounded MT Bold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i="1" dirty="0">
                          <a:latin typeface="Arial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3848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Arial"/>
                          <a:ea typeface="Times New Roman"/>
                          <a:cs typeface="Times New Roman"/>
                        </a:rPr>
                        <a:t>Фамилия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Arial"/>
                          <a:ea typeface="Times New Roman"/>
                          <a:cs typeface="Times New Roman"/>
                        </a:rPr>
                        <a:t>     имя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3848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>
                        <a:latin typeface="Arial Rounded MT Bold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Arial"/>
                          <a:ea typeface="Times New Roman"/>
                          <a:cs typeface="Times New Roman"/>
                        </a:rPr>
                        <a:t>Кл.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3848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>
                        <a:latin typeface="Arial Rounded MT Bold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Arial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marL="3848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Arial"/>
                          <a:ea typeface="Times New Roman"/>
                          <a:cs typeface="Times New Roman"/>
                        </a:rPr>
                        <a:t>Название дисциплины, оценка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5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3848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Arial"/>
                          <a:ea typeface="Times New Roman"/>
                          <a:cs typeface="Times New Roman"/>
                        </a:rPr>
                        <a:t>рисунок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Arial"/>
                          <a:ea typeface="Times New Roman"/>
                          <a:cs typeface="Times New Roman"/>
                        </a:rPr>
                        <a:t>    живопись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Arial"/>
                          <a:ea typeface="Times New Roman"/>
                          <a:cs typeface="Times New Roman"/>
                        </a:rPr>
                        <a:t>  композиция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6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latin typeface="Calibri"/>
                          <a:ea typeface="Times New Roman"/>
                          <a:cs typeface="Times New Roman"/>
                        </a:rPr>
                        <a:t>6кл.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Calibri"/>
                          <a:ea typeface="Times New Roman"/>
                          <a:cs typeface="Times New Roman"/>
                        </a:rPr>
                        <a:t>2018-2019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Arial"/>
                          <a:ea typeface="Times New Roman"/>
                          <a:cs typeface="Times New Roman"/>
                        </a:rPr>
                        <a:t>Год.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Arial"/>
                          <a:ea typeface="Times New Roman"/>
                          <a:cs typeface="Times New Roman"/>
                        </a:rPr>
                        <a:t>оц.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Arial"/>
                          <a:ea typeface="Times New Roman"/>
                          <a:cs typeface="Times New Roman"/>
                        </a:rPr>
                        <a:t>Экз.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Arial"/>
                          <a:ea typeface="Times New Roman"/>
                          <a:cs typeface="Times New Roman"/>
                        </a:rPr>
                        <a:t>Итог.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Arial"/>
                          <a:ea typeface="Times New Roman"/>
                          <a:cs typeface="Times New Roman"/>
                        </a:rPr>
                        <a:t>Год.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Arial"/>
                          <a:ea typeface="Times New Roman"/>
                          <a:cs typeface="Times New Roman"/>
                        </a:rPr>
                        <a:t>оц.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Arial"/>
                          <a:ea typeface="Times New Roman"/>
                          <a:cs typeface="Times New Roman"/>
                        </a:rPr>
                        <a:t>Экз.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Arial"/>
                          <a:ea typeface="Times New Roman"/>
                          <a:cs typeface="Times New Roman"/>
                        </a:rPr>
                        <a:t>Итог.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Arial"/>
                          <a:ea typeface="Times New Roman"/>
                          <a:cs typeface="Times New Roman"/>
                        </a:rPr>
                        <a:t>Год.оц.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Arial"/>
                          <a:ea typeface="Times New Roman"/>
                          <a:cs typeface="Times New Roman"/>
                        </a:rPr>
                        <a:t>Экз.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Arial"/>
                          <a:ea typeface="Times New Roman"/>
                          <a:cs typeface="Times New Roman"/>
                        </a:rPr>
                        <a:t>Итог.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7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Аношкина  Л.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3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Федяшкин К.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6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Calibri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Рыбакова И.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48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latin typeface="Arial Rounded MT Bold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48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latin typeface="Arial Rounded MT Bold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9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Calibri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Шаронова А.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48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latin typeface="Arial Rounded MT Bold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48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latin typeface="Arial Rounded MT Bold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1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5.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Балакшина К.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48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latin typeface="Arial Rounded MT Bold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48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latin typeface="Arial Rounded MT Bold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6.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Маханова Н.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48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latin typeface="Arial Rounded MT Bold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48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latin typeface="Arial Rounded MT Bold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2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7.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Ермоленко А.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48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latin typeface="Arial Rounded MT Bold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48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latin typeface="Arial Rounded MT Bold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28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8.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Винтовкина С.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48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latin typeface="Arial Rounded MT Bold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48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latin typeface="Arial Rounded MT Bold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75" marR="62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0" y="0"/>
            <a:ext cx="6517040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Итого: </a:t>
            </a:r>
            <a:r>
              <a:rPr lang="ru-RU" sz="14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% качества знаний – 100% , % обученности -100%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728" y="714356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Качество  художественной  подготовки  учащихся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Пользователь\Pictures\MP Navigator EX\2020_01_28\IMG_000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500034" y="642918"/>
            <a:ext cx="4071966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Пользователь\Pictures\MP Navigator EX\2020_01_28\IMG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4929190" y="642918"/>
            <a:ext cx="4000528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Пользователь\Pictures\MP Navigator EX\2019_12_09\IMG_000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1857356" y="1214422"/>
            <a:ext cx="521497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1472" y="0"/>
            <a:ext cx="80010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                              Список учащихся окончивших  художественное отделение </a:t>
            </a:r>
          </a:p>
          <a:p>
            <a:r>
              <a:rPr lang="ru-RU" sz="1400" dirty="0"/>
              <a:t>                          и поступивших в учебные заведения по художественному профилю  </a:t>
            </a:r>
          </a:p>
          <a:p>
            <a:r>
              <a:rPr lang="ru-RU" sz="1400" dirty="0"/>
              <a:t>                                                  Преподаватель Подгорнова Т.В.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28794" y="857232"/>
            <a:ext cx="5214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Список учащихся       Учебное заведение          Год окончания обучения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9087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28597" y="764704"/>
            <a:ext cx="8358246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FFF00"/>
                </a:solidFill>
              </a:rPr>
              <a:t>Грамоты под патронатом Министерства республики Мордовия </a:t>
            </a:r>
          </a:p>
          <a:p>
            <a:endParaRPr lang="ru-RU" sz="1600" dirty="0">
              <a:solidFill>
                <a:srgbClr val="FFFF00"/>
              </a:solidFill>
            </a:endParaRPr>
          </a:p>
          <a:p>
            <a:endParaRPr lang="ru-RU" sz="1600" dirty="0">
              <a:solidFill>
                <a:srgbClr val="FFFF00"/>
              </a:solidFill>
            </a:endParaRPr>
          </a:p>
          <a:p>
            <a:r>
              <a:rPr lang="ru-RU" sz="1600" dirty="0"/>
              <a:t>1.  19 Всероссийский фестиваль детского творчества «Пластилиновая ворона»</a:t>
            </a:r>
          </a:p>
          <a:p>
            <a:r>
              <a:rPr lang="ru-RU" sz="1600" dirty="0"/>
              <a:t>Диплом в номинации «Оригинал фестиваля» Сальников В. ,2019год.</a:t>
            </a:r>
          </a:p>
          <a:p>
            <a:endParaRPr lang="ru-RU" sz="1600" dirty="0"/>
          </a:p>
          <a:p>
            <a:r>
              <a:rPr lang="ru-RU" sz="1600" dirty="0"/>
              <a:t>2.  19 Всероссийский фестиваль детского творчества «Пластилиновая ворона»</a:t>
            </a:r>
          </a:p>
          <a:p>
            <a:r>
              <a:rPr lang="ru-RU" sz="1600" dirty="0"/>
              <a:t>Диплом в номинации «На стиле фестиваля» Козлова Н.,2019год.</a:t>
            </a:r>
          </a:p>
          <a:p>
            <a:endParaRPr lang="ru-RU" sz="1600" dirty="0"/>
          </a:p>
          <a:p>
            <a:r>
              <a:rPr lang="ru-RU" sz="1600" dirty="0"/>
              <a:t>3.Республиканский фестиваль искусств «Радость творчества» </a:t>
            </a:r>
          </a:p>
          <a:p>
            <a:r>
              <a:rPr lang="ru-RU" sz="1600" dirty="0"/>
              <a:t>Диплом 3 степени Чуваткина А.,2019год.</a:t>
            </a:r>
          </a:p>
          <a:p>
            <a:endParaRPr lang="ru-RU" sz="1600" dirty="0"/>
          </a:p>
          <a:p>
            <a:r>
              <a:rPr lang="ru-RU" sz="1600" dirty="0"/>
              <a:t>4.Республиканский творческий конкурс «Космос мир фантазии» (Компьютерная графика), Ермушкина  Ксения, 1 место,2021г.</a:t>
            </a:r>
          </a:p>
          <a:p>
            <a:endParaRPr lang="ru-RU" sz="1600" dirty="0"/>
          </a:p>
          <a:p>
            <a:r>
              <a:rPr lang="ru-RU" sz="1600" dirty="0"/>
              <a:t>5.Республиканский творческий конкурс «Мой край родной»,Лосева Анастасия,</a:t>
            </a:r>
          </a:p>
          <a:p>
            <a:r>
              <a:rPr lang="ru-RU" sz="1600" dirty="0"/>
              <a:t>3 место,2021г.</a:t>
            </a:r>
          </a:p>
          <a:p>
            <a:endParaRPr lang="ru-RU" sz="1600" dirty="0"/>
          </a:p>
          <a:p>
            <a:r>
              <a:rPr lang="ru-RU" sz="1600" dirty="0"/>
              <a:t>7. 7.Всероссийский конкурс творчества «Вместе ярче»,Региональный этап,</a:t>
            </a:r>
          </a:p>
          <a:p>
            <a:r>
              <a:rPr lang="ru-RU" sz="1600" dirty="0"/>
              <a:t>Чуваткина Анастасия,дипломант,2020г.</a:t>
            </a:r>
          </a:p>
          <a:p>
            <a:endParaRPr lang="ru-RU" sz="1600" dirty="0"/>
          </a:p>
          <a:p>
            <a:r>
              <a:rPr lang="ru-RU" sz="1600" dirty="0"/>
              <a:t>6. 8 Международный конкурс детского творчества ,Республиканский этап</a:t>
            </a:r>
          </a:p>
          <a:p>
            <a:r>
              <a:rPr lang="ru-RU" sz="1600" dirty="0"/>
              <a:t>«Красота Божьего мира»,  Аношкина Елена, 1место,2022г.</a:t>
            </a:r>
          </a:p>
          <a:p>
            <a:r>
              <a:rPr lang="ru-RU" sz="1600" dirty="0"/>
              <a:t>.</a:t>
            </a:r>
          </a:p>
          <a:p>
            <a:pPr marL="342900" indent="-342900">
              <a:buAutoNum type="arabicPeriod"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5501191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95536" y="473274"/>
            <a:ext cx="1152128" cy="7954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2016г.</a:t>
            </a:r>
          </a:p>
        </p:txBody>
      </p:sp>
      <p:pic>
        <p:nvPicPr>
          <p:cNvPr id="3076" name="Picture 4" descr="C:\Users\Пользователь\Pictures\MP Navigator EX\2019_10_06\IMG_00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2285984" y="428604"/>
            <a:ext cx="4500594" cy="61392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43138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ользователь\Pictures\MP Navigator EX\2019_10_06\IMG_00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2345107" y="142851"/>
            <a:ext cx="4655785" cy="6429419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395536" y="548680"/>
            <a:ext cx="1368152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2017г.</a:t>
            </a:r>
          </a:p>
        </p:txBody>
      </p:sp>
    </p:spTree>
    <p:extLst>
      <p:ext uri="{BB962C8B-B14F-4D97-AF65-F5344CB8AC3E}">
        <p14:creationId xmlns:p14="http://schemas.microsoft.com/office/powerpoint/2010/main" val="40155837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Pictures\MP Navigator EX\2019_10_06\IMG_00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571472" y="857232"/>
            <a:ext cx="3869702" cy="5194371"/>
          </a:xfrm>
          <a:prstGeom prst="rect">
            <a:avLst/>
          </a:prstGeom>
          <a:noFill/>
        </p:spPr>
      </p:pic>
      <p:pic>
        <p:nvPicPr>
          <p:cNvPr id="4099" name="Picture 3" descr="C:\Users\Пользователь\Pictures\MP Navigator EX\2019_10_06\IMG_000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4707347" y="857231"/>
            <a:ext cx="3827161" cy="52149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6217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TV\Contacts\2019_04_21\IMG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1071546"/>
            <a:ext cx="3761950" cy="536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TV\Documents\2019_04_21\IMG_0002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1071546"/>
            <a:ext cx="3714776" cy="54292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Овал 3"/>
          <p:cNvSpPr/>
          <p:nvPr/>
        </p:nvSpPr>
        <p:spPr>
          <a:xfrm>
            <a:off x="285720" y="285728"/>
            <a:ext cx="1000132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2019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85720" y="428604"/>
            <a:ext cx="928694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2019</a:t>
            </a:r>
          </a:p>
        </p:txBody>
      </p:sp>
      <p:pic>
        <p:nvPicPr>
          <p:cNvPr id="4" name="Рисунок 3" descr="C:\Users\TV\Documents\2019_04_21\IMG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36" y="785794"/>
            <a:ext cx="3786214" cy="535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620000" cy="544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369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Пользователь\Pictures\MP Navigator EX\2019_11_29\IMG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2357422" y="357164"/>
            <a:ext cx="4643470" cy="6286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Пользователь\Pictures\MP Navigator EX\2019_11_29\IMG_000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428596" y="500042"/>
            <a:ext cx="4000528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Пользователь\Pictures\MP Navigator EX\2019_11_29\IMG_0002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4857751" y="571480"/>
            <a:ext cx="3786213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Пользователь\Pictures\MP Navigator EX\2023_08_24\IMG_0003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2357422" y="428604"/>
            <a:ext cx="4572032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Pictures\MP Navigator EX\2023_08_24\IMG_00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60" y="428604"/>
            <a:ext cx="4357718" cy="63305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Пользователь\Pictures\MP Navigator EX\2023_08_24\IMG_0010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36" y="357166"/>
            <a:ext cx="4327975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Пользователь\Pictures\MP Navigator EX\2020_12_17\IM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2428860" y="642918"/>
            <a:ext cx="4500594" cy="58661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Пользователь\Downloads\s84553_pershindmitriy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642918"/>
            <a:ext cx="400288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Пользователь\Downloads\s84515_podgornovatatyanavalentinovna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642918"/>
            <a:ext cx="385765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Пользователь\Downloads\s84515_kulikovakarina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571481"/>
            <a:ext cx="335758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Пользователь\Downloads\s84472_semenovamariya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571480"/>
            <a:ext cx="364333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Пользователь\Pictures\MP Navigator EX\2023_08_24\IMG_001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928670"/>
            <a:ext cx="378621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Пользователь\Pictures\MP Navigator EX\2023_08_24\IMG_0012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928670"/>
            <a:ext cx="364333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Пользователь\Pictures\MP Navigator EX\2023_08_24\IMG_0009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857232"/>
            <a:ext cx="3786214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Пользователь\Pictures\MP Navigator EX\2023_08_24\IMG_000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785794"/>
            <a:ext cx="3714776" cy="535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TV\Pictures\MP Navigator EX\2019_04_10\IMG_0001.tif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892943" y="678637"/>
            <a:ext cx="3500462" cy="414340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857224" y="357166"/>
            <a:ext cx="4782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                           Повышение квалификации</a:t>
            </a:r>
          </a:p>
        </p:txBody>
      </p:sp>
      <p:pic>
        <p:nvPicPr>
          <p:cNvPr id="5" name="Рисунок 4" descr="C:\Users\Пользователь\Pictures\MP Navigator EX\2023_08_28\IMG_0002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6" y="1071546"/>
            <a:ext cx="2861044" cy="3708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33860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835695" y="404664"/>
            <a:ext cx="4752528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2161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Пользователь\Pictures\MP Navigator EX\2024_03_11\IMG_0002.tif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785794"/>
            <a:ext cx="375603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Пользователь\Pictures\MP Navigator EX\2024_03_11\IMG.tif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857232"/>
            <a:ext cx="3486864" cy="5071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Пользователь\Pictures\MP Navigator EX\2023_08_24\IMG_000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642910" y="571480"/>
            <a:ext cx="371477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Пользователь\Pictures\MP Navigator EX\2024_03_11\IMG_0001.tif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6" y="642918"/>
            <a:ext cx="3643338" cy="5193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Пользователь\Pictures\MP Navigator EX\2023_08_24\IMG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2428860" y="428604"/>
            <a:ext cx="4500594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Пользователь\Pictures\MP Navigator EX\2023_11_06\IMG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984" y="214290"/>
            <a:ext cx="4825068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Пользователь\Pictures\MP Navigator EX\2019_10_23\IMG_000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0298" y="571480"/>
            <a:ext cx="414340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Пользователь\Downloads\Благодарность проекта infourok.ru №ЙЩ87495563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60" y="428604"/>
            <a:ext cx="4429156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Пользователь\Pictures\MP Navigator EX\2023_08_24\IMG_0003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785784" y="500040"/>
            <a:ext cx="3929091" cy="5715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Пользователь\Pictures\MP Navigator EX\2023_08_24\IMG_0006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4929189" y="500042"/>
            <a:ext cx="3786213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Пользователь\Pictures\MP Navigator EX\2023_08_24\IMG_0007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2619674" y="166352"/>
            <a:ext cx="4183965" cy="556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TV\Pictures\MP Navigator EX\2019_03_10\IMG_0003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548680"/>
            <a:ext cx="3816424" cy="5629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TV\Pictures\MP Navigator EX\2019_03_11\IMG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3888432" cy="57116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1414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Пользователь\Pictures\MP Navigator EX\2023_08_24\IMG_0002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071670" y="214290"/>
            <a:ext cx="5357850" cy="721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Pictures\MP Navigator EX\2019_10_23\IMG_00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0298" y="428604"/>
            <a:ext cx="4143404" cy="60424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TV\Pictures\моя гр 19.tif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3744416" cy="5688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TV\Pictures\MP Navigator EX\2019_03_10\IMG_0002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548680"/>
            <a:ext cx="3960440" cy="5688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063488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251519" y="476672"/>
            <a:ext cx="3960440" cy="5904653"/>
          </a:xfrm>
          <a:prstGeom prst="rect">
            <a:avLst/>
          </a:prstGeom>
        </p:spPr>
      </p:pic>
      <p:pic>
        <p:nvPicPr>
          <p:cNvPr id="7170" name="Picture 2" descr="C:\Users\Пользователь\Pictures\MP Navigator EX\2019_10_06\IMG_00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4571999" y="557666"/>
            <a:ext cx="4108421" cy="57426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903565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95535" y="836712"/>
            <a:ext cx="3816424" cy="5328592"/>
          </a:xfrm>
          <a:prstGeom prst="rect">
            <a:avLst/>
          </a:prstGeom>
        </p:spPr>
      </p:pic>
      <p:pic>
        <p:nvPicPr>
          <p:cNvPr id="8194" name="Picture 2" descr="C:\Users\Пользователь\Pictures\MP Navigator EX\2019_10_06\IMG_00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4625190" y="857231"/>
            <a:ext cx="4031728" cy="5383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218872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Oval 4"/>
          <p:cNvSpPr>
            <a:spLocks noChangeArrowheads="1"/>
          </p:cNvSpPr>
          <p:nvPr/>
        </p:nvSpPr>
        <p:spPr bwMode="auto">
          <a:xfrm>
            <a:off x="8382000" y="1524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/>
          </a:p>
        </p:txBody>
      </p:sp>
      <p:sp>
        <p:nvSpPr>
          <p:cNvPr id="56323" name="Text Box 6"/>
          <p:cNvSpPr txBox="1">
            <a:spLocks noChangeArrowheads="1"/>
          </p:cNvSpPr>
          <p:nvPr/>
        </p:nvSpPr>
        <p:spPr bwMode="auto">
          <a:xfrm>
            <a:off x="1431925" y="163513"/>
            <a:ext cx="6654800" cy="7016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/>
              <a:t>Наличие научно- методических материалов имеющих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/>
              <a:t>внешнюю рецензию</a:t>
            </a:r>
          </a:p>
        </p:txBody>
      </p:sp>
      <p:sp>
        <p:nvSpPr>
          <p:cNvPr id="56324" name="Text Box 7"/>
          <p:cNvSpPr txBox="1">
            <a:spLocks noChangeArrowheads="1"/>
          </p:cNvSpPr>
          <p:nvPr/>
        </p:nvSpPr>
        <p:spPr bwMode="auto">
          <a:xfrm>
            <a:off x="936625" y="2514600"/>
            <a:ext cx="7783513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solidFill>
                  <a:srgbClr val="FFFF00"/>
                </a:solidFill>
              </a:rPr>
              <a:t>Интернет публикации на сайте   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ru-RU" altLang="ru-RU" sz="1800" dirty="0"/>
              <a:t>1.Педагогический опыт «Влияние декоративной композиции на развитие творческой личности» (имеющие внешнюю рецензию ).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/>
              <a:t>2.Методическая разработка для преподавания в ДХШ компьютерных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/>
              <a:t>технологий «Рисование в программе </a:t>
            </a:r>
            <a:r>
              <a:rPr lang="en-US" altLang="ru-RU" sz="1800" dirty="0"/>
              <a:t>Microsoft Paint</a:t>
            </a:r>
            <a:r>
              <a:rPr lang="ru-RU" altLang="ru-RU" sz="1800" dirty="0"/>
              <a:t>».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/>
              <a:t>3.Элективный курс «Мир дизайна».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/>
              <a:t>4. Методическая разработка урока «Пейзаж в живописи».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/>
              <a:t>5. Презентация «Награды учащихся»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/>
              <a:t>6. Презентация « Мои творческие работы»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/>
              <a:t>7.Презентация «Дипломные работы учащихся» </a:t>
            </a:r>
          </a:p>
        </p:txBody>
      </p:sp>
      <p:sp>
        <p:nvSpPr>
          <p:cNvPr id="56325" name="Rectangle 11"/>
          <p:cNvSpPr>
            <a:spLocks noChangeArrowheads="1"/>
          </p:cNvSpPr>
          <p:nvPr/>
        </p:nvSpPr>
        <p:spPr bwMode="auto">
          <a:xfrm>
            <a:off x="838200" y="914400"/>
            <a:ext cx="76962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/>
          </a:p>
        </p:txBody>
      </p:sp>
      <p:sp>
        <p:nvSpPr>
          <p:cNvPr id="56326" name="Rectangle 15"/>
          <p:cNvSpPr>
            <a:spLocks noChangeArrowheads="1"/>
          </p:cNvSpPr>
          <p:nvPr/>
        </p:nvSpPr>
        <p:spPr bwMode="auto">
          <a:xfrm>
            <a:off x="838200" y="5943600"/>
            <a:ext cx="7467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/>
          </a:p>
        </p:txBody>
      </p:sp>
      <p:sp>
        <p:nvSpPr>
          <p:cNvPr id="56327" name="Text Box 16"/>
          <p:cNvSpPr txBox="1">
            <a:spLocks noChangeArrowheads="1"/>
          </p:cNvSpPr>
          <p:nvPr/>
        </p:nvSpPr>
        <p:spPr bwMode="auto">
          <a:xfrm>
            <a:off x="304800" y="2286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>
                <a:latin typeface="Algerian" pitchFamily="82" charset="0"/>
              </a:rPr>
              <a:t>9.</a:t>
            </a:r>
          </a:p>
        </p:txBody>
      </p:sp>
      <p:sp>
        <p:nvSpPr>
          <p:cNvPr id="56328" name="Text Box 12"/>
          <p:cNvSpPr txBox="1">
            <a:spLocks noChangeArrowheads="1"/>
          </p:cNvSpPr>
          <p:nvPr/>
        </p:nvSpPr>
        <p:spPr bwMode="auto">
          <a:xfrm>
            <a:off x="1203325" y="1154113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/>
          </a:p>
        </p:txBody>
      </p:sp>
      <p:sp>
        <p:nvSpPr>
          <p:cNvPr id="56329" name="Text Box 13"/>
          <p:cNvSpPr txBox="1">
            <a:spLocks noChangeArrowheads="1"/>
          </p:cNvSpPr>
          <p:nvPr/>
        </p:nvSpPr>
        <p:spPr bwMode="auto">
          <a:xfrm>
            <a:off x="1066800" y="1219200"/>
            <a:ext cx="7772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/>
              <a:t>Программы по рисунку, по живописи, по композиции станковой, композиции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/>
              <a:t>прикладной, по основам изобразительной грамоты и рисования, по лепке,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/>
              <a:t>по графической композиции (имеющие внешнюю </a:t>
            </a:r>
            <a:r>
              <a:rPr lang="ru-RU" altLang="ru-RU" sz="1600"/>
              <a:t>рецензию ).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 dirty="0"/>
          </a:p>
        </p:txBody>
      </p:sp>
      <p:sp>
        <p:nvSpPr>
          <p:cNvPr id="56330" name="Oval 4"/>
          <p:cNvSpPr>
            <a:spLocks noChangeArrowheads="1"/>
          </p:cNvSpPr>
          <p:nvPr/>
        </p:nvSpPr>
        <p:spPr bwMode="auto">
          <a:xfrm>
            <a:off x="762000" y="106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/>
          </a:p>
        </p:txBody>
      </p:sp>
      <p:sp>
        <p:nvSpPr>
          <p:cNvPr id="56331" name="Oval 4"/>
          <p:cNvSpPr>
            <a:spLocks noChangeArrowheads="1"/>
          </p:cNvSpPr>
          <p:nvPr/>
        </p:nvSpPr>
        <p:spPr bwMode="auto">
          <a:xfrm>
            <a:off x="685800" y="2209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/>
          </a:p>
        </p:txBody>
      </p:sp>
      <p:cxnSp>
        <p:nvCxnSpPr>
          <p:cNvPr id="56332" name="AutoShape 16"/>
          <p:cNvCxnSpPr>
            <a:cxnSpLocks noChangeShapeType="1"/>
            <a:stCxn id="56329" idx="2"/>
            <a:endCxn id="56329" idx="2"/>
          </p:cNvCxnSpPr>
          <p:nvPr/>
        </p:nvCxnSpPr>
        <p:spPr bwMode="auto">
          <a:xfrm rot="5400000">
            <a:off x="4953000" y="2542639"/>
            <a:ext cx="1588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132319332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5" descr="грам_000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1676400"/>
            <a:ext cx="5353050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Rectangle 6"/>
          <p:cNvSpPr>
            <a:spLocks noChangeArrowheads="1"/>
          </p:cNvSpPr>
          <p:nvPr/>
        </p:nvSpPr>
        <p:spPr bwMode="auto">
          <a:xfrm>
            <a:off x="1600200" y="1676400"/>
            <a:ext cx="304800" cy="3505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/>
          </a:p>
        </p:txBody>
      </p:sp>
      <p:sp>
        <p:nvSpPr>
          <p:cNvPr id="68612" name="Rectangle 8"/>
          <p:cNvSpPr>
            <a:spLocks noChangeArrowheads="1"/>
          </p:cNvSpPr>
          <p:nvPr/>
        </p:nvSpPr>
        <p:spPr bwMode="auto">
          <a:xfrm>
            <a:off x="7239000" y="1676400"/>
            <a:ext cx="228600" cy="3581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/>
          </a:p>
        </p:txBody>
      </p:sp>
      <p:sp>
        <p:nvSpPr>
          <p:cNvPr id="68613" name="Rectangle 9"/>
          <p:cNvSpPr>
            <a:spLocks noChangeArrowheads="1"/>
          </p:cNvSpPr>
          <p:nvPr/>
        </p:nvSpPr>
        <p:spPr bwMode="auto">
          <a:xfrm>
            <a:off x="7315200" y="1676400"/>
            <a:ext cx="76200" cy="3581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/>
          </a:p>
        </p:txBody>
      </p:sp>
      <p:sp>
        <p:nvSpPr>
          <p:cNvPr id="68614" name="Rectangle 10"/>
          <p:cNvSpPr>
            <a:spLocks noChangeArrowheads="1"/>
          </p:cNvSpPr>
          <p:nvPr/>
        </p:nvSpPr>
        <p:spPr bwMode="auto">
          <a:xfrm>
            <a:off x="1676400" y="1676400"/>
            <a:ext cx="76200" cy="3505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/>
          </a:p>
        </p:txBody>
      </p:sp>
      <p:sp>
        <p:nvSpPr>
          <p:cNvPr id="68615" name="Text Box 11"/>
          <p:cNvSpPr txBox="1">
            <a:spLocks noChangeArrowheads="1"/>
          </p:cNvSpPr>
          <p:nvPr/>
        </p:nvSpPr>
        <p:spPr bwMode="auto">
          <a:xfrm>
            <a:off x="1752600" y="304800"/>
            <a:ext cx="5715000" cy="528638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/>
              <a:t>Творческие работы педагога</a:t>
            </a:r>
          </a:p>
        </p:txBody>
      </p:sp>
    </p:spTree>
    <p:extLst>
      <p:ext uri="{BB962C8B-B14F-4D97-AF65-F5344CB8AC3E}">
        <p14:creationId xmlns:p14="http://schemas.microsoft.com/office/powerpoint/2010/main" val="1404571112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4" descr="грам_000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1371600"/>
            <a:ext cx="6391275" cy="417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Rectangle 6"/>
          <p:cNvSpPr>
            <a:spLocks noChangeArrowheads="1"/>
          </p:cNvSpPr>
          <p:nvPr/>
        </p:nvSpPr>
        <p:spPr bwMode="auto">
          <a:xfrm>
            <a:off x="7467600" y="1371600"/>
            <a:ext cx="609600" cy="419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/>
          </a:p>
        </p:txBody>
      </p:sp>
      <p:sp>
        <p:nvSpPr>
          <p:cNvPr id="69636" name="Rectangle 8"/>
          <p:cNvSpPr>
            <a:spLocks noChangeArrowheads="1"/>
          </p:cNvSpPr>
          <p:nvPr/>
        </p:nvSpPr>
        <p:spPr bwMode="auto">
          <a:xfrm>
            <a:off x="1066800" y="1371600"/>
            <a:ext cx="609600" cy="419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1514685664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4" descr="грам_000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1676400"/>
            <a:ext cx="5400675" cy="353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Rectangle 6"/>
          <p:cNvSpPr>
            <a:spLocks noChangeArrowheads="1"/>
          </p:cNvSpPr>
          <p:nvPr/>
        </p:nvSpPr>
        <p:spPr bwMode="auto">
          <a:xfrm>
            <a:off x="1447800" y="1600200"/>
            <a:ext cx="457200" cy="3657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/>
          </a:p>
        </p:txBody>
      </p:sp>
      <p:sp>
        <p:nvSpPr>
          <p:cNvPr id="71684" name="Rectangle 7"/>
          <p:cNvSpPr>
            <a:spLocks noChangeArrowheads="1"/>
          </p:cNvSpPr>
          <p:nvPr/>
        </p:nvSpPr>
        <p:spPr bwMode="auto">
          <a:xfrm>
            <a:off x="7315200" y="1676400"/>
            <a:ext cx="381000" cy="3581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/>
          </a:p>
        </p:txBody>
      </p:sp>
      <p:sp>
        <p:nvSpPr>
          <p:cNvPr id="71685" name="Rectangle 8"/>
          <p:cNvSpPr>
            <a:spLocks noChangeArrowheads="1"/>
          </p:cNvSpPr>
          <p:nvPr/>
        </p:nvSpPr>
        <p:spPr bwMode="auto">
          <a:xfrm>
            <a:off x="1524000" y="5486400"/>
            <a:ext cx="6096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3150228809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720" y="1214422"/>
            <a:ext cx="3228109" cy="4449311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20" y="1556142"/>
            <a:ext cx="5101416" cy="3801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267587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TV\AppData\Local\Microsoft\Windows\Temporary Internet Files\Content.Word\20170324_102017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323528" y="2204864"/>
            <a:ext cx="4738254" cy="4284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402099"/>
            <a:ext cx="4356249" cy="31709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9592" y="980728"/>
            <a:ext cx="2678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Декоративные тарелки</a:t>
            </a:r>
          </a:p>
        </p:txBody>
      </p:sp>
    </p:spTree>
    <p:extLst>
      <p:ext uri="{BB962C8B-B14F-4D97-AF65-F5344CB8AC3E}">
        <p14:creationId xmlns:p14="http://schemas.microsoft.com/office/powerpoint/2010/main" val="956205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Пользователь\Desktop\Certificate Подгорнова Т.В.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8825" y="-167674"/>
            <a:ext cx="5086350" cy="7193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TV\AppData\Local\Microsoft\Windows\Temporary Internet Files\Content.Word\IMAG0217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54492" y="528002"/>
            <a:ext cx="5835015" cy="58019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3254985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TV\AppData\Local\Microsoft\Windows\Temporary Internet Files\Content.Word\IMAG0219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476672"/>
            <a:ext cx="4488815" cy="44056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C:\Users\TV\AppData\Local\Microsoft\Windows\Temporary Internet Files\Content.Word\IMAG0218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48064" y="2564904"/>
            <a:ext cx="3685426" cy="40731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0037163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TV\AppData\Local\Microsoft\Windows\Temporary Internet Files\Content.Word\20170324_102106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389645" y="875051"/>
            <a:ext cx="4824538" cy="3883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TV\AppData\Local\Microsoft\Windows\Temporary Internet Files\Content.Word\20170324_101941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126693" y="1969651"/>
            <a:ext cx="4544288" cy="4438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99329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7" y="836712"/>
            <a:ext cx="7056784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71317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Пользователь\AppData\Local\Microsoft\Windows\INetCache\Content.Word\20230313_162015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291" y="701048"/>
            <a:ext cx="6051572" cy="5728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Пользователь\AppData\Local\Microsoft\Windows\INetCache\Content.Word\20230313_161747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0298" y="928670"/>
            <a:ext cx="4000527" cy="4976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TV\AppData\Local\Microsoft\Windows\Temporary Internet Files\Content.Word\20170324_102949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173027" y="1451710"/>
            <a:ext cx="4920615" cy="3690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415889"/>
            <a:ext cx="4238301" cy="3341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5656" y="6309320"/>
            <a:ext cx="2180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Живопись маслом</a:t>
            </a:r>
          </a:p>
        </p:txBody>
      </p:sp>
    </p:spTree>
    <p:extLst>
      <p:ext uri="{BB962C8B-B14F-4D97-AF65-F5344CB8AC3E}">
        <p14:creationId xmlns:p14="http://schemas.microsoft.com/office/powerpoint/2010/main" val="2826360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Пользователь\AppData\Local\Microsoft\Windows\INetCache\Content.Word\20230313_191655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2775" y="1571612"/>
            <a:ext cx="5475308" cy="3745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Пользователь\Desktop\мои фото\20170803_144402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3042" y="1142984"/>
            <a:ext cx="621510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Пользователь\Desktop\мои фото\20170718_164049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04" y="1428736"/>
            <a:ext cx="6256361" cy="397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4856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8067675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024793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Пользователь\AppData\Local\Microsoft\Windows\INetCache\Content.Word\20230313_190450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32" y="1285860"/>
            <a:ext cx="5214397" cy="4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Пользователь\AppData\Local\Microsoft\Windows\INetCache\Content.Word\20230313_161602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2389" y="604837"/>
            <a:ext cx="4579222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Пользователь\AppData\Local\Microsoft\Windows\INetCache\Content.Word\20220109_182344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283"/>
          <a:stretch>
            <a:fillRect/>
          </a:stretch>
        </p:blipFill>
        <p:spPr bwMode="auto">
          <a:xfrm rot="10800000">
            <a:off x="1478472" y="1143000"/>
            <a:ext cx="618705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Пользователь\AppData\Local\Microsoft\Windows\INetCache\Content.Word\20220305_20310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174" y="1357298"/>
            <a:ext cx="4223234" cy="4694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TV\AppData\Local\Microsoft\Windows\Temporary Internet Files\Content.Word\20170402_132521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3608" y="1340768"/>
            <a:ext cx="7200799" cy="46085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3980418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Пользователь\AppData\Local\Microsoft\Windows\INetCache\Content.Word\20210217_164832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0298" y="785794"/>
            <a:ext cx="442915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Пользователь\AppData\Local\Microsoft\Windows\INetCache\Content.Word\20220305_195740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2450" y="1822450"/>
            <a:ext cx="549910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Пользователь\AppData\Local\Microsoft\Windows\INetCache\Content.Word\20201105_11371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977" y="642918"/>
            <a:ext cx="728667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Пользователь\AppData\Local\Microsoft\Windows\INetCache\Content.Word\20200430_085322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60" y="642918"/>
            <a:ext cx="428628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1285860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C000"/>
                </a:solidFill>
              </a:rPr>
              <a:t>    Педагогический опыт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592" y="2132856"/>
            <a:ext cx="8151590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/>
              <a:t>Декоративная композиция как средство развития</a:t>
            </a:r>
            <a:endParaRPr lang="en-US" sz="2400" dirty="0"/>
          </a:p>
          <a:p>
            <a:r>
              <a:rPr lang="ru-RU" sz="2400" dirty="0"/>
              <a:t> творческой личности.(</a:t>
            </a:r>
            <a:r>
              <a:rPr lang="ru-RU" sz="1400" dirty="0"/>
              <a:t>Публикация на сайте «</a:t>
            </a:r>
            <a:r>
              <a:rPr lang="en-US" sz="2400" dirty="0"/>
              <a:t>infourok.ru)</a:t>
            </a:r>
            <a:endParaRPr lang="ru-RU" sz="2400" dirty="0"/>
          </a:p>
          <a:p>
            <a:r>
              <a:rPr lang="en-US" sz="2400" dirty="0"/>
              <a:t>2</a:t>
            </a:r>
            <a:r>
              <a:rPr lang="ru-RU" sz="2400" dirty="0"/>
              <a:t>. Элективный курс «Дизайн» (</a:t>
            </a:r>
            <a:r>
              <a:rPr lang="ru-RU" sz="1400" dirty="0"/>
              <a:t>диплом 2 степени в районном конкурсе </a:t>
            </a:r>
          </a:p>
          <a:p>
            <a:r>
              <a:rPr lang="ru-RU" sz="1400" dirty="0"/>
              <a:t>«Народное образование»</a:t>
            </a:r>
            <a:r>
              <a:rPr lang="en-US" sz="2400" dirty="0"/>
              <a:t>.</a:t>
            </a:r>
            <a:r>
              <a:rPr lang="ru-RU" sz="1400" dirty="0"/>
              <a:t>Публикация на сайте «</a:t>
            </a:r>
            <a:r>
              <a:rPr lang="en-US" sz="2400" dirty="0"/>
              <a:t>infourok.ru)</a:t>
            </a:r>
            <a:endParaRPr lang="ru-RU" sz="1400" dirty="0"/>
          </a:p>
          <a:p>
            <a:r>
              <a:rPr lang="ru-RU" sz="2400" dirty="0"/>
              <a:t>3. </a:t>
            </a:r>
            <a:r>
              <a:rPr lang="ru-RU" sz="2000" dirty="0"/>
              <a:t>Методическая разработка для преподавания </a:t>
            </a:r>
            <a:endParaRPr lang="en-US" sz="2000" dirty="0"/>
          </a:p>
          <a:p>
            <a:r>
              <a:rPr lang="ru-RU" sz="2000" dirty="0"/>
              <a:t>компьютерных технологий </a:t>
            </a:r>
            <a:r>
              <a:rPr lang="ru-RU" sz="2400" dirty="0"/>
              <a:t>в ДХШ </a:t>
            </a:r>
            <a:r>
              <a:rPr lang="en-US" sz="2400" dirty="0"/>
              <a:t>“</a:t>
            </a:r>
            <a:r>
              <a:rPr lang="ru-RU" sz="2400" dirty="0"/>
              <a:t>Рисование в программе</a:t>
            </a:r>
            <a:endParaRPr lang="en-US" sz="2400" dirty="0"/>
          </a:p>
          <a:p>
            <a:r>
              <a:rPr lang="ru-RU" sz="2400" dirty="0"/>
              <a:t> </a:t>
            </a:r>
            <a:r>
              <a:rPr lang="en-US" sz="2400" dirty="0"/>
              <a:t>Microsoft Paint “</a:t>
            </a:r>
          </a:p>
          <a:p>
            <a:r>
              <a:rPr lang="en-US" sz="1400" dirty="0"/>
              <a:t>(</a:t>
            </a:r>
            <a:r>
              <a:rPr lang="ru-RU" sz="1400" dirty="0"/>
              <a:t>Публикация на сайте «</a:t>
            </a:r>
            <a:r>
              <a:rPr lang="en-US" sz="1400" dirty="0"/>
              <a:t>infourok.ru)</a:t>
            </a:r>
            <a:endParaRPr lang="ru-RU" sz="1400" dirty="0"/>
          </a:p>
          <a:p>
            <a:r>
              <a:rPr lang="en-US" sz="2400" dirty="0"/>
              <a:t> </a:t>
            </a:r>
            <a:r>
              <a:rPr lang="ru-RU" sz="2400" dirty="0"/>
              <a:t>4.Урок по живописи с применением ИКТ</a:t>
            </a:r>
            <a:endParaRPr lang="en-US" sz="2400" dirty="0"/>
          </a:p>
          <a:p>
            <a:r>
              <a:rPr lang="en-US" sz="1400" dirty="0"/>
              <a:t>(</a:t>
            </a:r>
            <a:r>
              <a:rPr lang="ru-RU" sz="1400" dirty="0"/>
              <a:t>Публикация на сайте «</a:t>
            </a:r>
            <a:r>
              <a:rPr lang="en-US" sz="2400" dirty="0"/>
              <a:t>infourok.ru)</a:t>
            </a:r>
            <a:endParaRPr lang="ru-RU" sz="1400" dirty="0"/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323528" y="2348880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23528" y="3429000"/>
            <a:ext cx="432048" cy="3658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23528" y="4365104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28596" y="571480"/>
            <a:ext cx="9215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Наличие авторских учебно-методических пособий</a:t>
            </a:r>
          </a:p>
        </p:txBody>
      </p:sp>
    </p:spTree>
    <p:extLst>
      <p:ext uri="{BB962C8B-B14F-4D97-AF65-F5344CB8AC3E}">
        <p14:creationId xmlns:p14="http://schemas.microsoft.com/office/powerpoint/2010/main" val="5935886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935</TotalTime>
  <Words>1117</Words>
  <Application>Microsoft Office PowerPoint</Application>
  <PresentationFormat>Экран (4:3)</PresentationFormat>
  <Paragraphs>263</Paragraphs>
  <Slides>88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88</vt:i4>
      </vt:variant>
    </vt:vector>
  </HeadingPairs>
  <TitlesOfParts>
    <vt:vector size="99" baseType="lpstr">
      <vt:lpstr>Gungsuh</vt:lpstr>
      <vt:lpstr>Aharoni</vt:lpstr>
      <vt:lpstr>Algerian</vt:lpstr>
      <vt:lpstr>Arial</vt:lpstr>
      <vt:lpstr>Arial Rounded MT Bold</vt:lpstr>
      <vt:lpstr>Calibri</vt:lpstr>
      <vt:lpstr>Impact</vt:lpstr>
      <vt:lpstr>Palatino Linotype</vt:lpstr>
      <vt:lpstr>Times New Roman</vt:lpstr>
      <vt:lpstr>Wingdings</vt:lpstr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TV</dc:creator>
  <cp:lastModifiedBy>Виктор Селезнев</cp:lastModifiedBy>
  <cp:revision>126</cp:revision>
  <dcterms:created xsi:type="dcterms:W3CDTF">2019-03-11T06:24:03Z</dcterms:created>
  <dcterms:modified xsi:type="dcterms:W3CDTF">2025-02-24T18:28:11Z</dcterms:modified>
</cp:coreProperties>
</file>