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70" r:id="rId6"/>
    <p:sldId id="262" r:id="rId7"/>
    <p:sldId id="263" r:id="rId8"/>
    <p:sldId id="264" r:id="rId9"/>
    <p:sldId id="265" r:id="rId10"/>
    <p:sldId id="271" r:id="rId11"/>
    <p:sldId id="266" r:id="rId12"/>
    <p:sldId id="272" r:id="rId13"/>
    <p:sldId id="273" r:id="rId14"/>
    <p:sldId id="267" r:id="rId15"/>
    <p:sldId id="268" r:id="rId16"/>
    <p:sldId id="257" r:id="rId17"/>
    <p:sldId id="269" r:id="rId18"/>
    <p:sldId id="25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D47"/>
    <a:srgbClr val="4D4D4D"/>
    <a:srgbClr val="777777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2362200"/>
            <a:ext cx="6477000" cy="1238250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962400"/>
            <a:ext cx="6553200" cy="533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69A522D-56CA-49EE-A686-C2B36405FA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06561-D2E3-4EB3-9629-8BBE4087FE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4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228600"/>
            <a:ext cx="1790700" cy="5897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28600"/>
            <a:ext cx="5219700" cy="5897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310D4-89F2-4351-A3C3-FE12E5E35F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9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04CA2-0AF5-48D8-B9AC-7B8E42A23C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5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CCC55-EB97-4310-9954-D3394FD36E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7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00200" y="1295400"/>
            <a:ext cx="3467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19700" y="1295400"/>
            <a:ext cx="3467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3396D-FF00-40E5-ACF7-27392E3DAF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8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A0568-CFAF-4622-A8D2-AC6F1DC214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4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8B382-A6D1-4FC6-A217-2D40625F3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6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55F9D-D7D0-4FF5-A7FE-3B293EE16D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2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E1DDC-082C-4B5D-A7DF-3D6CF0322F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6C4C9-13CC-4605-9784-95223DFF25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7162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295400"/>
            <a:ext cx="7086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58FCDC-476A-4E4A-9F2F-6611F935B9C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33333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ПОРТФОЛИО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3717032"/>
            <a:ext cx="6876256" cy="2088232"/>
          </a:xfrm>
        </p:spPr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ПРЕПОДАВАТЕЛЯ ФОТРЕПИАННОГО ОТДЕЛЕНИЯ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МБУ ДО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НСАРСКАЯ ШИ»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ОРОКИНОЙ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ЮДМИЛЫ 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ЯЧЕСЛАВОВНЫ</a:t>
            </a:r>
            <a:endParaRPr lang="en-US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2952328" cy="3694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 t="1274" r="2051" b="4020"/>
          <a:stretch/>
        </p:blipFill>
        <p:spPr>
          <a:xfrm>
            <a:off x="200842" y="332656"/>
            <a:ext cx="4252127" cy="5904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" t="2704" r="4496" b="8802"/>
          <a:stretch/>
        </p:blipFill>
        <p:spPr>
          <a:xfrm>
            <a:off x="4577418" y="332656"/>
            <a:ext cx="4425587" cy="5904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9298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440488" cy="1040160"/>
          </a:xfrm>
        </p:spPr>
        <p:txBody>
          <a:bodyPr/>
          <a:lstStyle/>
          <a:p>
            <a:pPr algn="ctr"/>
            <a:r>
              <a:rPr lang="ru-RU" sz="2000" b="1" cap="all" dirty="0">
                <a:solidFill>
                  <a:srgbClr val="4E3B30"/>
                </a:solidFill>
                <a:effectLst>
                  <a:glow rad="63500">
                    <a:srgbClr val="F0A22E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7. Участие преподавателя или учащихся в мероприятиях концертно-просветительского, художественно-творческого характера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" t="1315" r="1396" b="2038"/>
          <a:stretch/>
        </p:blipFill>
        <p:spPr>
          <a:xfrm>
            <a:off x="1115616" y="1230909"/>
            <a:ext cx="3863155" cy="5336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22349"/>
            <a:ext cx="3788755" cy="5336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4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0"/>
          <a:stretch/>
        </p:blipFill>
        <p:spPr>
          <a:xfrm>
            <a:off x="3874755" y="116632"/>
            <a:ext cx="5269408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6" b="6760"/>
          <a:stretch/>
        </p:blipFill>
        <p:spPr>
          <a:xfrm>
            <a:off x="1691680" y="2969447"/>
            <a:ext cx="6915677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7"/>
          <a:stretch/>
        </p:blipFill>
        <p:spPr>
          <a:xfrm>
            <a:off x="251520" y="476672"/>
            <a:ext cx="5114925" cy="264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2280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" r="1596" b="1322"/>
          <a:stretch/>
        </p:blipFill>
        <p:spPr>
          <a:xfrm>
            <a:off x="2743200" y="352714"/>
            <a:ext cx="4277802" cy="6063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8290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440488" cy="752128"/>
          </a:xfrm>
        </p:spPr>
        <p:txBody>
          <a:bodyPr/>
          <a:lstStyle/>
          <a:p>
            <a:pPr algn="ctr"/>
            <a:r>
              <a:rPr lang="ru-RU" sz="2000" b="1" kern="1200" cap="all" dirty="0">
                <a:solidFill>
                  <a:srgbClr val="4E3B30"/>
                </a:solidFill>
                <a:effectLst>
                  <a:glow rad="63500">
                    <a:srgbClr val="F0A22E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8. Поступление учащихся в ССУЗы и ВУЗы за межаттестационный период</a:t>
            </a:r>
            <a:endParaRPr lang="ru-RU" sz="2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3373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332656"/>
            <a:ext cx="7440488" cy="648072"/>
          </a:xfrm>
        </p:spPr>
        <p:txBody>
          <a:bodyPr/>
          <a:lstStyle/>
          <a:p>
            <a:pPr algn="ctr"/>
            <a:r>
              <a:rPr lang="ru-RU" sz="2000" b="1" cap="all" dirty="0">
                <a:solidFill>
                  <a:srgbClr val="4E3B30"/>
                </a:solidFill>
                <a:effectLst>
                  <a:glow rad="63500">
                    <a:srgbClr val="F0A22E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9. Наличие авторских  учебно - методических пособий.</a:t>
            </a:r>
            <a:endParaRPr lang="ru-RU" sz="20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t="1855" r="1484" b="2145"/>
          <a:stretch/>
        </p:blipFill>
        <p:spPr>
          <a:xfrm>
            <a:off x="179512" y="978761"/>
            <a:ext cx="4153786" cy="5732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1959" r="1366"/>
          <a:stretch/>
        </p:blipFill>
        <p:spPr>
          <a:xfrm>
            <a:off x="4932040" y="978761"/>
            <a:ext cx="4031311" cy="5719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4" descr="conductor_conducting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21088"/>
            <a:ext cx="3024336" cy="25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072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28600"/>
            <a:ext cx="7632848" cy="1328192"/>
          </a:xfrm>
        </p:spPr>
        <p:txBody>
          <a:bodyPr/>
          <a:lstStyle/>
          <a:p>
            <a:pPr algn="ctr"/>
            <a:r>
              <a:rPr lang="ru-RU" sz="2000" b="1" cap="all" dirty="0">
                <a:solidFill>
                  <a:srgbClr val="4E3B30"/>
                </a:solidFill>
                <a:effectLst>
                  <a:glow rad="63500">
                    <a:srgbClr val="F0A22E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10. Признание высокого профессионализма, в </a:t>
            </a:r>
            <a:r>
              <a:rPr lang="ru-RU" sz="2000" b="1" cap="all" dirty="0" err="1">
                <a:solidFill>
                  <a:srgbClr val="4E3B30"/>
                </a:solidFill>
                <a:effectLst>
                  <a:glow rad="63500">
                    <a:srgbClr val="F0A22E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2000" b="1" cap="all" dirty="0">
                <a:solidFill>
                  <a:srgbClr val="4E3B30"/>
                </a:solidFill>
                <a:effectLst>
                  <a:glow rad="63500">
                    <a:srgbClr val="F0A22E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.: наличие грамот, благодарственных писем, за работу преподавателя (за </a:t>
            </a:r>
            <a:r>
              <a:rPr lang="ru-RU" sz="2000" b="1" cap="all" dirty="0" smtClean="0">
                <a:solidFill>
                  <a:srgbClr val="4E3B30"/>
                </a:solidFill>
                <a:effectLst>
                  <a:glow rad="63500">
                    <a:srgbClr val="F0A22E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межаттестационный </a:t>
            </a:r>
            <a:r>
              <a:rPr lang="ru-RU" sz="2000" b="1" cap="all" dirty="0">
                <a:solidFill>
                  <a:srgbClr val="4E3B30"/>
                </a:solidFill>
                <a:effectLst>
                  <a:glow rad="63500">
                    <a:srgbClr val="F0A22E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период)</a:t>
            </a:r>
            <a:endParaRPr lang="en-US" sz="20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 r="1708" b="4356"/>
          <a:stretch/>
        </p:blipFill>
        <p:spPr>
          <a:xfrm>
            <a:off x="5292080" y="1484784"/>
            <a:ext cx="3713259" cy="5080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" r="1978" b="3458"/>
          <a:stretch/>
        </p:blipFill>
        <p:spPr>
          <a:xfrm>
            <a:off x="1331640" y="1484784"/>
            <a:ext cx="3685495" cy="5080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632848" cy="1152128"/>
          </a:xfrm>
        </p:spPr>
        <p:txBody>
          <a:bodyPr/>
          <a:lstStyle/>
          <a:p>
            <a:pPr algn="ctr"/>
            <a:r>
              <a:rPr lang="ru-RU" sz="2000" b="1" cap="all" dirty="0">
                <a:solidFill>
                  <a:srgbClr val="4E3B30"/>
                </a:solidFill>
                <a:effectLst>
                  <a:glow rad="63500">
                    <a:srgbClr val="F0A22E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11. Наличие наград (грамот, благодарственных писем), полученных за работу в области культуры и искусства</a:t>
            </a:r>
            <a:endParaRPr lang="ru-RU" sz="20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" r="1801" b="1774"/>
          <a:stretch/>
        </p:blipFill>
        <p:spPr>
          <a:xfrm>
            <a:off x="5292080" y="1246813"/>
            <a:ext cx="3702172" cy="52433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" r="1964" b="1797"/>
          <a:stretch/>
        </p:blipFill>
        <p:spPr>
          <a:xfrm>
            <a:off x="1403648" y="1246813"/>
            <a:ext cx="3751446" cy="52433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3737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19672" y="2420888"/>
            <a:ext cx="7295728" cy="1872208"/>
          </a:xfrm>
        </p:spPr>
        <p:txBody>
          <a:bodyPr/>
          <a:lstStyle/>
          <a:p>
            <a:pPr algn="ctr"/>
            <a:r>
              <a:rPr lang="ru-RU" sz="6600" b="1" cap="all" dirty="0">
                <a:solidFill>
                  <a:srgbClr val="4E3B3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БЛАГОДАРЮ ЗА </a:t>
            </a:r>
            <a:r>
              <a:rPr lang="ru-RU" sz="6600" b="1" cap="all" dirty="0" smtClean="0">
                <a:solidFill>
                  <a:srgbClr val="4E3B3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ВНИМАНИЕ</a:t>
            </a:r>
            <a:r>
              <a:rPr lang="ru-RU" sz="6600" b="1" cap="all" dirty="0">
                <a:solidFill>
                  <a:srgbClr val="4E3B3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6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600" b="1" cap="all" dirty="0">
                <a:solidFill>
                  <a:srgbClr val="4E3B30"/>
                </a:solidFill>
                <a:effectLst>
                  <a:glow rad="63500">
                    <a:srgbClr val="F0A22E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Общие сведения о преподавателе</a:t>
            </a:r>
            <a:endParaRPr lang="en-US" sz="2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735173"/>
              </p:ext>
            </p:extLst>
          </p:nvPr>
        </p:nvGraphicFramePr>
        <p:xfrm>
          <a:off x="1475656" y="1196752"/>
          <a:ext cx="7560840" cy="5319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0327"/>
                <a:gridCol w="4620513"/>
              </a:tblGrid>
              <a:tr h="525658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ФИО преподавателя</a:t>
                      </a:r>
                      <a:endParaRPr lang="ru-RU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Сорокина Людмила Вячеславовна</a:t>
                      </a:r>
                      <a:endParaRPr lang="ru-RU" dirty="0">
                        <a:effectLst>
                          <a:glow rad="635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410446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 рождения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</a:rPr>
                        <a:t>28.12.1968 г. р.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</a:tr>
              <a:tr h="525658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среднее – специальное, 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Саранское Государственное музыкальное училище им. Л. П. Кирюкова</a:t>
                      </a:r>
                      <a:endParaRPr lang="ru-RU" sz="1600" dirty="0"/>
                    </a:p>
                  </a:txBody>
                  <a:tcPr/>
                </a:tc>
              </a:tr>
              <a:tr h="429980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МБУ ДО «Инсарская ШИ»</a:t>
                      </a:r>
                      <a:endParaRPr lang="ru-RU" dirty="0"/>
                    </a:p>
                  </a:txBody>
                  <a:tcPr/>
                </a:tc>
              </a:tr>
              <a:tr h="475252">
                <a:tc>
                  <a:txBody>
                    <a:bodyPr/>
                    <a:lstStyle/>
                    <a:p>
                      <a:r>
                        <a:rPr lang="ru-RU" dirty="0" smtClean="0"/>
                        <a:t>Должность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преподаватель</a:t>
                      </a:r>
                      <a:endParaRPr lang="ru-RU" dirty="0"/>
                    </a:p>
                  </a:txBody>
                  <a:tcPr/>
                </a:tc>
              </a:tr>
              <a:tr h="426914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Общий стаж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 года</a:t>
                      </a:r>
                      <a:endParaRPr lang="ru-RU" dirty="0"/>
                    </a:p>
                  </a:txBody>
                  <a:tcPr/>
                </a:tc>
              </a:tr>
              <a:tr h="6532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Стаж работы в должности преподавателя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 лет</a:t>
                      </a:r>
                      <a:endParaRPr lang="ru-RU" dirty="0"/>
                    </a:p>
                  </a:txBody>
                  <a:tcPr/>
                </a:tc>
              </a:tr>
              <a:tr h="525658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 последней аттестации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17.05.2017 г.</a:t>
                      </a:r>
                      <a:endParaRPr lang="ru-RU" dirty="0"/>
                    </a:p>
                  </a:txBody>
                  <a:tcPr/>
                </a:tc>
              </a:tr>
              <a:tr h="1049248">
                <a:tc>
                  <a:txBody>
                    <a:bodyPr/>
                    <a:lstStyle/>
                    <a:p>
                      <a:r>
                        <a:rPr lang="ru-RU" dirty="0" smtClean="0"/>
                        <a:t>Повышение квалификации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Удостоверение о повышении квалификации 0002495 рег. номер 2469 от 05.03.2020 г. по дополнительной профессиональной программе «Теория и методика профессиональной деятельности» в объёме 72 часа.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cap="all" dirty="0">
                <a:solidFill>
                  <a:srgbClr val="4E3B30"/>
                </a:solidFill>
                <a:effectLst>
                  <a:glow rad="63500">
                    <a:srgbClr val="F0A22E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1. Повышение квалификации, профессиональная переподготовка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" r="1266" b="1231"/>
          <a:stretch/>
        </p:blipFill>
        <p:spPr>
          <a:xfrm rot="5400000">
            <a:off x="2581335" y="107530"/>
            <a:ext cx="5257369" cy="7351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4006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776864" cy="1152128"/>
          </a:xfrm>
        </p:spPr>
        <p:txBody>
          <a:bodyPr/>
          <a:lstStyle/>
          <a:p>
            <a:pPr algn="ctr"/>
            <a:r>
              <a:rPr lang="ru-RU" sz="2000" b="1" cap="all" dirty="0">
                <a:solidFill>
                  <a:srgbClr val="4E3B30"/>
                </a:solidFill>
                <a:effectLst>
                  <a:glow rad="63500">
                    <a:srgbClr val="F0A22E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2. Выступления на научно-практических конференциях, педагогических чтениях, семинарах, секциях, методических объединениях</a:t>
            </a:r>
            <a:endParaRPr lang="ru-RU" sz="20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1" t="2191" r="2622" b="51680"/>
          <a:stretch/>
        </p:blipFill>
        <p:spPr>
          <a:xfrm>
            <a:off x="3851920" y="1534742"/>
            <a:ext cx="3663537" cy="26485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" t="6372" r="4479" b="44739"/>
          <a:stretch/>
        </p:blipFill>
        <p:spPr>
          <a:xfrm>
            <a:off x="251520" y="1262675"/>
            <a:ext cx="3442915" cy="2615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t="2505" r="8356" b="55255"/>
          <a:stretch/>
        </p:blipFill>
        <p:spPr>
          <a:xfrm>
            <a:off x="539552" y="3717032"/>
            <a:ext cx="3904090" cy="2871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t="8002" r="5382" b="51154"/>
          <a:stretch/>
        </p:blipFill>
        <p:spPr>
          <a:xfrm>
            <a:off x="4591234" y="3741461"/>
            <a:ext cx="4116784" cy="2847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0970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4946" y="260648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>
                <a:solidFill>
                  <a:srgbClr val="4E3B30"/>
                </a:solidFill>
                <a:effectLst>
                  <a:glow rad="63500">
                    <a:srgbClr val="F0A22E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Выступления на научно-практических конференциях, педагогических чтениях, семинарах, секциях, методических объединениях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" t="2311" r="1868" b="3963"/>
          <a:stretch/>
        </p:blipFill>
        <p:spPr>
          <a:xfrm>
            <a:off x="1685888" y="1591349"/>
            <a:ext cx="3530350" cy="4951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" r="2014"/>
          <a:stretch/>
        </p:blipFill>
        <p:spPr>
          <a:xfrm>
            <a:off x="5436096" y="1584087"/>
            <a:ext cx="3459062" cy="4951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3239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28600"/>
            <a:ext cx="7560840" cy="1040160"/>
          </a:xfrm>
        </p:spPr>
        <p:txBody>
          <a:bodyPr/>
          <a:lstStyle/>
          <a:p>
            <a:pPr algn="ctr"/>
            <a:r>
              <a:rPr lang="ru-RU" sz="2000" b="1" cap="all" dirty="0">
                <a:solidFill>
                  <a:srgbClr val="4E3B30"/>
                </a:solidFill>
                <a:effectLst>
                  <a:glow rad="63500">
                    <a:srgbClr val="F0A22E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3.Позитивная динамика доли учащихся, успевающих на «4», и «5» за предшествующий учебный год (%)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 t="2679" r="3080" b="46191"/>
          <a:stretch/>
        </p:blipFill>
        <p:spPr>
          <a:xfrm>
            <a:off x="1907704" y="1297279"/>
            <a:ext cx="6668427" cy="5001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5315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162800" cy="1040160"/>
          </a:xfrm>
        </p:spPr>
        <p:txBody>
          <a:bodyPr/>
          <a:lstStyle/>
          <a:p>
            <a:pPr algn="ctr"/>
            <a:r>
              <a:rPr lang="ru-RU" sz="2000" b="1" cap="all" dirty="0">
                <a:solidFill>
                  <a:srgbClr val="4E3B30"/>
                </a:solidFill>
                <a:effectLst>
                  <a:glow rad="63500">
                    <a:srgbClr val="F0A22E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4. Результаты участия обучающихся в профессиональных конкурсах, проводимых под патронатом Министерства культуры</a:t>
            </a:r>
            <a:endParaRPr lang="ru-RU" sz="20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226813"/>
            <a:ext cx="3672408" cy="5183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0863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560840" cy="1440160"/>
          </a:xfrm>
        </p:spPr>
        <p:txBody>
          <a:bodyPr/>
          <a:lstStyle/>
          <a:p>
            <a:pPr algn="ctr"/>
            <a:r>
              <a:rPr lang="ru-RU" sz="2000" b="1" cap="all" dirty="0">
                <a:solidFill>
                  <a:srgbClr val="4E3B30"/>
                </a:solidFill>
                <a:effectLst>
                  <a:glow rad="63500">
                    <a:srgbClr val="F0A22E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5. Результаты участия обучающихся в мероприятиях различных уровней по учебной </a:t>
            </a:r>
            <a:r>
              <a:rPr lang="ru-RU" sz="2000" b="1" cap="all" dirty="0" smtClean="0">
                <a:solidFill>
                  <a:srgbClr val="4E3B30"/>
                </a:solidFill>
                <a:effectLst>
                  <a:glow rad="63500">
                    <a:srgbClr val="F0A22E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деятельности: предметные </a:t>
            </a:r>
            <a:r>
              <a:rPr lang="ru-RU" sz="2000" b="1" cap="all" dirty="0">
                <a:solidFill>
                  <a:srgbClr val="4E3B30"/>
                </a:solidFill>
                <a:effectLst>
                  <a:glow rad="63500">
                    <a:srgbClr val="F0A22E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олимпиады, конкурсы, фестивали, выставки-конкурсы</a:t>
            </a:r>
            <a:endParaRPr lang="ru-RU" sz="20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 t="1137" r="1664"/>
          <a:stretch/>
        </p:blipFill>
        <p:spPr>
          <a:xfrm>
            <a:off x="1547664" y="1556792"/>
            <a:ext cx="3424711" cy="4869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" t="239" r="3450" b="8003"/>
          <a:stretch/>
        </p:blipFill>
        <p:spPr>
          <a:xfrm>
            <a:off x="5194293" y="1556792"/>
            <a:ext cx="3393116" cy="4668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6" descr="boy_playing_clarinet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870274"/>
            <a:ext cx="1807716" cy="180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940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560840" cy="1296144"/>
          </a:xfrm>
        </p:spPr>
        <p:txBody>
          <a:bodyPr/>
          <a:lstStyle/>
          <a:p>
            <a:pPr algn="ctr"/>
            <a:r>
              <a:rPr lang="ru-RU" sz="2000" b="1" cap="all" dirty="0">
                <a:solidFill>
                  <a:srgbClr val="4E3B30"/>
                </a:solidFill>
                <a:effectLst>
                  <a:glow rad="63500">
                    <a:srgbClr val="F0A22E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6. Количество учащихся, принимающих участие в конкурсах, фестивалях, выставках</a:t>
            </a:r>
            <a:br>
              <a:rPr lang="ru-RU" sz="2000" b="1" cap="all" dirty="0">
                <a:solidFill>
                  <a:srgbClr val="4E3B30"/>
                </a:solidFill>
                <a:effectLst>
                  <a:glow rad="63500">
                    <a:srgbClr val="F0A22E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>
                <a:solidFill>
                  <a:srgbClr val="4E3B30"/>
                </a:solidFill>
                <a:effectLst>
                  <a:glow rad="63500">
                    <a:srgbClr val="F0A22E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различного уровня за межаттестационный период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6" t="1639" r="7083" b="38039"/>
          <a:stretch/>
        </p:blipFill>
        <p:spPr>
          <a:xfrm>
            <a:off x="4211960" y="1614115"/>
            <a:ext cx="4818491" cy="4921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t="1019" r="2862" b="2989"/>
          <a:stretch/>
        </p:blipFill>
        <p:spPr>
          <a:xfrm>
            <a:off x="278100" y="1268760"/>
            <a:ext cx="3791913" cy="5337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3464614"/>
      </p:ext>
    </p:extLst>
  </p:cSld>
  <p:clrMapOvr>
    <a:masterClrMapping/>
  </p:clrMapOvr>
</p:sld>
</file>

<file path=ppt/theme/theme1.xml><?xml version="1.0" encoding="utf-8"?>
<a:theme xmlns:a="http://schemas.openxmlformats.org/drawingml/2006/main" name="moody_melodies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moody_melodies</Template>
  <TotalTime>206</TotalTime>
  <Words>284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moody_melodies</vt:lpstr>
      <vt:lpstr>ПОРТФОЛИО</vt:lpstr>
      <vt:lpstr>Общие сведения о преподавателе</vt:lpstr>
      <vt:lpstr>1. Повышение квалификации, профессиональная переподготовка</vt:lpstr>
      <vt:lpstr>2. Выступления на научно-практических конференциях, педагогических чтениях, семинарах, секциях, методических объединениях</vt:lpstr>
      <vt:lpstr>Презентация PowerPoint</vt:lpstr>
      <vt:lpstr>3.Позитивная динамика доли учащихся, успевающих на «4», и «5» за предшествующий учебный год (%)</vt:lpstr>
      <vt:lpstr>4. Результаты участия обучающихся в профессиональных конкурсах, проводимых под патронатом Министерства культуры</vt:lpstr>
      <vt:lpstr>5. Результаты участия обучающихся в мероприятиях различных уровней по учебной деятельности: предметные олимпиады, конкурсы, фестивали, выставки-конкурсы</vt:lpstr>
      <vt:lpstr>6. Количество учащихся, принимающих участие в конкурсах, фестивалях, выставках  различного уровня за межаттестационный период</vt:lpstr>
      <vt:lpstr>Презентация PowerPoint</vt:lpstr>
      <vt:lpstr>7. Участие преподавателя или учащихся в мероприятиях концертно-просветительского, художественно-творческого характера</vt:lpstr>
      <vt:lpstr>Презентация PowerPoint</vt:lpstr>
      <vt:lpstr>Презентация PowerPoint</vt:lpstr>
      <vt:lpstr>8. Поступление учащихся в ССУЗы и ВУЗы за межаттестационный период</vt:lpstr>
      <vt:lpstr>9. Наличие авторских  учебно - методических пособий.</vt:lpstr>
      <vt:lpstr>10. Признание высокого профессионализма, в т.ч.: наличие грамот, благодарственных писем, за работу преподавателя (за межаттестационный период)</vt:lpstr>
      <vt:lpstr>11. Наличие наград (грамот, благодарственных писем), полученных за работу в области культуры и искусства</vt:lpstr>
      <vt:lpstr>БЛАГОДАРЮ ЗА 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maniak79</dc:creator>
  <cp:lastModifiedBy>RePack by Diakov</cp:lastModifiedBy>
  <cp:revision>24</cp:revision>
  <dcterms:created xsi:type="dcterms:W3CDTF">2013-03-06T17:05:12Z</dcterms:created>
  <dcterms:modified xsi:type="dcterms:W3CDTF">2021-02-05T10:13:24Z</dcterms:modified>
</cp:coreProperties>
</file>