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77" r:id="rId3"/>
    <p:sldId id="257" r:id="rId4"/>
    <p:sldId id="258" r:id="rId5"/>
    <p:sldId id="259" r:id="rId6"/>
    <p:sldId id="260" r:id="rId7"/>
    <p:sldId id="278" r:id="rId8"/>
    <p:sldId id="261" r:id="rId9"/>
    <p:sldId id="279" r:id="rId10"/>
    <p:sldId id="265" r:id="rId11"/>
    <p:sldId id="280" r:id="rId12"/>
    <p:sldId id="272" r:id="rId13"/>
    <p:sldId id="273" r:id="rId14"/>
    <p:sldId id="284" r:id="rId15"/>
    <p:sldId id="274" r:id="rId16"/>
    <p:sldId id="275" r:id="rId17"/>
    <p:sldId id="276" r:id="rId18"/>
    <p:sldId id="281" r:id="rId19"/>
    <p:sldId id="282" r:id="rId20"/>
    <p:sldId id="28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2" autoAdjust="0"/>
    <p:restoredTop sz="94660"/>
  </p:normalViewPr>
  <p:slideViewPr>
    <p:cSldViewPr>
      <p:cViewPr>
        <p:scale>
          <a:sx n="90" d="100"/>
          <a:sy n="90" d="100"/>
        </p:scale>
        <p:origin x="-1026" y="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Office%20PowerPoint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'[Диаграмма в Microsoft Office PowerPoint]Лист1'!$B$1</c:f>
              <c:strCache>
                <c:ptCount val="1"/>
                <c:pt idx="0">
                  <c:v>Результаты анкетирования</c:v>
                </c:pt>
              </c:strCache>
            </c:strRef>
          </c:tx>
          <c:cat>
            <c:strRef>
              <c:f>'[Диаграмма в Microsoft Office PowerPoint]Лист1'!$A$2:$A$5</c:f>
              <c:strCache>
                <c:ptCount val="4"/>
                <c:pt idx="0">
                  <c:v>44%- воспитанников имеют небольшую библиотеку</c:v>
                </c:pt>
                <c:pt idx="1">
                  <c:v>40%-читают книги ребёнку перед сном
</c:v>
                </c:pt>
                <c:pt idx="2">
                  <c:v>29%-читают каждый день
</c:v>
                </c:pt>
                <c:pt idx="3">
                  <c:v>24%-читают, когда об этом попросят. 
</c:v>
                </c:pt>
              </c:strCache>
            </c:strRef>
          </c:cat>
          <c:val>
            <c:numRef>
              <c:f>'[Диаграмма в Microsoft Office PowerPoint]Лист1'!$B$2:$B$5</c:f>
              <c:numCache>
                <c:formatCode>0%</c:formatCode>
                <c:ptCount val="4"/>
                <c:pt idx="0">
                  <c:v>0.44000000000000034</c:v>
                </c:pt>
                <c:pt idx="1">
                  <c:v>0.4</c:v>
                </c:pt>
                <c:pt idx="2">
                  <c:v>0.29000000000000031</c:v>
                </c:pt>
                <c:pt idx="3">
                  <c:v>0.24000000000000021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6862681626025566"/>
          <c:y val="0.13123501031197221"/>
          <c:w val="0.3180399437274285"/>
          <c:h val="0.84913413651620262"/>
        </c:manualLayout>
      </c:layout>
      <c:overlay val="0"/>
      <c:txPr>
        <a:bodyPr/>
        <a:lstStyle/>
        <a:p>
          <a:pPr>
            <a:defRPr sz="141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Результаты мониторинга 1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numRef>
              <c:f>Лист1!$A$2:$A$3</c:f>
              <c:numCache>
                <c:formatCode>0%</c:formatCode>
                <c:ptCount val="2"/>
                <c:pt idx="0">
                  <c:v>0.55000000000000004</c:v>
                </c:pt>
                <c:pt idx="1">
                  <c:v>0.45</c:v>
                </c:pt>
              </c:numCache>
            </c:numRef>
          </c:cat>
          <c:val>
            <c:numRef>
              <c:f>Лист1!$B$2:$B$3</c:f>
              <c:numCache>
                <c:formatCode>0%</c:formatCode>
                <c:ptCount val="2"/>
                <c:pt idx="0">
                  <c:v>0.55000000000000004</c:v>
                </c:pt>
                <c:pt idx="1">
                  <c:v>0.45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Результаты мониторинга 2</c:v>
                </c:pt>
              </c:strCache>
            </c:strRef>
          </c:tx>
          <c:cat>
            <c:numRef>
              <c:f>Лист1!$A$2:$A$3</c:f>
              <c:numCache>
                <c:formatCode>0%</c:formatCode>
                <c:ptCount val="2"/>
                <c:pt idx="0">
                  <c:v>0.6500000000000008</c:v>
                </c:pt>
                <c:pt idx="1">
                  <c:v>0.35000000000000026</c:v>
                </c:pt>
              </c:numCache>
            </c:numRef>
          </c:cat>
          <c:val>
            <c:numRef>
              <c:f>Лист1!$B$2:$B$3</c:f>
              <c:numCache>
                <c:formatCode>0%</c:formatCode>
                <c:ptCount val="2"/>
                <c:pt idx="0">
                  <c:v>0.6500000000000008</c:v>
                </c:pt>
                <c:pt idx="1">
                  <c:v>0.35000000000000026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5.pn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85852" y="785794"/>
            <a:ext cx="8858280" cy="2868168"/>
          </a:xfrm>
        </p:spPr>
        <p:txBody>
          <a:bodyPr/>
          <a:lstStyle/>
          <a:p>
            <a:pPr algn="ctr"/>
            <a:r>
              <a:rPr lang="ru-RU" sz="4400" b="1" dirty="0" smtClean="0"/>
              <a:t>Проектная </a:t>
            </a:r>
            <a:br>
              <a:rPr lang="ru-RU" sz="4400" b="1" dirty="0" smtClean="0"/>
            </a:br>
            <a:r>
              <a:rPr lang="ru-RU" sz="4400" b="1" dirty="0" smtClean="0"/>
              <a:t>деятельность </a:t>
            </a:r>
            <a:r>
              <a:rPr lang="ru-RU" b="0" dirty="0" smtClean="0"/>
              <a:t/>
            </a:r>
            <a:br>
              <a:rPr lang="ru-RU" b="0" dirty="0" smtClean="0"/>
            </a:br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643174" y="142852"/>
            <a:ext cx="5786478" cy="1101248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детский сад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с.Кижеватово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2500298" y="3214686"/>
            <a:ext cx="6500826" cy="4000504"/>
          </a:xfrm>
          <a:prstGeom prst="rect">
            <a:avLst/>
          </a:prstGeom>
        </p:spPr>
        <p:txBody>
          <a:bodyPr vert="horz" lIns="45720" tIns="0" rIns="45720" bIns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по формированию интереса старших дошкольников к</a:t>
            </a:r>
            <a:r>
              <a:rPr kumimoji="0" lang="ru-RU" sz="2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миру художественной литературы на основе парциальной программы</a:t>
            </a:r>
            <a:b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«Приобщение детей дошкольного возраста к художественной</a:t>
            </a:r>
            <a:r>
              <a:rPr kumimoji="0" lang="ru-RU" sz="2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литературе»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Е.Ф.Купецковой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lang="ru-RU" sz="2200" b="1" dirty="0" smtClean="0"/>
              <a:t>Проект «Книголюбы»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endParaRPr kumimoji="0" lang="ru-RU" sz="2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lang="ru-RU" dirty="0" smtClean="0">
                <a:solidFill>
                  <a:schemeClr val="bg2"/>
                </a:solidFill>
              </a:rPr>
              <a:t>Воспитатель МБДОУ ДС </a:t>
            </a:r>
            <a:r>
              <a:rPr lang="ru-RU" dirty="0" err="1" smtClean="0">
                <a:solidFill>
                  <a:schemeClr val="bg2"/>
                </a:solidFill>
              </a:rPr>
              <a:t>с.Кижеватово</a:t>
            </a:r>
            <a:endParaRPr lang="ru-RU" dirty="0" smtClean="0">
              <a:solidFill>
                <a:schemeClr val="bg2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ru-RU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</a:rPr>
              <a:t>Королева Е.В.</a:t>
            </a:r>
            <a:endParaRPr kumimoji="0" lang="ru-RU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</a:endParaRPr>
          </a:p>
        </p:txBody>
      </p:sp>
      <p:sp>
        <p:nvSpPr>
          <p:cNvPr id="21506" name="AutoShape 2" descr="https://arhivurokov.ru/multiurok/html/2017/03/20/s_58d0015420fee/591208_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08" name="AutoShape 4" descr="https://arhivurokov.ru/multiurok/html/2017/03/20/s_58d0015420fee/591208_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 descr="unnam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00098" y="2584802"/>
            <a:ext cx="3500462" cy="4273198"/>
          </a:xfrm>
          <a:prstGeom prst="rect">
            <a:avLst/>
          </a:prstGeom>
        </p:spPr>
      </p:pic>
      <p:pic>
        <p:nvPicPr>
          <p:cNvPr id="11" name="Рисунок 10" descr="1542292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491881">
            <a:off x="-106478" y="-172819"/>
            <a:ext cx="3039124" cy="2697806"/>
          </a:xfrm>
          <a:prstGeom prst="rect">
            <a:avLst/>
          </a:prstGeom>
        </p:spPr>
      </p:pic>
      <p:pic>
        <p:nvPicPr>
          <p:cNvPr id="12" name="Рисунок 11" descr="1542292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33885">
            <a:off x="6663892" y="-382891"/>
            <a:ext cx="3039124" cy="269780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7643866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«</a:t>
            </a:r>
            <a:r>
              <a:rPr lang="ru-RU" sz="2400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Синквейн</a:t>
            </a:r>
            <a:r>
              <a:rPr lang="ru-RU" sz="2400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– новая технология в развитии речи  дошкольников»</a:t>
            </a:r>
            <a:r>
              <a:rPr lang="ru-RU" sz="1400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400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ru-RU" sz="1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285860"/>
            <a:ext cx="7572428" cy="5286412"/>
          </a:xfrm>
        </p:spPr>
        <p:txBody>
          <a:bodyPr>
            <a:normAutofit lnSpcReduction="10000"/>
          </a:bodyPr>
          <a:lstStyle/>
          <a:p>
            <a:pPr lvl="0"/>
            <a:r>
              <a:rPr lang="ru-RU" sz="1800" dirty="0" smtClean="0"/>
              <a:t>Его простота. </a:t>
            </a:r>
            <a:r>
              <a:rPr lang="ru-RU" sz="1800" dirty="0" err="1" smtClean="0"/>
              <a:t>Синквейн</a:t>
            </a:r>
            <a:r>
              <a:rPr lang="ru-RU" sz="1800" dirty="0" smtClean="0"/>
              <a:t> могут составить все.</a:t>
            </a:r>
          </a:p>
          <a:p>
            <a:pPr lvl="0"/>
            <a:r>
              <a:rPr lang="ru-RU" sz="1800" dirty="0" smtClean="0"/>
              <a:t>В составлении </a:t>
            </a:r>
            <a:r>
              <a:rPr lang="ru-RU" sz="1800" dirty="0" err="1" smtClean="0"/>
              <a:t>синквейна</a:t>
            </a:r>
            <a:r>
              <a:rPr lang="ru-RU" sz="1800" dirty="0" smtClean="0"/>
              <a:t> каждый ребенок может реализовать свои  интеллектуальные возможности.</a:t>
            </a:r>
          </a:p>
          <a:p>
            <a:pPr lvl="0"/>
            <a:r>
              <a:rPr lang="ru-RU" sz="1800" dirty="0" err="1" smtClean="0"/>
              <a:t>Синквейн</a:t>
            </a:r>
            <a:r>
              <a:rPr lang="ru-RU" sz="1800" dirty="0" smtClean="0"/>
              <a:t> является игровым приемом.</a:t>
            </a:r>
          </a:p>
          <a:p>
            <a:pPr lvl="0"/>
            <a:r>
              <a:rPr lang="ru-RU" sz="1800" dirty="0" smtClean="0"/>
              <a:t>Составление </a:t>
            </a:r>
            <a:r>
              <a:rPr lang="ru-RU" sz="1800" dirty="0" err="1" smtClean="0"/>
              <a:t>синквейна</a:t>
            </a:r>
            <a:r>
              <a:rPr lang="ru-RU" sz="1800" dirty="0" smtClean="0"/>
              <a:t> используется, заключительное задание  по пройденному материалу.</a:t>
            </a:r>
          </a:p>
          <a:p>
            <a:pPr lvl="0"/>
            <a:r>
              <a:rPr lang="ru-RU" sz="1800" dirty="0" err="1" smtClean="0"/>
              <a:t>Синквейн</a:t>
            </a:r>
            <a:r>
              <a:rPr lang="ru-RU" sz="1800" dirty="0" smtClean="0"/>
              <a:t> помогает пополнить словарный запас.</a:t>
            </a:r>
          </a:p>
          <a:p>
            <a:pPr lvl="0"/>
            <a:r>
              <a:rPr lang="ru-RU" sz="1800" dirty="0" smtClean="0"/>
              <a:t> </a:t>
            </a:r>
            <a:r>
              <a:rPr lang="ru-RU" sz="1800" dirty="0" err="1" smtClean="0"/>
              <a:t>Синквейн</a:t>
            </a:r>
            <a:r>
              <a:rPr lang="ru-RU" sz="1800" dirty="0" smtClean="0"/>
              <a:t> учит краткому пересказу.</a:t>
            </a:r>
          </a:p>
          <a:p>
            <a:pPr lvl="0"/>
            <a:r>
              <a:rPr lang="ru-RU" sz="1800" dirty="0" smtClean="0"/>
              <a:t> </a:t>
            </a:r>
            <a:r>
              <a:rPr lang="ru-RU" sz="1800" dirty="0" err="1" smtClean="0"/>
              <a:t>Синквейн</a:t>
            </a:r>
            <a:r>
              <a:rPr lang="ru-RU" sz="1800" dirty="0" smtClean="0"/>
              <a:t> помогает развить речь и мышление.</a:t>
            </a:r>
          </a:p>
          <a:p>
            <a:pPr lvl="0"/>
            <a:r>
              <a:rPr lang="ru-RU" sz="1800" dirty="0" smtClean="0"/>
              <a:t> Сочинение </a:t>
            </a:r>
            <a:r>
              <a:rPr lang="ru-RU" sz="1800" dirty="0" err="1" smtClean="0"/>
              <a:t>синквейна</a:t>
            </a:r>
            <a:r>
              <a:rPr lang="ru-RU" sz="1800" dirty="0" smtClean="0"/>
              <a:t> – процесс творческий. Это интересное занятие помогает самовыражению детей, через сочинение собственных нерифмованных стихов.</a:t>
            </a:r>
          </a:p>
          <a:p>
            <a:pPr lvl="0"/>
            <a:r>
              <a:rPr lang="ru-RU" sz="1800" dirty="0" smtClean="0"/>
              <a:t> </a:t>
            </a:r>
            <a:r>
              <a:rPr lang="ru-RU" sz="1800" dirty="0" err="1" smtClean="0"/>
              <a:t>Синквейн</a:t>
            </a:r>
            <a:r>
              <a:rPr lang="ru-RU" sz="1800" dirty="0" smtClean="0"/>
              <a:t> учит находить и выделять в большом объеме информации главную мысль.</a:t>
            </a:r>
          </a:p>
          <a:p>
            <a:pPr lvl="0"/>
            <a:r>
              <a:rPr lang="ru-RU" sz="1800" dirty="0" smtClean="0"/>
              <a:t> </a:t>
            </a:r>
            <a:r>
              <a:rPr lang="ru-RU" sz="1800" dirty="0" err="1" smtClean="0"/>
              <a:t>Синквейн</a:t>
            </a:r>
            <a:r>
              <a:rPr lang="ru-RU" sz="1800" dirty="0" smtClean="0"/>
              <a:t> облегчает процесс усвоения понятий и их содержания.</a:t>
            </a:r>
          </a:p>
          <a:p>
            <a:pPr lvl="0"/>
            <a:r>
              <a:rPr lang="ru-RU" sz="1800" dirty="0" smtClean="0"/>
              <a:t> </a:t>
            </a:r>
            <a:r>
              <a:rPr lang="ru-RU" sz="1800" dirty="0" err="1" smtClean="0"/>
              <a:t>Синквейн</a:t>
            </a:r>
            <a:r>
              <a:rPr lang="ru-RU" sz="1800" dirty="0" smtClean="0"/>
              <a:t> — это также способ контроля и самоконтроля (дети могут сравнить </a:t>
            </a:r>
            <a:r>
              <a:rPr lang="ru-RU" sz="1800" dirty="0" err="1" smtClean="0"/>
              <a:t>синквейны</a:t>
            </a:r>
            <a:r>
              <a:rPr lang="ru-RU" sz="1800" dirty="0" smtClean="0"/>
              <a:t> и оценивать их).</a:t>
            </a:r>
            <a:r>
              <a:rPr lang="ru-RU" sz="1800" b="1" dirty="0" smtClean="0"/>
              <a:t> </a:t>
            </a:r>
            <a:endParaRPr lang="ru-RU" sz="1800" dirty="0" smtClean="0"/>
          </a:p>
          <a:p>
            <a:pPr algn="ctr">
              <a:buNone/>
            </a:pPr>
            <a:endParaRPr lang="ru-RU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Рисунок 3" descr="0_13eb34_dd949ae8_ori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6649207" y="1162814"/>
            <a:ext cx="3657607" cy="1331979"/>
          </a:xfrm>
          <a:prstGeom prst="rect">
            <a:avLst/>
          </a:prstGeom>
        </p:spPr>
      </p:pic>
      <p:pic>
        <p:nvPicPr>
          <p:cNvPr id="5" name="Рисунок 4" descr="0_13eb34_dd949ae8_ori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6649207" y="4734690"/>
            <a:ext cx="3657607" cy="1331979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:\фото\фото046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14290"/>
            <a:ext cx="4000528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3500438"/>
            <a:ext cx="801065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solidFill>
                  <a:srgbClr val="00000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астер-класс для родителей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по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созданию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книжек-малышек на тему «Моя семья»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" name="Рисунок 5" descr="F:\фото\20131212_164800.jpg"/>
          <p:cNvPicPr/>
          <p:nvPr/>
        </p:nvPicPr>
        <p:blipFill>
          <a:blip r:embed="rId3" cstate="print"/>
          <a:srcRect l="6780" t="17073" r="1695"/>
          <a:stretch>
            <a:fillRect/>
          </a:stretch>
        </p:blipFill>
        <p:spPr bwMode="auto">
          <a:xfrm>
            <a:off x="4000496" y="3857628"/>
            <a:ext cx="400052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1438522833_0_92279_cfc3696d_ori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4286256"/>
            <a:ext cx="3643338" cy="2225976"/>
          </a:xfrm>
          <a:prstGeom prst="rect">
            <a:avLst/>
          </a:prstGeom>
        </p:spPr>
      </p:pic>
      <p:pic>
        <p:nvPicPr>
          <p:cNvPr id="9" name="Рисунок 8" descr="1542292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188520">
            <a:off x="6286064" y="-194451"/>
            <a:ext cx="3039124" cy="2697806"/>
          </a:xfrm>
          <a:prstGeom prst="rect">
            <a:avLst/>
          </a:prstGeom>
        </p:spPr>
      </p:pic>
      <p:pic>
        <p:nvPicPr>
          <p:cNvPr id="10" name="Рисунок 9" descr="unname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72066" y="142852"/>
            <a:ext cx="2714644" cy="3313909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-214338"/>
            <a:ext cx="7239000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технология ТРИЗ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285860"/>
            <a:ext cx="7239000" cy="4846320"/>
          </a:xfrm>
        </p:spPr>
        <p:txBody>
          <a:bodyPr>
            <a:normAutofit fontScale="92500" lnSpcReduction="20000"/>
          </a:bodyPr>
          <a:lstStyle/>
          <a:p>
            <a:r>
              <a:rPr lang="ru-RU" sz="2800" b="1" dirty="0" smtClean="0"/>
              <a:t>ТРИЗ</a:t>
            </a:r>
            <a:r>
              <a:rPr lang="ru-RU" sz="2800" dirty="0" smtClean="0"/>
              <a:t> – теория решения изобретательских задач. Использование метода ТРИЗ позволяет педагогу воспитывать у детей красивую речь. Варианты работы с детьми по </a:t>
            </a:r>
            <a:r>
              <a:rPr lang="ru-RU" sz="2800" dirty="0" err="1" smtClean="0"/>
              <a:t>ТРИЗу</a:t>
            </a:r>
            <a:r>
              <a:rPr lang="ru-RU" sz="2800" dirty="0" smtClean="0"/>
              <a:t> разные: </a:t>
            </a:r>
            <a:endParaRPr lang="ru-RU" sz="2000" dirty="0" smtClean="0"/>
          </a:p>
          <a:p>
            <a:pPr>
              <a:buNone/>
            </a:pPr>
            <a:r>
              <a:rPr lang="ru-RU" sz="2800" dirty="0" smtClean="0"/>
              <a:t>- придумывание сказки по предложенному началу;</a:t>
            </a:r>
            <a:endParaRPr lang="ru-RU" sz="2000" dirty="0" smtClean="0"/>
          </a:p>
          <a:p>
            <a:pPr>
              <a:buNone/>
            </a:pPr>
            <a:r>
              <a:rPr lang="ru-RU" sz="2800" dirty="0" smtClean="0"/>
              <a:t>- составление сказки на свободно выбранную тему;</a:t>
            </a:r>
            <a:endParaRPr lang="ru-RU" sz="2000" dirty="0" smtClean="0"/>
          </a:p>
          <a:p>
            <a:pPr>
              <a:buNone/>
            </a:pPr>
            <a:r>
              <a:rPr lang="ru-RU" sz="2800" dirty="0" smtClean="0"/>
              <a:t>-наделение героев действиями (свойствами) фантастического характера; </a:t>
            </a:r>
            <a:endParaRPr lang="ru-RU" sz="2000" dirty="0" smtClean="0"/>
          </a:p>
          <a:p>
            <a:pPr>
              <a:buNone/>
            </a:pPr>
            <a:r>
              <a:rPr lang="ru-RU" sz="2800" dirty="0" smtClean="0"/>
              <a:t>- изменение заимствованных из сказок ситуаций.</a:t>
            </a:r>
            <a:endParaRPr lang="ru-RU" sz="2000" dirty="0" smtClean="0"/>
          </a:p>
          <a:p>
            <a:pPr lvl="1"/>
            <a:endParaRPr lang="ru-RU" dirty="0"/>
          </a:p>
        </p:txBody>
      </p:sp>
      <p:pic>
        <p:nvPicPr>
          <p:cNvPr id="4" name="Рисунок 3" descr="0_13eb34_dd949ae8_ori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6649207" y="1162814"/>
            <a:ext cx="3657607" cy="1331979"/>
          </a:xfrm>
          <a:prstGeom prst="rect">
            <a:avLst/>
          </a:prstGeom>
        </p:spPr>
      </p:pic>
      <p:pic>
        <p:nvPicPr>
          <p:cNvPr id="5" name="Рисунок 4" descr="0_13eb34_dd949ae8_ori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6649207" y="4663252"/>
            <a:ext cx="3657607" cy="1331979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180525_155243.jpg"/>
          <p:cNvPicPr>
            <a:picLocks noChangeAspect="1"/>
          </p:cNvPicPr>
          <p:nvPr/>
        </p:nvPicPr>
        <p:blipFill>
          <a:blip r:embed="rId2" cstate="print"/>
          <a:srcRect l="10937" r="22656"/>
          <a:stretch>
            <a:fillRect/>
          </a:stretch>
        </p:blipFill>
        <p:spPr>
          <a:xfrm>
            <a:off x="214282" y="214290"/>
            <a:ext cx="4228912" cy="2786082"/>
          </a:xfrm>
          <a:prstGeom prst="rect">
            <a:avLst/>
          </a:prstGeom>
        </p:spPr>
      </p:pic>
      <p:pic>
        <p:nvPicPr>
          <p:cNvPr id="5" name="Рисунок 4" descr="20180525_154433.jpg"/>
          <p:cNvPicPr>
            <a:picLocks noChangeAspect="1"/>
          </p:cNvPicPr>
          <p:nvPr/>
        </p:nvPicPr>
        <p:blipFill>
          <a:blip r:embed="rId3" cstate="print"/>
          <a:srcRect l="10825" t="8333" r="24888" b="16666"/>
          <a:stretch>
            <a:fillRect/>
          </a:stretch>
        </p:blipFill>
        <p:spPr>
          <a:xfrm>
            <a:off x="285720" y="3500438"/>
            <a:ext cx="4214842" cy="3000396"/>
          </a:xfrm>
          <a:prstGeom prst="rect">
            <a:avLst/>
          </a:prstGeom>
        </p:spPr>
      </p:pic>
      <p:pic>
        <p:nvPicPr>
          <p:cNvPr id="6" name="Рисунок 5" descr="F:\фото\фото045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214290"/>
            <a:ext cx="385765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Осень 2014\20150123_09541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500438"/>
            <a:ext cx="3857652" cy="3013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14282" y="3071810"/>
            <a:ext cx="87154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Применение игровых технологий ТРИЗ  в работе со сказкой по старшей  группе</a:t>
            </a:r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-285776"/>
            <a:ext cx="7615262" cy="140208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Теневой театр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6215082"/>
            <a:ext cx="7239000" cy="454278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dirty="0" smtClean="0">
                <a:latin typeface="Book Antiqua" pitchFamily="18" charset="0"/>
              </a:rPr>
              <a:t>    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Обучение приемам пальцевого театра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143248"/>
            <a:ext cx="3929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Знакомство со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казкой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29058" y="3143248"/>
            <a:ext cx="39290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Рассматривание фигур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теневого театра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0_13eb34_dd949ae8_ori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6649207" y="1162814"/>
            <a:ext cx="3657607" cy="1331979"/>
          </a:xfrm>
          <a:prstGeom prst="rect">
            <a:avLst/>
          </a:prstGeom>
        </p:spPr>
      </p:pic>
      <p:pic>
        <p:nvPicPr>
          <p:cNvPr id="15" name="Рисунок 14" descr="0_13eb34_dd949ae8_ori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6649207" y="4663252"/>
            <a:ext cx="3657607" cy="133197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54085"/>
            <a:ext cx="2921000" cy="218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46" y="985043"/>
            <a:ext cx="2921000" cy="218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13186"/>
            <a:ext cx="2871787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039" y="3913186"/>
            <a:ext cx="2944813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563802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5720" y="142852"/>
            <a:ext cx="76438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это средств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бучения, соответствующее новым требованиям и целям обучения и воспитания в условиях реализации ФГОС ДО, который нацеливает педагогов искать новые средства обучения.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lke5m6AW2A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928802"/>
            <a:ext cx="4095778" cy="3071834"/>
          </a:xfrm>
          <a:prstGeom prst="rect">
            <a:avLst/>
          </a:prstGeom>
        </p:spPr>
      </p:pic>
      <p:pic>
        <p:nvPicPr>
          <p:cNvPr id="4" name="Рисунок 3" descr="AD0XYn8N3q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2" y="3357562"/>
            <a:ext cx="4143404" cy="3071834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0"/>
            <a:ext cx="72390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Работа с семьей 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" name="Содержимое 3" descr="IMG-2b953d9f8f2aa6320d3dddc918023ccb-V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10" y="1142984"/>
            <a:ext cx="7239000" cy="4071938"/>
          </a:xfrm>
        </p:spPr>
      </p:pic>
      <p:sp>
        <p:nvSpPr>
          <p:cNvPr id="5" name="Прямоугольник 4"/>
          <p:cNvSpPr/>
          <p:nvPr/>
        </p:nvSpPr>
        <p:spPr>
          <a:xfrm>
            <a:off x="1857356" y="5357826"/>
            <a:ext cx="4483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Семейный проект «Самая старая книга»</a:t>
            </a:r>
            <a:endParaRPr lang="ru-RU" dirty="0"/>
          </a:p>
        </p:txBody>
      </p:sp>
      <p:pic>
        <p:nvPicPr>
          <p:cNvPr id="6" name="Рисунок 5" descr="0_13eb34_dd949ae8_ori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6649207" y="1162814"/>
            <a:ext cx="3657607" cy="1331979"/>
          </a:xfrm>
          <a:prstGeom prst="rect">
            <a:avLst/>
          </a:prstGeom>
        </p:spPr>
      </p:pic>
      <p:pic>
        <p:nvPicPr>
          <p:cNvPr id="7" name="Рисунок 6" descr="0_13eb34_dd949ae8_ori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6649207" y="4591814"/>
            <a:ext cx="3657607" cy="1331979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25641"/>
          <a:stretch>
            <a:fillRect/>
          </a:stretch>
        </p:blipFill>
        <p:spPr>
          <a:xfrm>
            <a:off x="428596" y="1214422"/>
            <a:ext cx="3571900" cy="2286016"/>
          </a:xfrm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3571876"/>
            <a:ext cx="3643338" cy="2270477"/>
          </a:xfrm>
          <a:prstGeom prst="rect">
            <a:avLst/>
          </a:prstGeom>
        </p:spPr>
      </p:pic>
      <p:pic>
        <p:nvPicPr>
          <p:cNvPr id="9" name="Рисунок 8" descr="http://luchiki.ucoz.net/_si/0/s41532068.jpg"/>
          <p:cNvPicPr/>
          <p:nvPr/>
        </p:nvPicPr>
        <p:blipFill>
          <a:blip r:embed="rId4"/>
          <a:srcRect l="12727" t="22857"/>
          <a:stretch>
            <a:fillRect/>
          </a:stretch>
        </p:blipFill>
        <p:spPr bwMode="auto">
          <a:xfrm>
            <a:off x="4143372" y="3571876"/>
            <a:ext cx="371477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857224" y="285728"/>
            <a:ext cx="66437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Тематическая неделя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«Мир книги», «Папа, мама, я – читающая семья»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0_13eb34_dd949ae8_ori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6649207" y="1162814"/>
            <a:ext cx="3657607" cy="1331979"/>
          </a:xfrm>
          <a:prstGeom prst="rect">
            <a:avLst/>
          </a:prstGeom>
        </p:spPr>
      </p:pic>
      <p:pic>
        <p:nvPicPr>
          <p:cNvPr id="11" name="Рисунок 10" descr="0_13eb34_dd949ae8_ori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6649207" y="4663252"/>
            <a:ext cx="3657607" cy="1331979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285" y="1169321"/>
            <a:ext cx="3561261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-357214"/>
            <a:ext cx="72390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Работа с социумом</a:t>
            </a:r>
            <a:endParaRPr lang="ru-RU" sz="2800" dirty="0"/>
          </a:p>
        </p:txBody>
      </p:sp>
      <p:pic>
        <p:nvPicPr>
          <p:cNvPr id="6" name="Содержимое 5" descr="DSC034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285860"/>
            <a:ext cx="3797831" cy="2286016"/>
          </a:xfrm>
        </p:spPr>
      </p:pic>
      <p:pic>
        <p:nvPicPr>
          <p:cNvPr id="4" name="Рисунок 3" descr="F:\Осень 2014\20150115_10535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429132"/>
            <a:ext cx="371477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Осень 2014\20150115_10503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1357298"/>
            <a:ext cx="385765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 cstate="print"/>
          <a:srcRect b="12500"/>
          <a:stretch>
            <a:fillRect/>
          </a:stretch>
        </p:blipFill>
        <p:spPr bwMode="auto">
          <a:xfrm>
            <a:off x="4286248" y="4357694"/>
            <a:ext cx="364333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214282" y="714356"/>
            <a:ext cx="69228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400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                                     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Праздник посвящение в читатели « Мы теперь не просто дети»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43108" y="364331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Игра-путешествие по книгам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Е.Чарушина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«Эти забавные животные»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0_13eb34_dd949ae8_ori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6649207" y="1162814"/>
            <a:ext cx="3657607" cy="1331979"/>
          </a:xfrm>
          <a:prstGeom prst="rect">
            <a:avLst/>
          </a:prstGeom>
        </p:spPr>
      </p:pic>
      <p:pic>
        <p:nvPicPr>
          <p:cNvPr id="11" name="Рисунок 10" descr="0_13eb34_dd949ae8_ori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6649207" y="4591814"/>
            <a:ext cx="3657607" cy="1331979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43042" y="142852"/>
            <a:ext cx="7239000" cy="500066"/>
          </a:xfrm>
        </p:spPr>
        <p:txBody>
          <a:bodyPr/>
          <a:lstStyle/>
          <a:p>
            <a:pPr lvl="0">
              <a:buNone/>
            </a:pPr>
            <a:r>
              <a:rPr lang="ru-RU" sz="1400" dirty="0" smtClean="0"/>
              <a:t>Участие в неделе детской книги  «Книжника неделя»</a:t>
            </a:r>
          </a:p>
          <a:p>
            <a:endParaRPr lang="ru-RU" dirty="0"/>
          </a:p>
        </p:txBody>
      </p:sp>
      <p:pic>
        <p:nvPicPr>
          <p:cNvPr id="4" name="Рисунок 3" descr="http://ds-kizhevatovo.nubex.ru/_data/files.thumb/e/9/e9160b5e8fd7942_1103.3b9a13ea52_g-middle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571480"/>
            <a:ext cx="335758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ds-kizhevatovo.nubex.ru/_data/files.thumb/c/4/c435367eee2452f_1102.ea4e6897fd_g-middle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571480"/>
            <a:ext cx="321471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2214546" y="34290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День театра  «Знакомьтесь, Лиса Алиса!»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7" name="Рисунок 6" descr="http://ds-kizhevatovo.nubex.ru/_data/files.thumb/f/8/f86ca21a3d5d0b0_976.11195cde26_g-middle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000504"/>
            <a:ext cx="3643338" cy="267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ds-kizhevatovo.nubex.ru/_data/files.thumb/1/6/16e98dc493d168e_977.49262a69a1_g-middle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4000504"/>
            <a:ext cx="3658557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0_13eb34_dd949ae8_ori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6649207" y="1162814"/>
            <a:ext cx="3657607" cy="1331979"/>
          </a:xfrm>
          <a:prstGeom prst="rect">
            <a:avLst/>
          </a:prstGeom>
        </p:spPr>
      </p:pic>
      <p:pic>
        <p:nvPicPr>
          <p:cNvPr id="10" name="Рисунок 9" descr="0_13eb34_dd949ae8_ori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6649207" y="4591814"/>
            <a:ext cx="3657607" cy="1331979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-214338"/>
            <a:ext cx="7239000" cy="1143000"/>
          </a:xfrm>
        </p:spPr>
        <p:txBody>
          <a:bodyPr/>
          <a:lstStyle/>
          <a:p>
            <a:r>
              <a:rPr lang="ru-RU" dirty="0" smtClean="0"/>
              <a:t>Содержание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071546"/>
            <a:ext cx="7239000" cy="48463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Введение, проблема, цели и задачи проекта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Первый этап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подготовительный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Второй  этап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основной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1.Работа с детьми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2.Работа с семьей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3.Работа с социумом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Третий этап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заключительный</a:t>
            </a: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book-1024x5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4502236"/>
            <a:ext cx="6357982" cy="2355764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571480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Третий этап -     </a:t>
            </a:r>
            <a:br>
              <a:rPr lang="ru-RU" dirty="0" smtClean="0"/>
            </a:br>
            <a:r>
              <a:rPr lang="ru-RU" dirty="0" smtClean="0"/>
              <a:t>          заключительный</a:t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-571536" y="1285860"/>
          <a:ext cx="5143536" cy="3500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/>
          <p:nvPr/>
        </p:nvGraphicFramePr>
        <p:xfrm>
          <a:off x="4500562" y="1357298"/>
          <a:ext cx="4500594" cy="335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Рисунок 12" descr="deti_s_knigami-1024x51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32" y="4429132"/>
            <a:ext cx="4643470" cy="2285992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14290"/>
            <a:ext cx="7715304" cy="2214554"/>
          </a:xfrm>
        </p:spPr>
        <p:txBody>
          <a:bodyPr>
            <a:normAutofit/>
          </a:bodyPr>
          <a:lstStyle/>
          <a:p>
            <a:pPr marL="273050" indent="-9525">
              <a:buNone/>
            </a:pPr>
            <a:r>
              <a:rPr lang="ru-RU" sz="1800" b="1" u="sng" dirty="0" smtClean="0">
                <a:latin typeface="Book Antiqua" pitchFamily="18" charset="0"/>
              </a:rPr>
              <a:t>Проблема</a:t>
            </a:r>
            <a:r>
              <a:rPr lang="ru-RU" sz="1800" dirty="0" smtClean="0">
                <a:latin typeface="Book Antiqua" pitchFamily="18" charset="0"/>
              </a:rPr>
              <a:t> приобщения детей дошкольного возраста к художественной литературе является одной из актуальных, так как, в последние десятилетия наблюдается снижение интереса к книге, как у взрослых, так и у детей, следствием чего является снижение личностной культуры детей дошкольного возраста. </a:t>
            </a:r>
          </a:p>
          <a:p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00034" y="1928802"/>
            <a:ext cx="771530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63525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Цель проекта:</a:t>
            </a: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формировать устойчивый интерес к художественной  литературе, развивать литературность речи, способствовать поддержанию  традиций семейного чтения.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714348" y="2786058"/>
            <a:ext cx="7429552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Задачи:</a:t>
            </a:r>
            <a:endParaRPr kumimoji="0" lang="ru-RU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формировать интерес к художественной литературе;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расширять и активизировать словарный запас детей;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знакомить с основными жанровыми особенностями сказок, рассказов, стихотворений;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совершенствовать художественно-речевые исполнительские навыки детей при чтении стихотворений, в драматизациях;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обращать внимание детей на изобразительно-выразительные средства (образные слова и выражения, эпитеты, сравнения); помогать почувствовать красоту и выразительность языка произведения, прививать чуткость к поэтическому слову;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развивать творческие способности у детей.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" name="Рисунок 4" descr="0_13eb34_dd949ae8_ori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6649207" y="1162814"/>
            <a:ext cx="3657607" cy="1331979"/>
          </a:xfrm>
          <a:prstGeom prst="rect">
            <a:avLst/>
          </a:prstGeom>
        </p:spPr>
      </p:pic>
      <p:pic>
        <p:nvPicPr>
          <p:cNvPr id="6" name="Рисунок 5" descr="0_13eb34_dd949ae8_ori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6649207" y="4591814"/>
            <a:ext cx="3657607" cy="1331979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86776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Первый этап – подготовительный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4429132"/>
            <a:ext cx="6286544" cy="2071702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b="1" dirty="0" smtClean="0">
                <a:latin typeface="Book Antiqua" pitchFamily="18" charset="0"/>
              </a:rPr>
              <a:t>Любимые книги детей:</a:t>
            </a:r>
          </a:p>
          <a:p>
            <a:pPr>
              <a:buNone/>
            </a:pPr>
            <a:r>
              <a:rPr lang="ru-RU" dirty="0" smtClean="0">
                <a:latin typeface="Book Antiqua" pitchFamily="18" charset="0"/>
              </a:rPr>
              <a:t>• «Колобок»</a:t>
            </a:r>
          </a:p>
          <a:p>
            <a:pPr>
              <a:buNone/>
            </a:pPr>
            <a:r>
              <a:rPr lang="ru-RU" dirty="0" smtClean="0">
                <a:latin typeface="Book Antiqua" pitchFamily="18" charset="0"/>
              </a:rPr>
              <a:t>• «Гуси-лебеди»</a:t>
            </a:r>
          </a:p>
          <a:p>
            <a:pPr>
              <a:buNone/>
            </a:pPr>
            <a:r>
              <a:rPr lang="ru-RU" dirty="0" smtClean="0">
                <a:latin typeface="Book Antiqua" pitchFamily="18" charset="0"/>
              </a:rPr>
              <a:t>• «Золушка»</a:t>
            </a:r>
          </a:p>
          <a:p>
            <a:pPr>
              <a:buNone/>
            </a:pPr>
            <a:r>
              <a:rPr lang="ru-RU" dirty="0" smtClean="0">
                <a:latin typeface="Book Antiqua" pitchFamily="18" charset="0"/>
              </a:rPr>
              <a:t>• «Красная Шапочка»</a:t>
            </a:r>
          </a:p>
          <a:p>
            <a:pPr>
              <a:buNone/>
            </a:pPr>
            <a:r>
              <a:rPr lang="ru-RU" dirty="0" smtClean="0">
                <a:latin typeface="Book Antiqua" pitchFamily="18" charset="0"/>
              </a:rPr>
              <a:t>• «Русалочка»</a:t>
            </a:r>
          </a:p>
          <a:p>
            <a:pPr>
              <a:buNone/>
            </a:pPr>
            <a:r>
              <a:rPr lang="ru-RU" dirty="0" smtClean="0">
                <a:latin typeface="Book Antiqua" pitchFamily="18" charset="0"/>
              </a:rPr>
              <a:t>• «</a:t>
            </a:r>
            <a:r>
              <a:rPr lang="ru-RU" dirty="0" err="1" smtClean="0">
                <a:latin typeface="Book Antiqua" pitchFamily="18" charset="0"/>
              </a:rPr>
              <a:t>Дюймовочка</a:t>
            </a:r>
            <a:r>
              <a:rPr lang="ru-RU" dirty="0" smtClean="0">
                <a:latin typeface="Book Antiqua" pitchFamily="18" charset="0"/>
              </a:rPr>
              <a:t>»</a:t>
            </a:r>
          </a:p>
          <a:p>
            <a:pPr>
              <a:buNone/>
            </a:pPr>
            <a:r>
              <a:rPr lang="ru-RU" dirty="0" smtClean="0">
                <a:latin typeface="Book Antiqua" pitchFamily="18" charset="0"/>
              </a:rPr>
              <a:t>• стихи Чуковского, Маршака, Михалкова.</a:t>
            </a:r>
          </a:p>
          <a:p>
            <a:endParaRPr lang="ru-RU" dirty="0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785918" y="642918"/>
          <a:ext cx="5715040" cy="3857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Рисунок 5" descr="0_13eb34_dd949ae8_ori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6649207" y="1162814"/>
            <a:ext cx="3657607" cy="1331979"/>
          </a:xfrm>
          <a:prstGeom prst="rect">
            <a:avLst/>
          </a:prstGeom>
        </p:spPr>
      </p:pic>
      <p:pic>
        <p:nvPicPr>
          <p:cNvPr id="7" name="Рисунок 6" descr="0_13eb34_dd949ae8_ori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6649207" y="4591814"/>
            <a:ext cx="3657607" cy="1331979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714612" y="4500570"/>
            <a:ext cx="31432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акция для родителей «Книга на память»</a:t>
            </a:r>
            <a:endParaRPr lang="ru-RU" sz="1100" dirty="0"/>
          </a:p>
        </p:txBody>
      </p:sp>
      <p:pic>
        <p:nvPicPr>
          <p:cNvPr id="9" name="Рисунок 8" descr="http://www.maam.ru/upload/blogs/detsad-401718-145053885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285728"/>
            <a:ext cx="321471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428860" y="2143116"/>
            <a:ext cx="37862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     развивающий центр «Библиотека»</a:t>
            </a:r>
            <a:endParaRPr lang="ru-RU" sz="1200" dirty="0"/>
          </a:p>
        </p:txBody>
      </p:sp>
      <p:pic>
        <p:nvPicPr>
          <p:cNvPr id="11" name="Рисунок 10" descr="http://ozedu.nichost.ru/files/u1076/gruppa201512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428868"/>
            <a:ext cx="3143272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rebenok.cn.ua/img/knigi-dlya-detejj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2500306"/>
            <a:ext cx="321471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фото12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348" y="214290"/>
            <a:ext cx="3214710" cy="1900262"/>
          </a:xfrm>
          <a:prstGeom prst="rect">
            <a:avLst/>
          </a:prstGeom>
        </p:spPr>
      </p:pic>
      <p:pic>
        <p:nvPicPr>
          <p:cNvPr id="14" name="Рисунок 13" descr="20150203_1729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14810" y="4786322"/>
            <a:ext cx="3286148" cy="1928826"/>
          </a:xfrm>
          <a:prstGeom prst="rect">
            <a:avLst/>
          </a:prstGeom>
        </p:spPr>
      </p:pic>
      <p:pic>
        <p:nvPicPr>
          <p:cNvPr id="17" name="Рисунок 16" descr="F:\Осень 2014\фото121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48" y="4786322"/>
            <a:ext cx="3152780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0_13eb34_dd949ae8_orig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>
            <a:off x="6649207" y="1162814"/>
            <a:ext cx="3657607" cy="1331979"/>
          </a:xfrm>
          <a:prstGeom prst="rect">
            <a:avLst/>
          </a:prstGeom>
        </p:spPr>
      </p:pic>
      <p:pic>
        <p:nvPicPr>
          <p:cNvPr id="16" name="Рисунок 15" descr="0_13eb34_dd949ae8_orig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>
            <a:off x="6649207" y="4663252"/>
            <a:ext cx="3657607" cy="1331979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-285776"/>
            <a:ext cx="7615262" cy="1402080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Второй этап – работа  с детьми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6098380"/>
            <a:ext cx="4186808" cy="406972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>
                <a:latin typeface="Book Antiqua" pitchFamily="18" charset="0"/>
              </a:rPr>
              <a:t>       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4" name="Рисунок 3" descr="DSC079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928670"/>
            <a:ext cx="3429024" cy="221457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3143248"/>
            <a:ext cx="39290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Интегрированное занятие  «Путешествие в страну сказок»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https://im0-tub-ru.yandex.net/i?id=fd7957120a24eadd61730bb67df9abe4&amp;n=13"/>
          <p:cNvPicPr/>
          <p:nvPr/>
        </p:nvPicPr>
        <p:blipFill>
          <a:blip r:embed="rId3"/>
          <a:srcRect t="30469" r="10421"/>
          <a:stretch>
            <a:fillRect/>
          </a:stretch>
        </p:blipFill>
        <p:spPr bwMode="auto">
          <a:xfrm>
            <a:off x="4143372" y="928670"/>
            <a:ext cx="328614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929058" y="3143248"/>
            <a:ext cx="39290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Интегрированное занятие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Цветик-Семицветик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50858" y="6215082"/>
            <a:ext cx="35925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Викторина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«А Баба-Яга против»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0_13eb34_dd949ae8_ori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649207" y="1162814"/>
            <a:ext cx="3657607" cy="1331979"/>
          </a:xfrm>
          <a:prstGeom prst="rect">
            <a:avLst/>
          </a:prstGeom>
        </p:spPr>
      </p:pic>
      <p:pic>
        <p:nvPicPr>
          <p:cNvPr id="15" name="Рисунок 14" descr="0_13eb34_dd949ae8_ori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649207" y="4663252"/>
            <a:ext cx="3657607" cy="1331979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57" y="3988592"/>
            <a:ext cx="3163887" cy="210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 descr="G:\Воспитатель года\IMG-9266b722dd61389aa1764433b9b20ccc-V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13151"/>
            <a:ext cx="2189480" cy="2962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:\фото\фото028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371477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571736" y="2857496"/>
            <a:ext cx="29667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Спектакль «Илья Муромец»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F:\фото\фото029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214290"/>
            <a:ext cx="378621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image-0-02-05-4c36c2fbf61820274ce8057fc7b5da5267c1bf5f92d3bdad2e743a7c5908b3cf-V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3357562"/>
            <a:ext cx="3714776" cy="2714644"/>
          </a:xfrm>
          <a:prstGeom prst="rect">
            <a:avLst/>
          </a:prstGeom>
        </p:spPr>
      </p:pic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285720" y="6076583"/>
            <a:ext cx="47183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TimesNewRomanPSMT"/>
                <a:cs typeface="Times New Roman" pitchFamily="18" charset="0"/>
              </a:rPr>
              <a:t>Развлечение «Путешествие в страну книг»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" name="Рисунок 9" descr="0_13eb34_dd949ae8_ori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6649207" y="1162814"/>
            <a:ext cx="3657607" cy="1331979"/>
          </a:xfrm>
          <a:prstGeom prst="rect">
            <a:avLst/>
          </a:prstGeom>
        </p:spPr>
      </p:pic>
      <p:pic>
        <p:nvPicPr>
          <p:cNvPr id="11" name="Рисунок 10" descr="0_13eb34_dd949ae8_ori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6649207" y="4734690"/>
            <a:ext cx="3657607" cy="133197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292045"/>
            <a:ext cx="2368908" cy="3107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357166"/>
            <a:ext cx="7239000" cy="4846320"/>
          </a:xfrm>
        </p:spPr>
        <p:txBody>
          <a:bodyPr>
            <a:normAutofit fontScale="92500" lnSpcReduction="10000"/>
          </a:bodyPr>
          <a:lstStyle/>
          <a:p>
            <a:pPr marL="273050" indent="358775">
              <a:buNone/>
            </a:pPr>
            <a:endParaRPr lang="ru-RU" altLang="ru-RU" sz="2400" b="1" i="1" u="sng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3050" indent="358775">
              <a:buNone/>
            </a:pPr>
            <a:r>
              <a:rPr lang="ru-RU" altLang="ru-RU" sz="2400" b="1" i="1" u="sng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Мнемотехника</a:t>
            </a:r>
            <a:r>
              <a:rPr lang="ru-RU" altLang="ru-RU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в переводе с греческого - «искусство запоминания». Это система методов и приёмов, обеспечивающих успешное освоение детьми знаний об особенностях объектов природы, об окружающем мире, эффективное запоминание рассказа, сохранение и воспроизведение информации, и конечно, развитие речи.</a:t>
            </a:r>
            <a:endParaRPr lang="ru-RU" altLang="ru-RU" sz="2400" b="1" i="1" u="sng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3050" indent="358775">
              <a:buNone/>
            </a:pPr>
            <a:endParaRPr lang="ru-RU" sz="2400" b="1" i="1" u="sng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3050" indent="358775">
              <a:buNone/>
            </a:pPr>
            <a:r>
              <a:rPr lang="ru-RU" sz="2400" b="1" i="1" u="sng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Мнемотаблицы</a:t>
            </a:r>
            <a:r>
              <a:rPr lang="ru-RU" sz="2400" b="1" i="1" u="sng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это графическое или частично графическое изображение персонажей сказки, явлений природы, некоторых действий  путем выделения главных смысловых звеньев сюжета рассказа. </a:t>
            </a:r>
          </a:p>
          <a:p>
            <a:pPr>
              <a:buNone/>
            </a:pPr>
            <a:endParaRPr lang="ru-RU" dirty="0">
              <a:latin typeface="Book Antiqua" pitchFamily="18" charset="0"/>
            </a:endParaRPr>
          </a:p>
        </p:txBody>
      </p:sp>
      <p:pic>
        <p:nvPicPr>
          <p:cNvPr id="4" name="Рисунок 3" descr="0_c2d4a_bd82df37_ori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3504" y="4500570"/>
            <a:ext cx="4000496" cy="2571744"/>
          </a:xfrm>
          <a:prstGeom prst="rect">
            <a:avLst/>
          </a:prstGeom>
        </p:spPr>
      </p:pic>
      <p:pic>
        <p:nvPicPr>
          <p:cNvPr id="5" name="Рисунок 4" descr="0_13eb34_dd949ae8_ori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5984" y="-500090"/>
            <a:ext cx="3657607" cy="1331979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IMG-d3beb20e016dc4da3dff2a34a5509aa1-V.jpg"/>
          <p:cNvPicPr>
            <a:picLocks noGrp="1" noChangeAspect="1"/>
          </p:cNvPicPr>
          <p:nvPr>
            <p:ph idx="1"/>
          </p:nvPr>
        </p:nvPicPr>
        <p:blipFill>
          <a:blip r:embed="rId2"/>
          <a:srcRect t="11538" r="10907" b="32051"/>
          <a:stretch>
            <a:fillRect/>
          </a:stretch>
        </p:blipFill>
        <p:spPr>
          <a:xfrm>
            <a:off x="357158" y="857232"/>
            <a:ext cx="3617543" cy="4071966"/>
          </a:xfrm>
        </p:spPr>
      </p:pic>
      <p:pic>
        <p:nvPicPr>
          <p:cNvPr id="9" name="Рисунок 8" descr="IMG-ba5b3fb81131836bd34952b534119754-V.jpg"/>
          <p:cNvPicPr>
            <a:picLocks noChangeAspect="1"/>
          </p:cNvPicPr>
          <p:nvPr/>
        </p:nvPicPr>
        <p:blipFill>
          <a:blip r:embed="rId3"/>
          <a:srcRect t="19444" b="12500"/>
          <a:stretch>
            <a:fillRect/>
          </a:stretch>
        </p:blipFill>
        <p:spPr>
          <a:xfrm rot="5400000">
            <a:off x="4464857" y="249995"/>
            <a:ext cx="3000368" cy="3500462"/>
          </a:xfrm>
          <a:prstGeom prst="rect">
            <a:avLst/>
          </a:prstGeom>
        </p:spPr>
      </p:pic>
      <p:pic>
        <p:nvPicPr>
          <p:cNvPr id="10" name="Рисунок 9" descr="http://shkolnie.ru/pars_docs/refs/85/84162/84162_html_m79da11a8.png"/>
          <p:cNvPicPr/>
          <p:nvPr/>
        </p:nvPicPr>
        <p:blipFill>
          <a:blip r:embed="rId4" cstate="print"/>
          <a:srcRect l="14118" t="10101" r="6470"/>
          <a:stretch>
            <a:fillRect/>
          </a:stretch>
        </p:blipFill>
        <p:spPr bwMode="auto">
          <a:xfrm>
            <a:off x="4286248" y="3786190"/>
            <a:ext cx="3429024" cy="2543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62223339_1280693438_0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15206" y="4724396"/>
            <a:ext cx="2133604" cy="2133604"/>
          </a:xfrm>
          <a:prstGeom prst="rect">
            <a:avLst/>
          </a:prstGeom>
        </p:spPr>
      </p:pic>
      <p:pic>
        <p:nvPicPr>
          <p:cNvPr id="7" name="Рисунок 6" descr="62223339_1280693438_0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7143768" y="-142900"/>
            <a:ext cx="2133604" cy="2133604"/>
          </a:xfrm>
          <a:prstGeom prst="rect">
            <a:avLst/>
          </a:prstGeom>
        </p:spPr>
      </p:pic>
      <p:pic>
        <p:nvPicPr>
          <p:cNvPr id="11" name="Рисунок 10" descr="62223339_1280693438_0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6557590">
            <a:off x="-136098" y="4936009"/>
            <a:ext cx="2133604" cy="2133604"/>
          </a:xfrm>
          <a:prstGeom prst="rect">
            <a:avLst/>
          </a:prstGeom>
        </p:spPr>
      </p:pic>
      <p:pic>
        <p:nvPicPr>
          <p:cNvPr id="12" name="Рисунок 11" descr="62223339_1280693438_0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1542007">
            <a:off x="-367814" y="-224930"/>
            <a:ext cx="2133604" cy="2133604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1326</TotalTime>
  <Words>660</Words>
  <Application>Microsoft Office PowerPoint</Application>
  <PresentationFormat>Экран (4:3)</PresentationFormat>
  <Paragraphs>87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Изящная</vt:lpstr>
      <vt:lpstr>Проектная  деятельность  </vt:lpstr>
      <vt:lpstr>Содержание </vt:lpstr>
      <vt:lpstr>Презентация PowerPoint</vt:lpstr>
      <vt:lpstr>Первый этап – подготовительный </vt:lpstr>
      <vt:lpstr>Презентация PowerPoint</vt:lpstr>
      <vt:lpstr>Второй этап – работа  с детьми </vt:lpstr>
      <vt:lpstr>Презентация PowerPoint</vt:lpstr>
      <vt:lpstr>Презентация PowerPoint</vt:lpstr>
      <vt:lpstr>Презентация PowerPoint</vt:lpstr>
      <vt:lpstr> «Синквейн – новая технология в развитии речи  дошкольников» </vt:lpstr>
      <vt:lpstr>Презентация PowerPoint</vt:lpstr>
      <vt:lpstr>технология ТРИЗ</vt:lpstr>
      <vt:lpstr>Презентация PowerPoint</vt:lpstr>
      <vt:lpstr>Теневой театр </vt:lpstr>
      <vt:lpstr>Презентация PowerPoint</vt:lpstr>
      <vt:lpstr>Работа с семьей  </vt:lpstr>
      <vt:lpstr>Презентация PowerPoint</vt:lpstr>
      <vt:lpstr>Работа с социумом</vt:lpstr>
      <vt:lpstr>Презентация PowerPoint</vt:lpstr>
      <vt:lpstr>             Третий этап -                заключительный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Проектная  деятельность</dc:title>
  <dc:creator>Екатерина</dc:creator>
  <cp:lastModifiedBy>user</cp:lastModifiedBy>
  <cp:revision>108</cp:revision>
  <dcterms:modified xsi:type="dcterms:W3CDTF">2020-03-12T14:44:22Z</dcterms:modified>
</cp:coreProperties>
</file>