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7" r:id="rId2"/>
    <p:sldId id="256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DA"/>
    <a:srgbClr val="9900FF"/>
    <a:srgbClr val="F8CCF6"/>
    <a:srgbClr val="CEFF93"/>
    <a:srgbClr val="F50FDA"/>
    <a:srgbClr val="FAC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888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FF47A-EA25-419C-915A-405AC71E2E0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36D19-FC85-4AD5-A7CC-080508726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1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6D19-FC85-4AD5-A7CC-080508726D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3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578" y="-925"/>
            <a:ext cx="990857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85205" y="1730403"/>
            <a:ext cx="6119342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13301" y="2470926"/>
            <a:ext cx="7053725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578" y="-925"/>
            <a:ext cx="990857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87682" y="1726738"/>
            <a:ext cx="6121908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317498" y="2468304"/>
            <a:ext cx="7053072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097280"/>
            <a:ext cx="34671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684" y="1097280"/>
            <a:ext cx="34671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097280"/>
            <a:ext cx="34671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413" y="1701848"/>
            <a:ext cx="34671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684" y="1097280"/>
            <a:ext cx="34671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684" y="1701848"/>
            <a:ext cx="34671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55255" y="-755253"/>
            <a:ext cx="6858000" cy="836851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50341" y="1576104"/>
            <a:ext cx="564642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349" y="2618913"/>
            <a:ext cx="4125094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06117" y="2253385"/>
            <a:ext cx="627765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97894" y="0"/>
            <a:ext cx="7708106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869531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27130" y="1717501"/>
            <a:ext cx="59436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38770" y="2180529"/>
            <a:ext cx="6604590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580" y="5050633"/>
            <a:ext cx="3872112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578" y="5051293"/>
            <a:ext cx="9908578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100629"/>
            <a:ext cx="8147685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mbdou_ds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ds-kizhevatovo.nubex.ru/10548/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mbdoyds67@mail.ru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01200" cy="685800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00100" y="0"/>
            <a:ext cx="3301200" cy="685800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91878" y="0"/>
            <a:ext cx="3301200" cy="685800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04228" y="116632"/>
            <a:ext cx="2476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Пензенская область </a:t>
            </a:r>
          </a:p>
          <a:p>
            <a:pPr algn="ctr"/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Бессоновский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район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32901" y="5218792"/>
            <a:ext cx="37006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Муниципальное бюджетное дошкольное образовательное учреждение детский сад </a:t>
            </a:r>
            <a:endParaRPr lang="ru-RU" sz="1700" b="1" i="1" dirty="0" smtClean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sz="1700" b="1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села </a:t>
            </a:r>
            <a:r>
              <a:rPr lang="ru-RU" sz="17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Кижеватово</a:t>
            </a:r>
            <a:endParaRPr lang="ru-RU" sz="1700" b="1" i="1" dirty="0" smtClean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endParaRPr lang="ru-RU" sz="1700" b="1" i="1" dirty="0" smtClean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sz="1700" b="1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2022</a:t>
            </a:r>
            <a:endParaRPr lang="ru-RU" sz="1700" b="1" i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1352" y="6408038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505711" y="116632"/>
            <a:ext cx="2867025" cy="361950"/>
          </a:xfrm>
          <a:prstGeom prst="flowChartDocument">
            <a:avLst/>
          </a:prstGeom>
          <a:solidFill>
            <a:srgbClr val="FACCF0"/>
          </a:solidFill>
          <a:ln w="47625" cmpd="thickThin">
            <a:solidFill>
              <a:srgbClr val="F50FDA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Моя семья: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0100" y="478582"/>
            <a:ext cx="32917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200" b="1" i="1" dirty="0">
                <a:solidFill>
                  <a:srgbClr val="0049DA"/>
                </a:solidFill>
                <a:latin typeface="Palatino Linotype" panose="02040502050505030304" pitchFamily="18" charset="0"/>
              </a:rPr>
              <a:t>Семейное положение:</a:t>
            </a:r>
            <a:r>
              <a:rPr lang="ru-RU" sz="1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замужем /двое детей: </a:t>
            </a:r>
            <a:r>
              <a:rPr lang="ru-RU" sz="1200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сын и дочь.</a:t>
            </a:r>
          </a:p>
          <a:p>
            <a:pPr indent="176213" algn="just"/>
            <a:r>
              <a:rPr lang="ru-RU" sz="1200" b="1" i="1" dirty="0" smtClean="0">
                <a:solidFill>
                  <a:srgbClr val="0049DA"/>
                </a:solidFill>
                <a:latin typeface="Palatino Linotype" panose="02040502050505030304" pitchFamily="18" charset="0"/>
              </a:rPr>
              <a:t>СЕМЬЯ</a:t>
            </a:r>
            <a:r>
              <a:rPr lang="ru-RU" sz="1200" b="1" i="1" dirty="0">
                <a:solidFill>
                  <a:srgbClr val="0049DA"/>
                </a:solidFill>
                <a:latin typeface="Palatino Linotype" panose="02040502050505030304" pitchFamily="18" charset="0"/>
              </a:rPr>
              <a:t>...</a:t>
            </a:r>
            <a:r>
              <a:rPr lang="ru-RU" sz="1200" i="1" dirty="0">
                <a:solidFill>
                  <a:srgbClr val="0049DA"/>
                </a:solidFill>
                <a:latin typeface="Palatino Linotype" panose="02040502050505030304" pitchFamily="18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Как много в этом слове любви, удачи и </a:t>
            </a:r>
            <a:r>
              <a:rPr lang="ru-RU" sz="1200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тепла. Она </a:t>
            </a:r>
            <a:r>
              <a:rPr lang="ru-RU" sz="1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летит к нам синей птицей на крыльях счастья и </a:t>
            </a:r>
            <a:r>
              <a:rPr lang="ru-RU" sz="1200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добра. Как </a:t>
            </a:r>
            <a:r>
              <a:rPr lang="ru-RU" sz="1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солнце в небе она светит, цветёт ромашкой на </a:t>
            </a:r>
            <a:r>
              <a:rPr lang="ru-RU" sz="1200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лугу. С </a:t>
            </a:r>
            <a:r>
              <a:rPr lang="ru-RU" sz="1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семьёй я всё преодолею, с семьёй своей я всё смогу!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11436" y="3672606"/>
            <a:ext cx="3295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solidFill>
                  <a:srgbClr val="0049DA"/>
                </a:solidFill>
                <a:latin typeface="Palatino Linotype" panose="02040502050505030304" pitchFamily="18" charset="0"/>
              </a:rPr>
              <a:t>Моя работа  </a:t>
            </a:r>
            <a:r>
              <a:rPr lang="ru-RU" sz="1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– </a:t>
            </a:r>
            <a:r>
              <a:rPr lang="ru-RU" sz="1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это неотъемлемая часть моей жизни, дополнение к первой – моей семье. </a:t>
            </a:r>
            <a:r>
              <a:rPr lang="ru-RU" sz="1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Задумываясь, что значит для меня моя работа, я отвечаю – это часть меня, моей души, сердца, моих мыслей, эмоций и чувств. </a:t>
            </a:r>
            <a:r>
              <a:rPr lang="ru-RU" sz="1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Основанием своей профессии считаю Преданность, Любовь, Заботу.</a:t>
            </a:r>
            <a:endParaRPr lang="ru-RU" sz="12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397817" y="5218792"/>
            <a:ext cx="3096344" cy="1358524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 w="47625" cmpd="thickThin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i="1" dirty="0">
                <a:solidFill>
                  <a:srgbClr val="0049DA"/>
                </a:solidFill>
                <a:latin typeface="Palatino Linotype" panose="02040502050505030304" pitchFamily="18" charset="0"/>
              </a:rPr>
              <a:t>Юридический адрес: </a:t>
            </a:r>
          </a:p>
          <a:p>
            <a:r>
              <a:rPr lang="ru-RU" sz="1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442764, Пензенская область, </a:t>
            </a:r>
            <a:r>
              <a:rPr lang="ru-RU" sz="1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Бессоновский</a:t>
            </a:r>
            <a:r>
              <a:rPr lang="ru-RU" sz="1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район, </a:t>
            </a:r>
            <a:r>
              <a:rPr lang="ru-RU" sz="1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с.Кижеватово</a:t>
            </a:r>
            <a:r>
              <a:rPr lang="ru-RU" sz="1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, ул.Молодежная,67</a:t>
            </a:r>
          </a:p>
          <a:p>
            <a:r>
              <a:rPr lang="ru-RU" sz="12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Эл. почта: </a:t>
            </a:r>
            <a:r>
              <a:rPr lang="ru-RU" sz="1200" dirty="0">
                <a:solidFill>
                  <a:srgbClr val="7030A0"/>
                </a:solidFill>
                <a:latin typeface="Palatino Linotype" panose="02040502050505030304" pitchFamily="18" charset="0"/>
                <a:hlinkClick r:id="rId4"/>
              </a:rPr>
              <a:t>mbdoyds67@mail.ru</a:t>
            </a:r>
            <a:endParaRPr lang="ru-RU" sz="1200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ru-RU" sz="12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Сайт:</a:t>
            </a:r>
            <a:r>
              <a:rPr lang="ru-RU" sz="1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Palatino Linotype" panose="02040502050505030304" pitchFamily="18" charset="0"/>
                <a:hlinkClick r:id="rId5"/>
              </a:rPr>
              <a:t>https://ds-kizhevatovo.nubex.ru/10548/</a:t>
            </a:r>
            <a:endParaRPr lang="ru-RU" sz="11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ru-RU" sz="1200" b="1" i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Телеграм</a:t>
            </a:r>
            <a:r>
              <a:rPr lang="ru-RU" sz="12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-канал:</a:t>
            </a:r>
            <a:r>
              <a:rPr lang="ru-RU" sz="12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Palatino Linotype" panose="02040502050505030304" pitchFamily="18" charset="0"/>
                <a:hlinkClick r:id="rId6"/>
              </a:rPr>
              <a:t>https://</a:t>
            </a:r>
            <a:r>
              <a:rPr lang="en-US" sz="1200" dirty="0" smtClean="0">
                <a:solidFill>
                  <a:srgbClr val="002060"/>
                </a:solidFill>
                <a:latin typeface="Palatino Linotype" panose="02040502050505030304" pitchFamily="18" charset="0"/>
                <a:hlinkClick r:id="rId6"/>
              </a:rPr>
              <a:t>t.me/mbdou_ds</a:t>
            </a:r>
            <a:r>
              <a:rPr lang="ru-RU" sz="12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17087" y="116632"/>
            <a:ext cx="2867025" cy="361950"/>
          </a:xfrm>
          <a:prstGeom prst="flowChartDocument">
            <a:avLst/>
          </a:prstGeom>
          <a:solidFill>
            <a:srgbClr val="FFFF00"/>
          </a:solidFill>
          <a:ln w="47625" cmpd="thickThin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Мои интересы и увлечения: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9649" y="582543"/>
            <a:ext cx="32585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itchFamily="34" charset="0"/>
                <a:cs typeface="Times New Roman" pitchFamily="18" charset="0"/>
              </a:rPr>
              <a:t>Я -  воспитатель и этим горжусь!                                               </a:t>
            </a: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itchFamily="34" charset="0"/>
                <a:cs typeface="Times New Roman" pitchFamily="18" charset="0"/>
              </a:rPr>
              <a:t>Я вместе с детьми жить на свете учусь!                                  </a:t>
            </a: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itchFamily="34" charset="0"/>
                <a:cs typeface="Times New Roman" pitchFamily="18" charset="0"/>
              </a:rPr>
              <a:t>Да, я актриса многих ролей,                                                      </a:t>
            </a: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itchFamily="34" charset="0"/>
                <a:cs typeface="Times New Roman" pitchFamily="18" charset="0"/>
              </a:rPr>
              <a:t>Но главная роль – жить для детей!</a:t>
            </a: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8060" y="4119982"/>
            <a:ext cx="331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i="1" dirty="0" smtClean="0">
                <a:solidFill>
                  <a:srgbClr val="002060"/>
                </a:solidFill>
                <a:latin typeface="Palatino Linotype" panose="02040502050505030304" pitchFamily="18" charset="0"/>
                <a:ea typeface="Calibri" pitchFamily="34" charset="0"/>
                <a:cs typeface="Times New Roman" pitchFamily="18" charset="0"/>
              </a:rPr>
              <a:t>Веду рубрику для родителей </a:t>
            </a:r>
          </a:p>
          <a:p>
            <a:pPr algn="ctr"/>
            <a:r>
              <a:rPr lang="ru-RU" altLang="ru-RU" sz="1200" b="1" i="1" dirty="0" smtClean="0">
                <a:solidFill>
                  <a:srgbClr val="0049DA"/>
                </a:solidFill>
                <a:latin typeface="Palatino Linotype" panose="02040502050505030304" pitchFamily="18" charset="0"/>
                <a:ea typeface="Calibri" pitchFamily="34" charset="0"/>
                <a:cs typeface="Times New Roman" pitchFamily="18" charset="0"/>
              </a:rPr>
              <a:t>«Почемучка для самых любознательных»</a:t>
            </a:r>
          </a:p>
          <a:p>
            <a:pPr algn="ctr"/>
            <a:r>
              <a:rPr lang="ru-RU" altLang="ru-RU" sz="1200" b="1" i="1" dirty="0" smtClean="0">
                <a:solidFill>
                  <a:srgbClr val="002060"/>
                </a:solidFill>
                <a:latin typeface="Palatino Linotype" panose="02040502050505030304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altLang="ru-RU" sz="1200" b="1" i="1" dirty="0" err="1" smtClean="0">
                <a:solidFill>
                  <a:srgbClr val="002060"/>
                </a:solidFill>
                <a:latin typeface="Palatino Linotype" panose="02040502050505030304" pitchFamily="18" charset="0"/>
                <a:ea typeface="Calibri" pitchFamily="34" charset="0"/>
                <a:cs typeface="Times New Roman" pitchFamily="18" charset="0"/>
              </a:rPr>
              <a:t>Телеграм</a:t>
            </a:r>
            <a:r>
              <a:rPr lang="ru-RU" altLang="ru-RU" sz="1200" b="1" i="1" dirty="0" smtClean="0">
                <a:solidFill>
                  <a:srgbClr val="002060"/>
                </a:solidFill>
                <a:latin typeface="Palatino Linotype" panose="02040502050505030304" pitchFamily="18" charset="0"/>
                <a:ea typeface="Calibri" pitchFamily="34" charset="0"/>
                <a:cs typeface="Times New Roman" pitchFamily="18" charset="0"/>
              </a:rPr>
              <a:t>-канале</a:t>
            </a:r>
            <a:endParaRPr lang="ru-RU" sz="12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29" y="4769903"/>
            <a:ext cx="1584176" cy="20250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11" y="2069807"/>
            <a:ext cx="2802480" cy="142526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18176" r="50000" b="31468"/>
          <a:stretch/>
        </p:blipFill>
        <p:spPr bwMode="auto">
          <a:xfrm>
            <a:off x="60551" y="1463504"/>
            <a:ext cx="1508073" cy="10807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257214" y="4203208"/>
            <a:ext cx="4011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ГАЛЕВА НАДЕЖДА ВАСИЛЬЕВНА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59" y="998041"/>
            <a:ext cx="2702092" cy="300330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73" y="1413540"/>
            <a:ext cx="1430627" cy="113686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93" y="2653598"/>
            <a:ext cx="939424" cy="143683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1" y="2618605"/>
            <a:ext cx="1501663" cy="13218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01200" cy="685800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8624" y="0"/>
            <a:ext cx="3301200" cy="685800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91878" y="0"/>
            <a:ext cx="3301200" cy="685800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505711" y="116632"/>
            <a:ext cx="2867025" cy="36195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47625" cmpd="thickTh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Моё педагогическое кредо: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17087" y="103955"/>
            <a:ext cx="2867025" cy="361950"/>
          </a:xfrm>
          <a:prstGeom prst="flowChartDocument">
            <a:avLst/>
          </a:prstGeom>
          <a:solidFill>
            <a:srgbClr val="CEFF93"/>
          </a:solidFill>
          <a:ln w="47625" cmpd="thickThin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Визитная карточка: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28" y="404664"/>
            <a:ext cx="3259083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Дата рождения: 22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ноября 1976 год</a:t>
            </a:r>
            <a:endParaRPr lang="ru-RU" sz="11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Образование: </a:t>
            </a:r>
          </a:p>
          <a:p>
            <a:r>
              <a:rPr lang="ru-RU" sz="1100" b="1" i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Городищенское</a:t>
            </a:r>
            <a:r>
              <a:rPr lang="ru-RU" sz="1100" b="1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педагогическое училище</a:t>
            </a:r>
          </a:p>
          <a:p>
            <a:r>
              <a:rPr lang="ru-RU" sz="1100" b="1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Пензенской </a:t>
            </a:r>
            <a:r>
              <a:rPr lang="ru-RU" sz="1100" b="1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области</a:t>
            </a:r>
          </a:p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Специальность/ квалификация: </a:t>
            </a:r>
            <a:r>
              <a:rPr lang="ru-RU" sz="1100" b="1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преподавание </a:t>
            </a:r>
            <a:r>
              <a:rPr lang="ru-RU" sz="1100" b="1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в начальных классах, учитель начальных классов с</a:t>
            </a:r>
          </a:p>
          <a:p>
            <a:r>
              <a:rPr lang="ru-RU" sz="1100" b="1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правом преподавания обслуживающего </a:t>
            </a:r>
            <a:r>
              <a:rPr lang="ru-RU" sz="1100" b="1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труда</a:t>
            </a:r>
          </a:p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Общий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стаж работы: </a:t>
            </a:r>
            <a:r>
              <a:rPr lang="ru-RU" sz="1100" b="1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17</a:t>
            </a:r>
            <a:endParaRPr lang="ru-RU" sz="1100" i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Педагогический стаж: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ru-RU" sz="1100" b="1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17</a:t>
            </a:r>
            <a:endParaRPr lang="ru-RU" sz="1100" i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Квалификационная категория: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ru-RU" sz="1100" b="1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первая</a:t>
            </a:r>
          </a:p>
          <a:p>
            <a:pPr algn="just"/>
            <a:r>
              <a:rPr lang="ru-RU" sz="1100" b="1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Принимаю активное участие в муниципальных и региональных мероприятиях (акции, фестивали, выставки)  </a:t>
            </a:r>
          </a:p>
          <a:p>
            <a:pPr algn="just"/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-Декабрь 2021 г Открытое занятие на РМО «Подготовка к обучению грамоте</a:t>
            </a: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» «Умные ручки, ловкие пальчики»  в первой младшей </a:t>
            </a:r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группе;</a:t>
            </a:r>
          </a:p>
          <a:p>
            <a:pPr algn="just"/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-Октябрь </a:t>
            </a: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2021 г Выставка детско-родительских поделок из природного материала «Природа моего родного края</a:t>
            </a:r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» (ИРРПО); </a:t>
            </a:r>
            <a:endParaRPr lang="ru-RU" sz="1100" i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-Март 2021 г Выставка Сборников рецептов для проведения домашних праздников «Быстро, вкусно и полезно» (ИРРПО);</a:t>
            </a:r>
          </a:p>
          <a:p>
            <a:pPr algn="just"/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-13-25 </a:t>
            </a: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ноября 2020 </a:t>
            </a:r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г Акция </a:t>
            </a: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«Я и мама за безопасность</a:t>
            </a:r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», (ОГИБДД ОМВД России </a:t>
            </a: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по </a:t>
            </a:r>
            <a:r>
              <a:rPr lang="ru-RU" sz="1100" i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Бессоновскому</a:t>
            </a: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району); </a:t>
            </a:r>
          </a:p>
          <a:p>
            <a:pPr algn="just"/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-23-30 </a:t>
            </a: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ноября </a:t>
            </a:r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2020г. Онлайн- </a:t>
            </a: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акция «Мы за ЗОЖ. </a:t>
            </a:r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Спорт против </a:t>
            </a: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наркотиков</a:t>
            </a:r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»;</a:t>
            </a:r>
          </a:p>
          <a:p>
            <a:pPr algn="just"/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Муниципальный </a:t>
            </a: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конкурс «Новогодний ажиотаж</a:t>
            </a:r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»</a:t>
            </a:r>
            <a:endParaRPr lang="ru-RU" sz="1100" b="1" i="1" dirty="0" smtClean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sz="1100" b="1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Достижения </a:t>
            </a:r>
            <a:r>
              <a:rPr lang="ru-RU" sz="1100" b="1" i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воспитанников: </a:t>
            </a:r>
          </a:p>
          <a:p>
            <a:endParaRPr lang="ru-RU" sz="1100" i="1" dirty="0">
              <a:latin typeface="Palatino Linotype" panose="0204050205050503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94911" y="565412"/>
            <a:ext cx="3288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Смотреть вперед, стремиться к лучшему,  изучать, познавать, самосовершенствоваться и делиться своим опытом с другими.</a:t>
            </a:r>
            <a:endParaRPr lang="ru-RU" sz="1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99355" y="1484784"/>
            <a:ext cx="313782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49DA"/>
                </a:solidFill>
                <a:latin typeface="Palatino Linotype" panose="02040502050505030304" pitchFamily="18" charset="0"/>
              </a:rPr>
              <a:t>«Победа </a:t>
            </a:r>
            <a:r>
              <a:rPr lang="ru-RU" sz="1200" b="1" i="1" dirty="0">
                <a:solidFill>
                  <a:srgbClr val="0049DA"/>
                </a:solidFill>
                <a:latin typeface="Palatino Linotype" panose="02040502050505030304" pitchFamily="18" charset="0"/>
              </a:rPr>
              <a:t>там, где есть движение </a:t>
            </a:r>
            <a:r>
              <a:rPr lang="ru-RU" sz="1200" b="1" i="1" dirty="0" smtClean="0">
                <a:solidFill>
                  <a:srgbClr val="0049DA"/>
                </a:solidFill>
                <a:latin typeface="Palatino Linotype" panose="02040502050505030304" pitchFamily="18" charset="0"/>
              </a:rPr>
              <a:t>вперёд!»</a:t>
            </a:r>
          </a:p>
          <a:p>
            <a:pPr algn="r"/>
            <a:r>
              <a:rPr lang="ru-RU" sz="1200" b="1" i="1" dirty="0" err="1">
                <a:solidFill>
                  <a:srgbClr val="0049DA"/>
                </a:solidFill>
                <a:latin typeface="Palatino Linotype" panose="02040502050505030304" pitchFamily="18" charset="0"/>
              </a:rPr>
              <a:t>Рэй</a:t>
            </a:r>
            <a:r>
              <a:rPr lang="ru-RU" sz="1200" b="1" i="1" dirty="0">
                <a:solidFill>
                  <a:srgbClr val="0049DA"/>
                </a:solidFill>
                <a:latin typeface="Palatino Linotype" panose="02040502050505030304" pitchFamily="18" charset="0"/>
              </a:rPr>
              <a:t> </a:t>
            </a:r>
            <a:r>
              <a:rPr lang="ru-RU" sz="1200" b="1" i="1" dirty="0" err="1">
                <a:solidFill>
                  <a:srgbClr val="0049DA"/>
                </a:solidFill>
                <a:latin typeface="Palatino Linotype" panose="02040502050505030304" pitchFamily="18" charset="0"/>
              </a:rPr>
              <a:t>Брэдбери</a:t>
            </a:r>
            <a:endParaRPr lang="ru-RU" sz="1200" b="1" i="1" dirty="0">
              <a:solidFill>
                <a:srgbClr val="0049DA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3485425" y="3933056"/>
            <a:ext cx="2867025" cy="361950"/>
          </a:xfrm>
          <a:prstGeom prst="flowChartDocument">
            <a:avLst/>
          </a:prstGeom>
          <a:solidFill>
            <a:srgbClr val="F8CCF6"/>
          </a:solidFill>
          <a:ln w="47625" cmpd="thickThin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Моя педагогическая концепция: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71856" y="4299784"/>
            <a:ext cx="328233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sz="11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Каждый ребенок уникален.  </a:t>
            </a:r>
            <a:r>
              <a:rPr lang="ru-RU" sz="11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Взрослые должны понимать детей, принимать их такими, какие они есть, помогать стать ещё лучше и прекраснее. Дети  очень чутко реагируют на доброту, ласку, несправедливость – всегда необходимо помнить об этом! </a:t>
            </a:r>
            <a:endParaRPr lang="ru-RU" sz="1100" i="1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indent="268288" algn="just"/>
            <a:r>
              <a:rPr lang="ru-RU" sz="1100" b="1" i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Самое </a:t>
            </a:r>
            <a:r>
              <a:rPr lang="ru-RU" sz="11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главное в работе воспитателя</a:t>
            </a:r>
            <a:r>
              <a:rPr lang="ru-RU" sz="11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- это ответственность за каждого, вверенного тебе  ребёнка. Сделать все возможное для того, чтобы пребывание ребенка в детском саду было безопасным, интересным, комфортным, создать вокруг ребёнка атмосферу любви и взаимопонимания.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50098" y="0"/>
            <a:ext cx="3355902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sz="1150" b="1" i="1" dirty="0">
                <a:solidFill>
                  <a:srgbClr val="7030A0"/>
                </a:solidFill>
                <a:latin typeface="Palatino Linotype" panose="02040502050505030304" pitchFamily="18" charset="0"/>
              </a:rPr>
              <a:t>Детский сад, семья </a:t>
            </a:r>
            <a:r>
              <a:rPr lang="ru-RU" sz="1150" b="1" i="1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>– единое </a:t>
            </a:r>
            <a:r>
              <a:rPr lang="ru-RU" sz="1150" b="1" i="1" dirty="0">
                <a:solidFill>
                  <a:srgbClr val="7030A0"/>
                </a:solidFill>
                <a:latin typeface="Palatino Linotype" panose="02040502050505030304" pitchFamily="18" charset="0"/>
              </a:rPr>
              <a:t>образовательное пространство.</a:t>
            </a:r>
          </a:p>
          <a:p>
            <a:pPr indent="268288" algn="just"/>
            <a:r>
              <a:rPr lang="ru-RU" sz="1150" b="1" i="1" dirty="0">
                <a:solidFill>
                  <a:srgbClr val="0049DA"/>
                </a:solidFill>
                <a:latin typeface="Palatino Linotype" panose="02040502050505030304" pitchFamily="18" charset="0"/>
              </a:rPr>
              <a:t>Основной целью моей педагогической работы является</a:t>
            </a:r>
            <a:r>
              <a:rPr lang="ru-RU" sz="1150" i="1" dirty="0">
                <a:solidFill>
                  <a:srgbClr val="0049DA"/>
                </a:solidFill>
                <a:latin typeface="Palatino Linotype" panose="02040502050505030304" pitchFamily="18" charset="0"/>
              </a:rPr>
              <a:t> </a:t>
            </a:r>
            <a:r>
              <a:rPr lang="ru-RU" sz="115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вовлечение семьи в единое   образовательное пространство с ДОУ, установление  партнерских отношений    с    семьей     каждого    воспитанника, объединение усилий для развития и воспитания детей, а также активизация и обогащение воспитательных умений родителей, распространение положительного опыта семейного воспитания.</a:t>
            </a:r>
          </a:p>
          <a:p>
            <a:pPr indent="268288" algn="just"/>
            <a:r>
              <a:rPr lang="ru-RU" sz="1150" b="1" i="1" dirty="0">
                <a:solidFill>
                  <a:srgbClr val="0049DA"/>
                </a:solidFill>
                <a:latin typeface="Palatino Linotype" panose="02040502050505030304" pitchFamily="18" charset="0"/>
              </a:rPr>
              <a:t>Активно </a:t>
            </a:r>
            <a:r>
              <a:rPr lang="ru-RU" sz="1150" b="1" i="1" dirty="0" smtClean="0">
                <a:solidFill>
                  <a:srgbClr val="0049DA"/>
                </a:solidFill>
                <a:latin typeface="Palatino Linotype" panose="02040502050505030304" pitchFamily="18" charset="0"/>
              </a:rPr>
              <a:t>использую</a:t>
            </a:r>
            <a:r>
              <a:rPr lang="ru-RU" sz="1150" i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наглядно-информационное, информационно-аналитическое</a:t>
            </a:r>
            <a:r>
              <a:rPr lang="ru-RU" sz="115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, познавательное, досуговое направления, включающие в себя: анкетирование, беседы, консультации, семинары, родительские собрания, мастер-классы, праздники, развлечения, выставки, акции, проекты.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10227" r="41953" b="51246"/>
          <a:stretch/>
        </p:blipFill>
        <p:spPr>
          <a:xfrm>
            <a:off x="8318407" y="3521576"/>
            <a:ext cx="1440406" cy="129705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11312" r="5454" b="17845"/>
          <a:stretch/>
        </p:blipFill>
        <p:spPr>
          <a:xfrm>
            <a:off x="6649044" y="3521577"/>
            <a:ext cx="1579005" cy="129705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b="11927"/>
          <a:stretch/>
        </p:blipFill>
        <p:spPr bwMode="auto">
          <a:xfrm>
            <a:off x="6928191" y="4961909"/>
            <a:ext cx="1273033" cy="129614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07" y="4941168"/>
            <a:ext cx="1440406" cy="13376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557371" y="6237312"/>
            <a:ext cx="35220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>
                <a:solidFill>
                  <a:srgbClr val="0049DA"/>
                </a:solidFill>
                <a:latin typeface="Palatino Linotype" panose="02040502050505030304" pitchFamily="18" charset="0"/>
              </a:rPr>
              <a:t>Результатом является полное взаимопонимание между педагогом и родителями воспитанников в вопросах воспитания и развития детей.</a:t>
            </a:r>
            <a:endParaRPr lang="ru-RU" sz="1050" i="1" dirty="0">
              <a:solidFill>
                <a:srgbClr val="0049DA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15759" r="2954" b="5050"/>
          <a:stretch/>
        </p:blipFill>
        <p:spPr>
          <a:xfrm>
            <a:off x="3580387" y="2046913"/>
            <a:ext cx="2717674" cy="169638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5" y="5772250"/>
            <a:ext cx="702108" cy="102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" y="5751226"/>
            <a:ext cx="706474" cy="104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2" t="23254" r="47055" b="15447"/>
          <a:stretch/>
        </p:blipFill>
        <p:spPr bwMode="auto">
          <a:xfrm>
            <a:off x="1428333" y="5772250"/>
            <a:ext cx="715897" cy="10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7" r="25874"/>
          <a:stretch/>
        </p:blipFill>
        <p:spPr>
          <a:xfrm>
            <a:off x="2120077" y="5790935"/>
            <a:ext cx="680703" cy="975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0"/>
          <a:stretch/>
        </p:blipFill>
        <p:spPr>
          <a:xfrm>
            <a:off x="2673648" y="5781812"/>
            <a:ext cx="665003" cy="10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231</TotalTime>
  <Words>479</Words>
  <Application>Microsoft Office PowerPoint</Application>
  <PresentationFormat>Лист A4 (210x297 мм)</PresentationFormat>
  <Paragraphs>55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Углы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2022-03-20T07:37:11Z</dcterms:created>
  <dcterms:modified xsi:type="dcterms:W3CDTF">2022-03-21T19:05:43Z</dcterms:modified>
</cp:coreProperties>
</file>