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9" r:id="rId3"/>
    <p:sldId id="257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79" r:id="rId21"/>
    <p:sldId id="277" r:id="rId22"/>
    <p:sldId id="275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576" autoAdjust="0"/>
  </p:normalViewPr>
  <p:slideViewPr>
    <p:cSldViewPr>
      <p:cViewPr>
        <p:scale>
          <a:sx n="70" d="100"/>
          <a:sy n="70" d="100"/>
        </p:scale>
        <p:origin x="-116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72F34-43F1-484A-9B9C-1F06DF9441A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D0E70-E8A7-4425-8E63-B41B00B5BE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80AC9-B2F3-4FDF-BF14-558D5DFB207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35FA9-6906-4F35-B056-EC51573F08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5FA9-6906-4F35-B056-EC51573F088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A24D-3CFD-4C8E-B989-BFAFBDBEDFE6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162F-7085-4241-AF6D-E7C84AD14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A24D-3CFD-4C8E-B989-BFAFBDBEDFE6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162F-7085-4241-AF6D-E7C84AD14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A24D-3CFD-4C8E-B989-BFAFBDBEDFE6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162F-7085-4241-AF6D-E7C84AD14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A24D-3CFD-4C8E-B989-BFAFBDBEDFE6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162F-7085-4241-AF6D-E7C84AD14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A24D-3CFD-4C8E-B989-BFAFBDBEDFE6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162F-7085-4241-AF6D-E7C84AD14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A24D-3CFD-4C8E-B989-BFAFBDBEDFE6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162F-7085-4241-AF6D-E7C84AD14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A24D-3CFD-4C8E-B989-BFAFBDBEDFE6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162F-7085-4241-AF6D-E7C84AD14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A24D-3CFD-4C8E-B989-BFAFBDBEDFE6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162F-7085-4241-AF6D-E7C84AD14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A24D-3CFD-4C8E-B989-BFAFBDBEDFE6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162F-7085-4241-AF6D-E7C84AD14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A24D-3CFD-4C8E-B989-BFAFBDBEDFE6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162F-7085-4241-AF6D-E7C84AD14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A24D-3CFD-4C8E-B989-BFAFBDBEDFE6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162F-7085-4241-AF6D-E7C84AD14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2A24D-3CFD-4C8E-B989-BFAFBDBEDFE6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162F-7085-4241-AF6D-E7C84AD14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1.%20&#1074;&#1080;&#1076;&#1077;&#1086;%20&#1074;&#1082;&#1083;&#1102;&#1095;&#1080;&#1090;&#1100;_131239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Интегрированная непосредственно-образовательная деятельность для детей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>разновозрастной группы </a:t>
            </a:r>
            <a:br>
              <a:rPr lang="ru-RU" sz="3200" b="1" dirty="0" smtClean="0"/>
            </a:br>
            <a:r>
              <a:rPr lang="ru-RU" sz="3200" b="1" dirty="0" smtClean="0"/>
              <a:t>4-5 лет </a:t>
            </a:r>
            <a:br>
              <a:rPr lang="ru-RU" sz="3200" b="1" dirty="0" smtClean="0"/>
            </a:br>
            <a:r>
              <a:rPr lang="ru-RU" sz="3200" b="1" dirty="0" smtClean="0"/>
              <a:t>с элементами сюжетно-ролевой </a:t>
            </a:r>
            <a:br>
              <a:rPr lang="ru-RU" sz="3200" b="1" dirty="0" smtClean="0"/>
            </a:br>
            <a:r>
              <a:rPr lang="ru-RU" sz="3200" b="1" dirty="0" smtClean="0"/>
              <a:t>игры.</a:t>
            </a:r>
            <a:br>
              <a:rPr lang="ru-RU" sz="3200" b="1" dirty="0" smtClean="0"/>
            </a:b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Тема: «НАША РОДИНА – ПРИМОРСКИЙ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КРАЙ!»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7422" y="5357826"/>
            <a:ext cx="6400800" cy="714380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rgbClr val="C00000"/>
                </a:solidFill>
              </a:rPr>
              <a:t>Воспитатель: Киселева С.Г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amur_tiger_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0034" y="642918"/>
            <a:ext cx="5435548" cy="3561770"/>
          </a:xfrm>
        </p:spPr>
      </p:pic>
      <p:pic>
        <p:nvPicPr>
          <p:cNvPr id="9" name="Picture 4" descr="олень пятнистый 4"/>
          <p:cNvPicPr>
            <a:picLocks noChangeAspect="1" noChangeArrowheads="1"/>
          </p:cNvPicPr>
          <p:nvPr/>
        </p:nvPicPr>
        <p:blipFill>
          <a:blip r:embed="rId4">
            <a:lum bright="12000" contrast="36000"/>
          </a:blip>
          <a:srcRect t="6937"/>
          <a:stretch>
            <a:fillRect/>
          </a:stretch>
        </p:blipFill>
        <p:spPr>
          <a:xfrm>
            <a:off x="3500430" y="3214686"/>
            <a:ext cx="5280834" cy="32684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sz="14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2844" y="0"/>
            <a:ext cx="13573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10</a:t>
            </a:r>
            <a:endParaRPr lang="ru-RU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285720" y="4500570"/>
            <a:ext cx="30718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 кедровых лесах живет хозяин тайги - уссурийский тигр и благородный пятнистый олень.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72710713_230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058" y="2071678"/>
            <a:ext cx="4558349" cy="4525963"/>
          </a:xfrm>
        </p:spPr>
      </p:pic>
      <p:pic>
        <p:nvPicPr>
          <p:cNvPr id="5" name="Содержимое 7" descr="iStock.jpg"/>
          <p:cNvPicPr>
            <a:picLocks noChangeAspect="1"/>
          </p:cNvPicPr>
          <p:nvPr/>
        </p:nvPicPr>
        <p:blipFill>
          <a:blip r:embed="rId3"/>
          <a:srcRect b="17949"/>
          <a:stretch>
            <a:fillRect/>
          </a:stretch>
        </p:blipFill>
        <p:spPr>
          <a:xfrm>
            <a:off x="357158" y="785794"/>
            <a:ext cx="4643470" cy="285752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2844" y="0"/>
            <a:ext cx="13573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11</a:t>
            </a:r>
            <a:endParaRPr lang="ru-RU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4143380"/>
            <a:ext cx="32861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Под кедрами, глубоко в земле, живет «женьшень» - золотой корень. Источник силы и здоровья</a:t>
            </a:r>
            <a:r>
              <a:rPr lang="ru-RU" b="1" dirty="0" smtClean="0"/>
              <a:t>.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3" descr="01690-1306698779-1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06" y="428604"/>
            <a:ext cx="5237935" cy="3280659"/>
          </a:xfrm>
          <a:prstGeom prst="rect">
            <a:avLst/>
          </a:prstGeom>
        </p:spPr>
      </p:pic>
      <p:pic>
        <p:nvPicPr>
          <p:cNvPr id="13" name="Содержимое 12" descr="limonik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20" y="428604"/>
            <a:ext cx="3286148" cy="4702881"/>
          </a:xfrm>
        </p:spPr>
      </p:pic>
      <p:pic>
        <p:nvPicPr>
          <p:cNvPr id="11" name="Содержимое 7" descr="87407_494c38c8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71802" y="3929066"/>
            <a:ext cx="2354750" cy="2643206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42844" y="0"/>
            <a:ext cx="13573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12</a:t>
            </a:r>
            <a:endParaRPr lang="ru-RU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5500694" y="3929066"/>
            <a:ext cx="32147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таёжных лесах, обвивая кедры и ели, растёт виноград кишмиш и лимонник - лиана здоровья и силы.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ag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6050" y="214290"/>
            <a:ext cx="5929354" cy="3462742"/>
          </a:xfrm>
        </p:spPr>
      </p:pic>
      <p:pic>
        <p:nvPicPr>
          <p:cNvPr id="8" name="Содержимое 7" descr="64f314e388ad2b66069505707da2fca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438" y="3786190"/>
            <a:ext cx="4038600" cy="2842165"/>
          </a:xfrm>
        </p:spPr>
      </p:pic>
      <p:pic>
        <p:nvPicPr>
          <p:cNvPr id="9" name="Содержимое 7" descr="64f314e388ad2b66069505707da2fca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857628"/>
            <a:ext cx="4038600" cy="2690543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42844" y="0"/>
            <a:ext cx="13573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13</a:t>
            </a:r>
            <a:endParaRPr lang="ru-RU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214282" y="571480"/>
            <a:ext cx="235745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Багульник - красота неописуемая, когда цветет весной</a:t>
            </a:r>
            <a:r>
              <a:rPr lang="ru-RU" sz="2000" b="1" dirty="0" smtClean="0"/>
              <a:t>.  </a:t>
            </a:r>
            <a:r>
              <a:rPr lang="ru-RU" sz="2400" b="1" dirty="0" smtClean="0"/>
              <a:t>Отличное лекарственное растение</a:t>
            </a:r>
            <a:r>
              <a:rPr lang="ru-RU" sz="2000" b="1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5" descr="primore-na-snimkah-utrrb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5008" y="142852"/>
            <a:ext cx="3245070" cy="2076845"/>
          </a:xfr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2844" y="0"/>
            <a:ext cx="13573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>
                <a:solidFill>
                  <a:schemeClr val="bg1"/>
                </a:solidFill>
              </a:rPr>
              <a:t>Слайд 14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3570" y="2357430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        Озеро </a:t>
            </a:r>
            <a:r>
              <a:rPr lang="ru-RU" sz="2800" b="1" dirty="0" err="1" smtClean="0">
                <a:solidFill>
                  <a:schemeClr val="bg1"/>
                </a:solidFill>
              </a:rPr>
              <a:t>Ханка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14290"/>
            <a:ext cx="5400684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Кедровая шишка</a:t>
            </a:r>
            <a:endParaRPr lang="ru-RU" dirty="0"/>
          </a:p>
        </p:txBody>
      </p:sp>
      <p:pic>
        <p:nvPicPr>
          <p:cNvPr id="8" name="Содержимое 7" descr="87407_494c38c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7686" y="928670"/>
            <a:ext cx="4038600" cy="2696887"/>
          </a:xfrm>
        </p:spPr>
      </p:pic>
      <p:pic>
        <p:nvPicPr>
          <p:cNvPr id="10" name="Содержимое 7" descr="87407_494c38c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3857628"/>
            <a:ext cx="3595849" cy="2696887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2844" y="0"/>
            <a:ext cx="13573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15</a:t>
            </a:r>
            <a:endParaRPr lang="ru-RU" sz="2200" dirty="0"/>
          </a:p>
        </p:txBody>
      </p:sp>
      <p:pic>
        <p:nvPicPr>
          <p:cNvPr id="13" name="Содержимое 12" descr="Photo_Simm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357422" y="3929066"/>
            <a:ext cx="1865553" cy="2714620"/>
          </a:xfrm>
        </p:spPr>
      </p:pic>
      <p:sp>
        <p:nvSpPr>
          <p:cNvPr id="12" name="TextBox 11"/>
          <p:cNvSpPr txBox="1"/>
          <p:nvPr/>
        </p:nvSpPr>
        <p:spPr>
          <a:xfrm>
            <a:off x="571472" y="1000108"/>
            <a:ext cx="3071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Пахнет смолой. Орешки ее очень вкусны, сытны и полезны. </a:t>
            </a:r>
            <a:endParaRPr lang="ru-RU" sz="2000" b="1" dirty="0"/>
          </a:p>
        </p:txBody>
      </p:sp>
      <p:pic>
        <p:nvPicPr>
          <p:cNvPr id="14" name="Picture 4" descr="белка 2"/>
          <p:cNvPicPr>
            <a:picLocks noChangeAspect="1" noChangeArrowheads="1"/>
          </p:cNvPicPr>
          <p:nvPr/>
        </p:nvPicPr>
        <p:blipFill>
          <a:blip r:embed="rId5"/>
          <a:srcRect l="10613" t="7961" r="262" b="20390"/>
          <a:stretch>
            <a:fillRect/>
          </a:stretch>
        </p:blipFill>
        <p:spPr>
          <a:xfrm>
            <a:off x="428596" y="2071678"/>
            <a:ext cx="3027725" cy="16225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5" name="Picture 3" descr="_DSC1411"/>
          <p:cNvPicPr>
            <a:picLocks noChangeAspect="1" noChangeArrowheads="1"/>
          </p:cNvPicPr>
          <p:nvPr/>
        </p:nvPicPr>
        <p:blipFill>
          <a:blip r:embed="rId6" cstate="print"/>
          <a:srcRect l="21722" t="6605" r="25181"/>
          <a:stretch>
            <a:fillRect/>
          </a:stretch>
        </p:blipFill>
        <p:spPr>
          <a:xfrm>
            <a:off x="428596" y="4143380"/>
            <a:ext cx="1681537" cy="18216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13" descr="liana-limonnika-kitaiskogo-s-krasnymi-plodami-0002017522-preview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4545" t="3529" r="11364" b="2949"/>
          <a:stretch>
            <a:fillRect/>
          </a:stretch>
        </p:blipFill>
        <p:spPr>
          <a:xfrm>
            <a:off x="1357290" y="785794"/>
            <a:ext cx="2643206" cy="3786214"/>
          </a:xfrm>
        </p:spPr>
      </p:pic>
      <p:pic>
        <p:nvPicPr>
          <p:cNvPr id="15" name="Содержимое 14" descr="medvedevv_shizandravin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29124" y="857232"/>
            <a:ext cx="4038600" cy="2757787"/>
          </a:xfrm>
        </p:spPr>
      </p:pic>
      <p:pic>
        <p:nvPicPr>
          <p:cNvPr id="17" name="Содержимое 3" descr="01690-1306698779-16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714752"/>
            <a:ext cx="3602025" cy="2701518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42844" y="0"/>
            <a:ext cx="13573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16</a:t>
            </a:r>
            <a:endParaRPr lang="ru-RU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4643446"/>
            <a:ext cx="41434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Лиана лимонника совершенно не похожа внешне на лимон, но если, ее понюхать, то можно ощутить приятный запах лимона. </a:t>
            </a:r>
          </a:p>
          <a:p>
            <a:pPr algn="ctr"/>
            <a:r>
              <a:rPr lang="ru-RU" b="1" dirty="0" smtClean="0"/>
              <a:t>Из листьев и коры заваривают чай, ягоды используют для джемов и прохладительных напитков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8" name="Заголовок 10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Лимонник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6year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8992" y="3214686"/>
            <a:ext cx="5499737" cy="3214710"/>
          </a:xfrm>
        </p:spPr>
      </p:pic>
      <p:pic>
        <p:nvPicPr>
          <p:cNvPr id="10" name="Содержимое 9" descr="Ginseng-root-30-Ginsenosides-polysaccharide-Ginseng-Extract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2910" y="357166"/>
            <a:ext cx="2714644" cy="4038600"/>
          </a:xfrm>
        </p:spPr>
      </p:pic>
      <p:pic>
        <p:nvPicPr>
          <p:cNvPr id="12" name="Содержимое 7" descr="87407_494c38c8.jpg"/>
          <p:cNvPicPr>
            <a:picLocks noChangeAspect="1"/>
          </p:cNvPicPr>
          <p:nvPr/>
        </p:nvPicPr>
        <p:blipFill>
          <a:blip r:embed="rId4" cstate="print"/>
          <a:srcRect l="7255" r="5680"/>
          <a:stretch>
            <a:fillRect/>
          </a:stretch>
        </p:blipFill>
        <p:spPr>
          <a:xfrm>
            <a:off x="642910" y="4500570"/>
            <a:ext cx="2643206" cy="1928826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42844" y="0"/>
            <a:ext cx="13573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17</a:t>
            </a:r>
            <a:endParaRPr lang="ru-RU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4000496" y="357166"/>
            <a:ext cx="42148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Целебный </a:t>
            </a:r>
            <a:r>
              <a:rPr lang="ru-RU" sz="2400" b="1" dirty="0" smtClean="0"/>
              <a:t>корень женьшень</a:t>
            </a:r>
            <a:r>
              <a:rPr lang="ru-RU" sz="2400" dirty="0" smtClean="0"/>
              <a:t> – корень дающий людям силу и здоровье. </a:t>
            </a:r>
          </a:p>
          <a:p>
            <a:pPr algn="ctr"/>
            <a:r>
              <a:rPr lang="ru-RU" sz="2400" dirty="0" smtClean="0"/>
              <a:t>Он укрепляет организм, повышает иммунитет и сопротивляемость  к болезням.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56485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57422" y="2143116"/>
            <a:ext cx="6533942" cy="4357718"/>
          </a:xfrm>
        </p:spPr>
      </p:pic>
      <p:pic>
        <p:nvPicPr>
          <p:cNvPr id="9" name="Содержимое 8" descr="Lake_Khanka_Landsat_7_2001-09-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596" y="785794"/>
            <a:ext cx="3061154" cy="3786214"/>
          </a:xfr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2844" y="0"/>
            <a:ext cx="13573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18</a:t>
            </a:r>
            <a:endParaRPr lang="ru-RU" sz="2200" dirty="0"/>
          </a:p>
        </p:txBody>
      </p:sp>
      <p:sp>
        <p:nvSpPr>
          <p:cNvPr id="12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                                    </a:t>
            </a:r>
            <a:r>
              <a:rPr lang="ru-RU" sz="3200" dirty="0" smtClean="0">
                <a:solidFill>
                  <a:srgbClr val="C00000"/>
                </a:solidFill>
              </a:rPr>
              <a:t>Берег озера </a:t>
            </a:r>
            <a:r>
              <a:rPr lang="ru-RU" sz="3200" dirty="0" err="1" smtClean="0">
                <a:solidFill>
                  <a:srgbClr val="C00000"/>
                </a:solidFill>
              </a:rPr>
              <a:t>Ханка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868" y="642918"/>
            <a:ext cx="5357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озеро</a:t>
            </a:r>
            <a:r>
              <a:rPr lang="ru-RU" dirty="0" smtClean="0"/>
              <a:t>  </a:t>
            </a:r>
            <a:r>
              <a:rPr lang="ru-RU" b="1" dirty="0" err="1" smtClean="0"/>
              <a:t>Ханка</a:t>
            </a:r>
            <a:r>
              <a:rPr lang="ru-RU" b="1" dirty="0" smtClean="0"/>
              <a:t> – самое большое пресное озеро не только в Приморском крае, но и на всем Дальнем Востоке.  Особенностью </a:t>
            </a:r>
            <a:r>
              <a:rPr lang="ru-RU" b="1" dirty="0" err="1" smtClean="0"/>
              <a:t>Ханки</a:t>
            </a:r>
            <a:r>
              <a:rPr lang="ru-RU" b="1" dirty="0" smtClean="0"/>
              <a:t>, является ее небольшая глубина, в среднем - от 4,5 до 10 метров.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5720" y="4643447"/>
            <a:ext cx="51435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Озеро хорошо прогревается весной и летом. </a:t>
            </a:r>
          </a:p>
          <a:p>
            <a:r>
              <a:rPr lang="ru-RU" sz="1600" b="1" dirty="0" smtClean="0"/>
              <a:t>Поэтому в его водах водится огромное количество рыб, моллюсков.  На берегах произрастает большое количество </a:t>
            </a:r>
            <a:r>
              <a:rPr lang="ru-RU" sz="1600" b="1" dirty="0" err="1" smtClean="0"/>
              <a:t>краснокнижных</a:t>
            </a:r>
            <a:r>
              <a:rPr lang="ru-RU" sz="1600" b="1" dirty="0" smtClean="0"/>
              <a:t> растений. </a:t>
            </a:r>
            <a:r>
              <a:rPr lang="ru-RU" sz="1600" b="1" smtClean="0"/>
              <a:t>Гнездится </a:t>
            </a:r>
            <a:r>
              <a:rPr lang="ru-RU" sz="1600" b="1" dirty="0" smtClean="0"/>
              <a:t>большинство видов птиц Дальнего Востока. Из-за такого количества пернатых в старину озеро называли </a:t>
            </a:r>
            <a:r>
              <a:rPr lang="ru-RU" sz="1600" b="1" dirty="0" err="1" smtClean="0"/>
              <a:t>Ханкай-Омо</a:t>
            </a:r>
            <a:r>
              <a:rPr lang="ru-RU" sz="1600" b="1" dirty="0" smtClean="0"/>
              <a:t>, что в переводе означает – «Море птичьих перьев».</a:t>
            </a: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>Легенда о  лотосе. </a:t>
            </a:r>
            <a:br>
              <a:rPr lang="ru-RU" sz="2000" b="1" dirty="0" smtClean="0"/>
            </a:br>
            <a:r>
              <a:rPr lang="ru-RU" sz="2000" dirty="0" smtClean="0"/>
              <a:t>В основе легенды рождения лотоса, лежит история любви красивого юноши </a:t>
            </a:r>
            <a:r>
              <a:rPr lang="ru-RU" sz="2000" dirty="0" err="1" smtClean="0"/>
              <a:t>Энтоя</a:t>
            </a:r>
            <a:r>
              <a:rPr lang="ru-RU" sz="2000" dirty="0" smtClean="0"/>
              <a:t>, ветреной красавицы </a:t>
            </a:r>
            <a:r>
              <a:rPr lang="ru-RU" sz="2000" dirty="0" err="1" smtClean="0"/>
              <a:t>Эйны</a:t>
            </a:r>
            <a:r>
              <a:rPr lang="ru-RU" sz="2000" dirty="0" smtClean="0"/>
              <a:t>, и Лоты, безответно влюбленной в </a:t>
            </a:r>
            <a:r>
              <a:rPr lang="ru-RU" sz="2000" dirty="0" err="1" smtClean="0"/>
              <a:t>Энтоя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5" name="Содержимое 4" descr="depositphotos_105792518-stock-illustration-dance-with-a-tambourin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1357298"/>
            <a:ext cx="2777989" cy="3929090"/>
          </a:xfrm>
        </p:spPr>
      </p:pic>
      <p:pic>
        <p:nvPicPr>
          <p:cNvPr id="6" name="Содержимое 5" descr="depositphotos_105792538-stock-illustration-the-chukchi-girl-dance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57488" y="1357298"/>
            <a:ext cx="2699931" cy="3818687"/>
          </a:xfrm>
        </p:spPr>
      </p:pic>
      <p:pic>
        <p:nvPicPr>
          <p:cNvPr id="8" name="Рисунок 7" descr="depositphotos_106474256-stock-illustration-young-chukchi-woman.jpg"/>
          <p:cNvPicPr>
            <a:picLocks noChangeAspect="1"/>
          </p:cNvPicPr>
          <p:nvPr/>
        </p:nvPicPr>
        <p:blipFill>
          <a:blip r:embed="rId4"/>
          <a:srcRect l="9125" r="6469" b="3225"/>
          <a:stretch>
            <a:fillRect/>
          </a:stretch>
        </p:blipFill>
        <p:spPr>
          <a:xfrm>
            <a:off x="6215074" y="2214554"/>
            <a:ext cx="2643206" cy="4286280"/>
          </a:xfrm>
          <a:prstGeom prst="rect">
            <a:avLst/>
          </a:prstGeom>
        </p:spPr>
      </p:pic>
      <p:pic>
        <p:nvPicPr>
          <p:cNvPr id="9" name="Рисунок 8" descr="85d1a91780c9b97db2f0483e04de171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14480" y="4714884"/>
            <a:ext cx="2265341" cy="1776211"/>
          </a:xfrm>
          <a:prstGeom prst="rect">
            <a:avLst/>
          </a:prstGeom>
        </p:spPr>
      </p:pic>
      <p:pic>
        <p:nvPicPr>
          <p:cNvPr id="10" name="Рисунок 9" descr="ryb8a5X9Bz.jpg"/>
          <p:cNvPicPr>
            <a:picLocks noChangeAspect="1"/>
          </p:cNvPicPr>
          <p:nvPr/>
        </p:nvPicPr>
        <p:blipFill>
          <a:blip r:embed="rId6" cstate="print"/>
          <a:srcRect l="4544" t="6818" b="18182"/>
          <a:stretch>
            <a:fillRect/>
          </a:stretch>
        </p:blipFill>
        <p:spPr>
          <a:xfrm>
            <a:off x="214282" y="4714884"/>
            <a:ext cx="2363979" cy="1857388"/>
          </a:xfrm>
          <a:prstGeom prst="rect">
            <a:avLst/>
          </a:prstGeom>
        </p:spPr>
      </p:pic>
      <p:pic>
        <p:nvPicPr>
          <p:cNvPr id="12" name="Рисунок 11" descr="ryb8a5X9Bz.jpg"/>
          <p:cNvPicPr>
            <a:picLocks noChangeAspect="1"/>
          </p:cNvPicPr>
          <p:nvPr/>
        </p:nvPicPr>
        <p:blipFill>
          <a:blip r:embed="rId7" cstate="print"/>
          <a:srcRect l="4544" t="6818" b="18182"/>
          <a:stretch>
            <a:fillRect/>
          </a:stretch>
        </p:blipFill>
        <p:spPr>
          <a:xfrm>
            <a:off x="2928926" y="4857760"/>
            <a:ext cx="2182134" cy="1714512"/>
          </a:xfrm>
          <a:prstGeom prst="rect">
            <a:avLst/>
          </a:prstGeom>
        </p:spPr>
      </p:pic>
      <p:pic>
        <p:nvPicPr>
          <p:cNvPr id="13" name="Рисунок 12" descr="ryb8a5X9Bz.jpg"/>
          <p:cNvPicPr>
            <a:picLocks noChangeAspect="1"/>
          </p:cNvPicPr>
          <p:nvPr/>
        </p:nvPicPr>
        <p:blipFill>
          <a:blip r:embed="rId8"/>
          <a:srcRect l="4544" t="6818" b="18182"/>
          <a:stretch>
            <a:fillRect/>
          </a:stretch>
        </p:blipFill>
        <p:spPr>
          <a:xfrm flipH="1">
            <a:off x="4500562" y="4643446"/>
            <a:ext cx="2545823" cy="2000264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42844" y="0"/>
            <a:ext cx="13573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19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015173815_prevstill.jpeg"/>
          <p:cNvPicPr>
            <a:picLocks noGrp="1" noChangeAspect="1"/>
          </p:cNvPicPr>
          <p:nvPr>
            <p:ph idx="1"/>
          </p:nvPr>
        </p:nvPicPr>
        <p:blipFill>
          <a:blip r:embed="rId2"/>
          <a:srcRect l="7480" r="7480"/>
          <a:stretch>
            <a:fillRect/>
          </a:stretch>
        </p:blipFill>
        <p:spPr>
          <a:xfrm>
            <a:off x="500034" y="714356"/>
            <a:ext cx="8012107" cy="5500727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214290"/>
            <a:ext cx="11429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2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785794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     Планета Земля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«Легенда о лотосе»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7" name="1. видео включить_13123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4282" y="928670"/>
            <a:ext cx="8763064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6834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озеро </a:t>
            </a:r>
            <a:r>
              <a:rPr lang="ru-RU" dirty="0" err="1" smtClean="0">
                <a:solidFill>
                  <a:srgbClr val="C00000"/>
                </a:solidFill>
              </a:rPr>
              <a:t>Ханка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Содержимое 7" descr="Панорама 1_Автор Е. Садовников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9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5720" y="571480"/>
            <a:ext cx="5000660" cy="185738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Правила:</a:t>
            </a:r>
          </a:p>
          <a:p>
            <a:r>
              <a:rPr lang="ru-RU" sz="2400" dirty="0" smtClean="0"/>
              <a:t>Костер в лесу не разжигай,</a:t>
            </a:r>
          </a:p>
          <a:p>
            <a:r>
              <a:rPr lang="ru-RU" sz="2400" dirty="0" smtClean="0"/>
              <a:t>Сор за собой не оставляй</a:t>
            </a:r>
          </a:p>
          <a:p>
            <a:r>
              <a:rPr lang="ru-RU" sz="2400" dirty="0" smtClean="0"/>
              <a:t>Травинки, ветки не ломай,</a:t>
            </a:r>
          </a:p>
          <a:p>
            <a:r>
              <a:rPr lang="ru-RU" sz="2400" dirty="0" smtClean="0"/>
              <a:t>Зверей и птиц оберегай.</a:t>
            </a:r>
          </a:p>
          <a:p>
            <a:endParaRPr lang="ru-RU" dirty="0"/>
          </a:p>
        </p:txBody>
      </p:sp>
      <p:pic>
        <p:nvPicPr>
          <p:cNvPr id="5" name="Рисунок 4" descr="Slajd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0" y="2285992"/>
            <a:ext cx="5357850" cy="4018389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2844" y="0"/>
            <a:ext cx="13573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20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571612"/>
            <a:ext cx="3071834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Лотосы Приморья!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DSC00246 - копия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2844" y="2857496"/>
            <a:ext cx="4729223" cy="3550447"/>
          </a:xfrm>
        </p:spPr>
      </p:pic>
      <p:pic>
        <p:nvPicPr>
          <p:cNvPr id="6" name="Содержимое 5" descr="63228848_1282840989_lotos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57752" y="357166"/>
            <a:ext cx="4038600" cy="2625090"/>
          </a:xfr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2844" y="0"/>
            <a:ext cx="13573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21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d8e3689915d243dac2cebc1689176c6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72066" y="4071942"/>
            <a:ext cx="3548802" cy="2357454"/>
          </a:xfrm>
        </p:spPr>
      </p:pic>
      <p:pic>
        <p:nvPicPr>
          <p:cNvPr id="8" name="Содержимое 7" descr="87407_494c38c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500042"/>
            <a:ext cx="3430249" cy="2571768"/>
          </a:xfrm>
          <a:prstGeom prst="rect">
            <a:avLst/>
          </a:prstGeom>
        </p:spPr>
      </p:pic>
      <p:pic>
        <p:nvPicPr>
          <p:cNvPr id="9" name="Содержимое 7" descr="87407_494c38c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4000504"/>
            <a:ext cx="3690963" cy="2428892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572000" y="1643050"/>
            <a:ext cx="4038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2844" y="0"/>
            <a:ext cx="13573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22</a:t>
            </a:r>
            <a:endParaRPr lang="ru-RU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2143108" y="3214686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Это моя Родина </a:t>
            </a:r>
            <a:r>
              <a:rPr lang="ru-RU" sz="2800" b="1" dirty="0" smtClean="0">
                <a:solidFill>
                  <a:schemeClr val="bg1"/>
                </a:solidFill>
              </a:rPr>
              <a:t>– Приморье!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5173815_prevstill.jpeg"/>
          <p:cNvPicPr>
            <a:picLocks noGrp="1" noChangeAspect="1"/>
          </p:cNvPicPr>
          <p:nvPr>
            <p:ph idx="1"/>
          </p:nvPr>
        </p:nvPicPr>
        <p:blipFill>
          <a:blip r:embed="rId2"/>
          <a:srcRect l="8475" t="11299" r="8475"/>
          <a:stretch>
            <a:fillRect/>
          </a:stretch>
        </p:blipFill>
        <p:spPr>
          <a:xfrm>
            <a:off x="1000100" y="614488"/>
            <a:ext cx="7358114" cy="5893999"/>
          </a:xfrm>
          <a:prstGeom prst="rect">
            <a:avLst/>
          </a:prstGeom>
        </p:spPr>
      </p:pic>
      <p:sp>
        <p:nvSpPr>
          <p:cNvPr id="7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42844" y="142852"/>
            <a:ext cx="12144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3</a:t>
            </a:r>
            <a:endParaRPr lang="ru-RU" sz="2200" dirty="0"/>
          </a:p>
        </p:txBody>
      </p:sp>
      <p:pic>
        <p:nvPicPr>
          <p:cNvPr id="5" name="Рисунок 4" descr="fb1910f5305bbd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928670"/>
            <a:ext cx="1778011" cy="1000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015173815_prevstil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2941"/>
          <a:stretch>
            <a:fillRect/>
          </a:stretch>
        </p:blipFill>
        <p:spPr>
          <a:xfrm>
            <a:off x="357158" y="714356"/>
            <a:ext cx="8534328" cy="5500726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2844" y="0"/>
            <a:ext cx="11429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4</a:t>
            </a:r>
            <a:endParaRPr lang="ru-RU" sz="2200" dirty="0"/>
          </a:p>
        </p:txBody>
      </p:sp>
      <p:pic>
        <p:nvPicPr>
          <p:cNvPr id="5" name="Рисунок 4" descr="fb1910f5305bbd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214422"/>
            <a:ext cx="1778011" cy="1000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00px-Russian_Far_East_regions_map2_(ru)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7356" y="500042"/>
            <a:ext cx="5445289" cy="6053347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14678" y="785794"/>
            <a:ext cx="3500462" cy="121444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Приморский </a:t>
            </a:r>
            <a:br>
              <a:rPr lang="ru-RU" dirty="0" smtClean="0"/>
            </a:br>
            <a:r>
              <a:rPr lang="ru-RU" dirty="0" smtClean="0"/>
              <a:t>       край</a:t>
            </a:r>
            <a:endParaRPr lang="ru-RU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2844" y="0"/>
            <a:ext cx="11429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5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nx960x64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34" y="714356"/>
            <a:ext cx="4572032" cy="3048022"/>
          </a:xfrm>
        </p:spPr>
      </p:pic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6" descr="344573.png"/>
          <p:cNvPicPr>
            <a:picLocks noChangeAspect="1"/>
          </p:cNvPicPr>
          <p:nvPr/>
        </p:nvPicPr>
        <p:blipFill>
          <a:blip r:embed="rId4"/>
          <a:srcRect b="5043"/>
          <a:stretch>
            <a:fillRect/>
          </a:stretch>
        </p:blipFill>
        <p:spPr>
          <a:xfrm>
            <a:off x="3714744" y="3786190"/>
            <a:ext cx="5101784" cy="2751938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2844" y="0"/>
            <a:ext cx="11429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6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pPr algn="l"/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                                                                 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                                                                        </a:t>
            </a:r>
            <a:r>
              <a:rPr lang="ru-RU" sz="1800" b="1" dirty="0" smtClean="0"/>
              <a:t>ГЕРАЛЬДИКА ПРИМОРСКОГО КРАЯ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600" b="1" dirty="0" smtClean="0"/>
              <a:t>В гербе </a:t>
            </a:r>
            <a:r>
              <a:rPr lang="ru-RU" sz="1600" dirty="0" smtClean="0"/>
              <a:t>мы видим Андреевский синий крест, он символизируют край, как военно-укрепленную крепость России на Дальнем Востоке. </a:t>
            </a:r>
            <a:r>
              <a:rPr lang="ru-RU" sz="1600" b="1" dirty="0" smtClean="0"/>
              <a:t>Синий цвет креста </a:t>
            </a:r>
            <a:r>
              <a:rPr lang="ru-RU" sz="1600" dirty="0" smtClean="0"/>
              <a:t>– цвет моря</a:t>
            </a:r>
            <a:r>
              <a:rPr lang="ru-RU" sz="1600" b="1" dirty="0" smtClean="0"/>
              <a:t>, зеленый </a:t>
            </a:r>
            <a:r>
              <a:rPr lang="ru-RU" sz="1600" dirty="0" smtClean="0"/>
              <a:t>– цвет тайги, изобилия и надежды.  </a:t>
            </a:r>
            <a:r>
              <a:rPr lang="ru-RU" sz="1600" b="1" dirty="0" smtClean="0"/>
              <a:t>Золотой уссурийский тигр </a:t>
            </a:r>
            <a:r>
              <a:rPr lang="ru-RU" sz="1600" dirty="0" smtClean="0"/>
              <a:t>– символ уникальной природы края, могущества, богатства и справедливости. </a:t>
            </a:r>
            <a:br>
              <a:rPr lang="ru-RU" sz="1600" dirty="0" smtClean="0"/>
            </a:br>
            <a:r>
              <a:rPr lang="ru-RU" sz="1600" dirty="0" smtClean="0"/>
              <a:t>На </a:t>
            </a:r>
            <a:r>
              <a:rPr lang="ru-RU" sz="1600" b="1" dirty="0" smtClean="0"/>
              <a:t>флаге: красный цвет </a:t>
            </a:r>
            <a:r>
              <a:rPr lang="ru-RU" sz="1600" dirty="0" smtClean="0"/>
              <a:t>– символ храбрости, мужества, подвига местных жителей. </a:t>
            </a:r>
            <a:r>
              <a:rPr lang="ru-RU" sz="1600" b="1" dirty="0" smtClean="0"/>
              <a:t>Голубой</a:t>
            </a:r>
            <a:r>
              <a:rPr lang="ru-RU" sz="1600" dirty="0" smtClean="0"/>
              <a:t> – символизирует честность, верность идеалам, цвет моря.  </a:t>
            </a:r>
            <a:r>
              <a:rPr lang="ru-RU" sz="1600" b="1" dirty="0" smtClean="0"/>
              <a:t>Белая разделяющая полоса </a:t>
            </a:r>
            <a:r>
              <a:rPr lang="ru-RU" sz="1600" dirty="0" smtClean="0"/>
              <a:t>– единство Приморского края и России.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7" name="Содержимое 6" descr="10701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14810" y="2357430"/>
            <a:ext cx="4702401" cy="3143272"/>
          </a:xfrm>
        </p:spPr>
      </p:pic>
      <p:pic>
        <p:nvPicPr>
          <p:cNvPr id="8" name="Содержимое 7" descr="06s099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1472" y="2143116"/>
            <a:ext cx="3457575" cy="4286250"/>
          </a:xfr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2844" y="0"/>
            <a:ext cx="11429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7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9610.133864202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4876" y="500042"/>
            <a:ext cx="4194826" cy="2928958"/>
          </a:xfrm>
        </p:spPr>
      </p:pic>
      <p:pic>
        <p:nvPicPr>
          <p:cNvPr id="6" name="Рисунок 5" descr="origin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500042"/>
            <a:ext cx="4356882" cy="304564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2844" y="0"/>
            <a:ext cx="11429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8</a:t>
            </a:r>
            <a:endParaRPr lang="ru-RU" sz="2200" dirty="0"/>
          </a:p>
        </p:txBody>
      </p:sp>
      <p:pic>
        <p:nvPicPr>
          <p:cNvPr id="7" name="Рисунок 6" descr="37a2348a280f01f2ffce034105f29fbb5997b32323381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3786190"/>
            <a:ext cx="4177047" cy="2786058"/>
          </a:xfrm>
          <a:prstGeom prst="rect">
            <a:avLst/>
          </a:prstGeom>
        </p:spPr>
      </p:pic>
      <p:pic>
        <p:nvPicPr>
          <p:cNvPr id="9" name="Рисунок 8" descr="0_1c260e_5283e455_or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3643314"/>
            <a:ext cx="4250689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22259.13390561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2910" y="4286256"/>
            <a:ext cx="3571900" cy="2358459"/>
          </a:xfr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2844" y="0"/>
            <a:ext cx="11429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200" dirty="0" smtClean="0"/>
              <a:t>Слайд 9</a:t>
            </a:r>
            <a:endParaRPr lang="ru-RU" sz="2200" dirty="0"/>
          </a:p>
        </p:txBody>
      </p:sp>
      <p:pic>
        <p:nvPicPr>
          <p:cNvPr id="12" name="Содержимое 11" descr="DmiTqV9W4AAVsXy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357686" y="428604"/>
            <a:ext cx="4214842" cy="3143272"/>
          </a:xfrm>
        </p:spPr>
      </p:pic>
      <p:pic>
        <p:nvPicPr>
          <p:cNvPr id="11" name="Содержимое 6" descr="19779.13386438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57166"/>
            <a:ext cx="3500462" cy="3750495"/>
          </a:xfrm>
          <a:prstGeom prst="rect">
            <a:avLst/>
          </a:prstGeom>
        </p:spPr>
      </p:pic>
      <p:pic>
        <p:nvPicPr>
          <p:cNvPr id="7" name="Рисунок 6" descr="17153_origin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3714752"/>
            <a:ext cx="4143404" cy="29041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29124" y="5643578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357686" y="500042"/>
            <a:ext cx="30003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Многолики ландшафты нашего края. Есть скалистые вершины, каменистые склоны. Горные речки, водопады и спокойные равнинные потоки. Есть каменные побережья и песчаные пляжи. Степи и непроходимые леса.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367</Words>
  <Application>Microsoft Office PowerPoint</Application>
  <PresentationFormat>Экран (4:3)</PresentationFormat>
  <Paragraphs>54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Интегрированная непосредственно-образовательная деятельность для детей  разновозрастной группы  4-5 лет  с элементами сюжетно-ролевой  игры.  Тема: «НАША РОДИНА – ПРИМОРСКИЙ  КРАЙ!» </vt:lpstr>
      <vt:lpstr>Слайд 2</vt:lpstr>
      <vt:lpstr>Слайд 3</vt:lpstr>
      <vt:lpstr>Слайд 4</vt:lpstr>
      <vt:lpstr>Приморский         край</vt:lpstr>
      <vt:lpstr>Слайд 6</vt:lpstr>
      <vt:lpstr>                                                                                                                                             ГЕРАЛЬДИКА ПРИМОРСКОГО КРАЯ В гербе мы видим Андреевский синий крест, он символизируют край, как военно-укрепленную крепость России на Дальнем Востоке. Синий цвет креста – цвет моря, зеленый – цвет тайги, изобилия и надежды.  Золотой уссурийский тигр – символ уникальной природы края, могущества, богатства и справедливости.  На флаге: красный цвет – символ храбрости, мужества, подвига местных жителей. Голубой – символизирует честность, верность идеалам, цвет моря.  Белая разделяющая полоса – единство Приморского края и России.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Кедровая шишка</vt:lpstr>
      <vt:lpstr>Лимонник</vt:lpstr>
      <vt:lpstr>Слайд 17</vt:lpstr>
      <vt:lpstr>                                    Берег озера Ханка</vt:lpstr>
      <vt:lpstr>Легенда о  лотосе.  В основе легенды рождения лотоса, лежит история любви красивого юноши Энтоя, ветреной красавицы Эйны, и Лоты, безответно влюбленной в Энтоя. </vt:lpstr>
      <vt:lpstr>«Легенда о лотосе»</vt:lpstr>
      <vt:lpstr>озеро Ханка</vt:lpstr>
      <vt:lpstr>Лотосы Приморья!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DELL</dc:creator>
  <cp:lastModifiedBy>DELL</cp:lastModifiedBy>
  <cp:revision>84</cp:revision>
  <dcterms:created xsi:type="dcterms:W3CDTF">2019-02-05T10:09:50Z</dcterms:created>
  <dcterms:modified xsi:type="dcterms:W3CDTF">2019-02-26T10:53:10Z</dcterms:modified>
</cp:coreProperties>
</file>