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  <p:sldMasterId id="2147483930" r:id="rId2"/>
    <p:sldMasterId id="2147483948" r:id="rId3"/>
    <p:sldMasterId id="2147483966" r:id="rId4"/>
    <p:sldMasterId id="2147483984" r:id="rId5"/>
  </p:sldMasterIdLst>
  <p:sldIdLst>
    <p:sldId id="256" r:id="rId6"/>
    <p:sldId id="257" r:id="rId7"/>
    <p:sldId id="285" r:id="rId8"/>
    <p:sldId id="258" r:id="rId9"/>
    <p:sldId id="267" r:id="rId10"/>
    <p:sldId id="260" r:id="rId11"/>
    <p:sldId id="266" r:id="rId12"/>
    <p:sldId id="261" r:id="rId13"/>
    <p:sldId id="263" r:id="rId14"/>
    <p:sldId id="264" r:id="rId15"/>
    <p:sldId id="265" r:id="rId16"/>
    <p:sldId id="283" r:id="rId17"/>
    <p:sldId id="270" r:id="rId18"/>
    <p:sldId id="268" r:id="rId19"/>
    <p:sldId id="269" r:id="rId20"/>
    <p:sldId id="271" r:id="rId21"/>
    <p:sldId id="272" r:id="rId22"/>
    <p:sldId id="280" r:id="rId23"/>
    <p:sldId id="273" r:id="rId24"/>
    <p:sldId id="281" r:id="rId25"/>
    <p:sldId id="274" r:id="rId26"/>
    <p:sldId id="282" r:id="rId27"/>
    <p:sldId id="286" r:id="rId28"/>
    <p:sldId id="275" r:id="rId29"/>
    <p:sldId id="276" r:id="rId30"/>
    <p:sldId id="278" r:id="rId31"/>
    <p:sldId id="279" r:id="rId32"/>
  </p:sldIdLst>
  <p:sldSz cx="13208000" cy="9906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3F9C7999-74C7-47C8-8605-C6527F864A32}">
          <p14:sldIdLst>
            <p14:sldId id="256"/>
            <p14:sldId id="257"/>
            <p14:sldId id="258"/>
            <p14:sldId id="267"/>
            <p14:sldId id="259"/>
            <p14:sldId id="260"/>
            <p14:sldId id="266"/>
            <p14:sldId id="261"/>
            <p14:sldId id="263"/>
            <p14:sldId id="264"/>
            <p14:sldId id="265"/>
            <p14:sldId id="283"/>
            <p14:sldId id="268"/>
            <p14:sldId id="269"/>
            <p14:sldId id="270"/>
            <p14:sldId id="271"/>
            <p14:sldId id="272"/>
            <p14:sldId id="280"/>
            <p14:sldId id="273"/>
            <p14:sldId id="281"/>
            <p14:sldId id="274"/>
            <p14:sldId id="282"/>
            <p14:sldId id="275"/>
            <p14:sldId id="276"/>
            <p14:sldId id="278"/>
            <p14:sldId id="279"/>
          </p14:sldIdLst>
        </p14:section>
        <p14:section name="Раздел без заголовка" id="{C2DF8D0C-42B2-46B9-A39B-6485F08B12F7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178" autoAdjust="0"/>
    <p:restoredTop sz="95455" autoAdjust="0"/>
  </p:normalViewPr>
  <p:slideViewPr>
    <p:cSldViewPr snapToGrid="0">
      <p:cViewPr varScale="1">
        <p:scale>
          <a:sx n="63" d="100"/>
          <a:sy n="63" d="100"/>
        </p:scale>
        <p:origin x="-1458" y="-120"/>
      </p:cViewPr>
      <p:guideLst>
        <p:guide orient="horz" pos="3120"/>
        <p:guide pos="4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2604918"/>
            <a:ext cx="10566400" cy="2636250"/>
          </a:xfrm>
        </p:spPr>
        <p:txBody>
          <a:bodyPr anchor="b">
            <a:normAutofit/>
          </a:bodyPr>
          <a:lstStyle>
            <a:lvl1pPr algn="l">
              <a:defRPr sz="86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5246513"/>
            <a:ext cx="10566400" cy="990600"/>
          </a:xfrm>
        </p:spPr>
        <p:txBody>
          <a:bodyPr>
            <a:normAutofit/>
          </a:bodyPr>
          <a:lstStyle>
            <a:lvl1pPr marL="0" indent="0" algn="l">
              <a:buNone/>
              <a:defRPr sz="2889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8691" y="6245555"/>
            <a:ext cx="3318509" cy="527403"/>
          </a:xfrm>
        </p:spPr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245556"/>
            <a:ext cx="7049770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0300" y="2066809"/>
            <a:ext cx="3136900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889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13" y="6785078"/>
            <a:ext cx="11492696" cy="1183513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8513" y="1411273"/>
            <a:ext cx="11483709" cy="4921182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7968590"/>
            <a:ext cx="11490960" cy="1078890"/>
          </a:xfrm>
        </p:spPr>
        <p:txBody>
          <a:bodyPr/>
          <a:lstStyle>
            <a:lvl1pPr marL="0" indent="0" algn="l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43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7"/>
            <a:ext cx="11490960" cy="4048008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70971"/>
            <a:ext cx="11226800" cy="1922342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596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841" y="1088438"/>
            <a:ext cx="10997494" cy="3981227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12521" y="5069666"/>
            <a:ext cx="10392131" cy="64197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6029974"/>
            <a:ext cx="11235975" cy="1186272"/>
          </a:xfrm>
        </p:spPr>
        <p:txBody>
          <a:bodyPr anchor="ctr">
            <a:normAutofit/>
          </a:bodyPr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80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34328" y="1166707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67503" y="4364144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555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80896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24570"/>
            <a:ext cx="11230241" cy="3628206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588" y="5269791"/>
            <a:ext cx="11228545" cy="1444278"/>
          </a:xfrm>
        </p:spPr>
        <p:txBody>
          <a:bodyPr anchor="t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47278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72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231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36902" y="1100668"/>
            <a:ext cx="9212579" cy="1883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8521" y="3180782"/>
            <a:ext cx="3698240" cy="89168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852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9898" y="317970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67795" y="4194765"/>
            <a:ext cx="3698240" cy="4852715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1239" y="316747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65124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2042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136903" y="1100667"/>
            <a:ext cx="9218421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8520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8520" y="3368040"/>
            <a:ext cx="3698240" cy="217721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8520" y="6927705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928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54926" y="3368040"/>
            <a:ext cx="3698240" cy="218091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53462" y="6927703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7083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57081" y="3368042"/>
            <a:ext cx="3698240" cy="217955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656948" y="6927701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540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0" y="3169920"/>
            <a:ext cx="11490960" cy="58775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8688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0630" y="1079265"/>
            <a:ext cx="2228850" cy="61369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1" y="1077737"/>
            <a:ext cx="9068273" cy="61385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4390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2604918"/>
            <a:ext cx="10566400" cy="2636250"/>
          </a:xfrm>
        </p:spPr>
        <p:txBody>
          <a:bodyPr anchor="b">
            <a:normAutofit/>
          </a:bodyPr>
          <a:lstStyle>
            <a:lvl1pPr algn="l">
              <a:defRPr sz="86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5246513"/>
            <a:ext cx="10566400" cy="990600"/>
          </a:xfrm>
        </p:spPr>
        <p:txBody>
          <a:bodyPr>
            <a:normAutofit/>
          </a:bodyPr>
          <a:lstStyle>
            <a:lvl1pPr marL="0" indent="0" algn="l">
              <a:buNone/>
              <a:defRPr sz="2889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8691" y="6245555"/>
            <a:ext cx="3318509" cy="527403"/>
          </a:xfrm>
        </p:spPr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245556"/>
            <a:ext cx="7049770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0300" y="2066809"/>
            <a:ext cx="3136900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0456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473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515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9"/>
            <a:ext cx="11490960" cy="4047239"/>
          </a:xfrm>
        </p:spPr>
        <p:txBody>
          <a:bodyPr anchor="b">
            <a:normAutofit/>
          </a:bodyPr>
          <a:lstStyle>
            <a:lvl1pPr algn="r">
              <a:defRPr sz="57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1" y="5260271"/>
            <a:ext cx="11490961" cy="1955971"/>
          </a:xfrm>
        </p:spPr>
        <p:txBody>
          <a:bodyPr>
            <a:normAutofit/>
          </a:bodyPr>
          <a:lstStyle>
            <a:lvl1pPr marL="0" indent="0" algn="r">
              <a:buNone/>
              <a:defRPr sz="3178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5" y="550335"/>
            <a:ext cx="963694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9104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8521" y="3169920"/>
            <a:ext cx="564861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254" y="3169920"/>
            <a:ext cx="564422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974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00" y="1100667"/>
            <a:ext cx="9212580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6292" y="3154381"/>
            <a:ext cx="5320841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8519" y="4524964"/>
            <a:ext cx="5648614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33027" y="3154381"/>
            <a:ext cx="5316453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253" y="4524964"/>
            <a:ext cx="5644226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20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6326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9453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4457700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400" y="1078653"/>
            <a:ext cx="6736080" cy="7968827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4457700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6186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5887166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45312" y="1085127"/>
            <a:ext cx="5307227" cy="7962353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5887166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21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13" y="6785078"/>
            <a:ext cx="11492696" cy="1183513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8513" y="1411273"/>
            <a:ext cx="11483709" cy="4921182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7968590"/>
            <a:ext cx="11490960" cy="1078890"/>
          </a:xfrm>
        </p:spPr>
        <p:txBody>
          <a:bodyPr/>
          <a:lstStyle>
            <a:lvl1pPr marL="0" indent="0" algn="l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812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7"/>
            <a:ext cx="11490960" cy="4048008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70971"/>
            <a:ext cx="11226800" cy="1922342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763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841" y="1088438"/>
            <a:ext cx="10997494" cy="3981227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12521" y="5069666"/>
            <a:ext cx="10392131" cy="64197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6029974"/>
            <a:ext cx="11235975" cy="1186272"/>
          </a:xfrm>
        </p:spPr>
        <p:txBody>
          <a:bodyPr anchor="ctr">
            <a:normAutofit/>
          </a:bodyPr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80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34328" y="1166707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67503" y="4364144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555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211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9"/>
            <a:ext cx="11490960" cy="4047239"/>
          </a:xfrm>
        </p:spPr>
        <p:txBody>
          <a:bodyPr anchor="b">
            <a:normAutofit/>
          </a:bodyPr>
          <a:lstStyle>
            <a:lvl1pPr algn="r">
              <a:defRPr sz="57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1" y="5260271"/>
            <a:ext cx="11490961" cy="1955971"/>
          </a:xfrm>
        </p:spPr>
        <p:txBody>
          <a:bodyPr>
            <a:normAutofit/>
          </a:bodyPr>
          <a:lstStyle>
            <a:lvl1pPr marL="0" indent="0" algn="r">
              <a:buNone/>
              <a:defRPr sz="3178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5" y="550335"/>
            <a:ext cx="963694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0279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24570"/>
            <a:ext cx="11230241" cy="3628206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588" y="5269791"/>
            <a:ext cx="11228545" cy="1444278"/>
          </a:xfrm>
        </p:spPr>
        <p:txBody>
          <a:bodyPr anchor="t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47278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72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5708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36902" y="1100668"/>
            <a:ext cx="9212579" cy="1883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8521" y="3180782"/>
            <a:ext cx="3698240" cy="89168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852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9898" y="317970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67795" y="4194765"/>
            <a:ext cx="3698240" cy="4852715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1239" y="316747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65124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3926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136903" y="1100667"/>
            <a:ext cx="9218421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8520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8520" y="3368040"/>
            <a:ext cx="3698240" cy="217721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8520" y="6927705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928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54926" y="3368040"/>
            <a:ext cx="3698240" cy="218091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53462" y="6927703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7083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57081" y="3368042"/>
            <a:ext cx="3698240" cy="217955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656948" y="6927701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5884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0" y="3169920"/>
            <a:ext cx="11490960" cy="58775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5642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0630" y="1079265"/>
            <a:ext cx="2228850" cy="61369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1" y="1077737"/>
            <a:ext cx="9068273" cy="61385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1104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2604918"/>
            <a:ext cx="10566400" cy="2636250"/>
          </a:xfrm>
        </p:spPr>
        <p:txBody>
          <a:bodyPr anchor="b">
            <a:normAutofit/>
          </a:bodyPr>
          <a:lstStyle>
            <a:lvl1pPr algn="l">
              <a:defRPr sz="86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5246513"/>
            <a:ext cx="10566400" cy="990600"/>
          </a:xfrm>
        </p:spPr>
        <p:txBody>
          <a:bodyPr>
            <a:normAutofit/>
          </a:bodyPr>
          <a:lstStyle>
            <a:lvl1pPr marL="0" indent="0" algn="l">
              <a:buNone/>
              <a:defRPr sz="2889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8691" y="6245555"/>
            <a:ext cx="3318509" cy="527403"/>
          </a:xfrm>
        </p:spPr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245556"/>
            <a:ext cx="7049770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0300" y="2066809"/>
            <a:ext cx="3136900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5192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6666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9"/>
            <a:ext cx="11490960" cy="4047239"/>
          </a:xfrm>
        </p:spPr>
        <p:txBody>
          <a:bodyPr anchor="b">
            <a:normAutofit/>
          </a:bodyPr>
          <a:lstStyle>
            <a:lvl1pPr algn="r">
              <a:defRPr sz="57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1" y="5260271"/>
            <a:ext cx="11490961" cy="1955971"/>
          </a:xfrm>
        </p:spPr>
        <p:txBody>
          <a:bodyPr>
            <a:normAutofit/>
          </a:bodyPr>
          <a:lstStyle>
            <a:lvl1pPr marL="0" indent="0" algn="r">
              <a:buNone/>
              <a:defRPr sz="3178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5" y="550335"/>
            <a:ext cx="963694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0870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8521" y="3169920"/>
            <a:ext cx="564861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254" y="3169920"/>
            <a:ext cx="564422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81164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00" y="1100667"/>
            <a:ext cx="9212580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6292" y="3154381"/>
            <a:ext cx="5320841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8519" y="4524964"/>
            <a:ext cx="5648614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33027" y="3154381"/>
            <a:ext cx="5316453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253" y="4524964"/>
            <a:ext cx="5644226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18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8521" y="3169920"/>
            <a:ext cx="564861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254" y="3169920"/>
            <a:ext cx="564422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1694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4335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558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4457700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400" y="1078653"/>
            <a:ext cx="6736080" cy="7968827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4457700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0792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5887166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45312" y="1085127"/>
            <a:ext cx="5307227" cy="7962353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5887166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0800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13" y="6785078"/>
            <a:ext cx="11492696" cy="1183513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8513" y="1411273"/>
            <a:ext cx="11483709" cy="4921182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7968590"/>
            <a:ext cx="11490960" cy="1078890"/>
          </a:xfrm>
        </p:spPr>
        <p:txBody>
          <a:bodyPr/>
          <a:lstStyle>
            <a:lvl1pPr marL="0" indent="0" algn="l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5627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7"/>
            <a:ext cx="11490960" cy="4048008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70971"/>
            <a:ext cx="11226800" cy="1922342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1000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841" y="1088438"/>
            <a:ext cx="10997494" cy="3981227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12521" y="5069666"/>
            <a:ext cx="10392131" cy="64197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6029974"/>
            <a:ext cx="11235975" cy="1186272"/>
          </a:xfrm>
        </p:spPr>
        <p:txBody>
          <a:bodyPr anchor="ctr">
            <a:normAutofit/>
          </a:bodyPr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80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34328" y="1166707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67503" y="4364144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555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11078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24570"/>
            <a:ext cx="11230241" cy="3628206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588" y="5269791"/>
            <a:ext cx="11228545" cy="1444278"/>
          </a:xfrm>
        </p:spPr>
        <p:txBody>
          <a:bodyPr anchor="t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47278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72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00430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36902" y="1100668"/>
            <a:ext cx="9212579" cy="1883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8521" y="3180782"/>
            <a:ext cx="3698240" cy="89168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852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9898" y="317970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67795" y="4194765"/>
            <a:ext cx="3698240" cy="4852715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1239" y="316747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65124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0370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136903" y="1100667"/>
            <a:ext cx="9218421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8520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8520" y="3368040"/>
            <a:ext cx="3698240" cy="217721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8520" y="6927705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928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54926" y="3368040"/>
            <a:ext cx="3698240" cy="218091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53462" y="6927703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7083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57081" y="3368042"/>
            <a:ext cx="3698240" cy="217955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656948" y="6927701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1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00" y="1100667"/>
            <a:ext cx="9212580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6292" y="3154381"/>
            <a:ext cx="5320841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8519" y="4524964"/>
            <a:ext cx="5648614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33027" y="3154381"/>
            <a:ext cx="5316453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253" y="4524964"/>
            <a:ext cx="5644226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1113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0" y="3169920"/>
            <a:ext cx="11490960" cy="58775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476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0630" y="1079265"/>
            <a:ext cx="2228850" cy="61369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1" y="1077737"/>
            <a:ext cx="9068273" cy="61385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9114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2604918"/>
            <a:ext cx="10566400" cy="2636250"/>
          </a:xfrm>
        </p:spPr>
        <p:txBody>
          <a:bodyPr anchor="b">
            <a:normAutofit/>
          </a:bodyPr>
          <a:lstStyle>
            <a:lvl1pPr algn="l">
              <a:defRPr sz="86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5246513"/>
            <a:ext cx="10566400" cy="990600"/>
          </a:xfrm>
        </p:spPr>
        <p:txBody>
          <a:bodyPr>
            <a:normAutofit/>
          </a:bodyPr>
          <a:lstStyle>
            <a:lvl1pPr marL="0" indent="0" algn="l">
              <a:buNone/>
              <a:defRPr sz="2889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8691" y="6245555"/>
            <a:ext cx="3318509" cy="527403"/>
          </a:xfrm>
        </p:spPr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245556"/>
            <a:ext cx="7049770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0300" y="2066809"/>
            <a:ext cx="3136900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2113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880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9"/>
            <a:ext cx="11490960" cy="4047239"/>
          </a:xfrm>
        </p:spPr>
        <p:txBody>
          <a:bodyPr anchor="b">
            <a:normAutofit/>
          </a:bodyPr>
          <a:lstStyle>
            <a:lvl1pPr algn="r">
              <a:defRPr sz="57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1" y="5260271"/>
            <a:ext cx="11490961" cy="1955971"/>
          </a:xfrm>
        </p:spPr>
        <p:txBody>
          <a:bodyPr>
            <a:normAutofit/>
          </a:bodyPr>
          <a:lstStyle>
            <a:lvl1pPr marL="0" indent="0" algn="r">
              <a:buNone/>
              <a:defRPr sz="3178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5" y="550335"/>
            <a:ext cx="963694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20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8521" y="3169920"/>
            <a:ext cx="564861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254" y="3169920"/>
            <a:ext cx="564422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647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00" y="1100667"/>
            <a:ext cx="9212580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6292" y="3154381"/>
            <a:ext cx="5320841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8519" y="4524964"/>
            <a:ext cx="5648614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33027" y="3154381"/>
            <a:ext cx="5316453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253" y="4524964"/>
            <a:ext cx="5644226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1757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80398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1291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4457700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400" y="1078653"/>
            <a:ext cx="6736080" cy="7968827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4457700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898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8806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5887166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45312" y="1085127"/>
            <a:ext cx="5307227" cy="7962353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5887166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87984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13" y="6785078"/>
            <a:ext cx="11492696" cy="1183513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8513" y="1411273"/>
            <a:ext cx="11483709" cy="4921182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7968590"/>
            <a:ext cx="11490960" cy="1078890"/>
          </a:xfrm>
        </p:spPr>
        <p:txBody>
          <a:bodyPr/>
          <a:lstStyle>
            <a:lvl1pPr marL="0" indent="0" algn="l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6329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7"/>
            <a:ext cx="11490960" cy="4048008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70971"/>
            <a:ext cx="11226800" cy="1922342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9736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841" y="1088438"/>
            <a:ext cx="10997494" cy="3981227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12521" y="5069666"/>
            <a:ext cx="10392131" cy="64197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6029974"/>
            <a:ext cx="11235975" cy="1186272"/>
          </a:xfrm>
        </p:spPr>
        <p:txBody>
          <a:bodyPr anchor="ctr">
            <a:normAutofit/>
          </a:bodyPr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80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34328" y="1166707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67503" y="4364144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555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6072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24570"/>
            <a:ext cx="11230241" cy="3628206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588" y="5269791"/>
            <a:ext cx="11228545" cy="1444278"/>
          </a:xfrm>
        </p:spPr>
        <p:txBody>
          <a:bodyPr anchor="t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47278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72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80964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36902" y="1100668"/>
            <a:ext cx="9212579" cy="1883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8521" y="3180782"/>
            <a:ext cx="3698240" cy="89168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852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9898" y="317970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67795" y="4194765"/>
            <a:ext cx="3698240" cy="4852715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1239" y="316747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65124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4854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136903" y="1100667"/>
            <a:ext cx="9218421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8520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8520" y="3368040"/>
            <a:ext cx="3698240" cy="217721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8520" y="6927705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928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54926" y="3368040"/>
            <a:ext cx="3698240" cy="218091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53462" y="6927703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7083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57081" y="3368042"/>
            <a:ext cx="3698240" cy="217955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656948" y="6927701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2199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0" y="3169920"/>
            <a:ext cx="11490960" cy="58775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8574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0630" y="1079265"/>
            <a:ext cx="2228850" cy="61369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1" y="1077737"/>
            <a:ext cx="9068273" cy="61385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1930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2604918"/>
            <a:ext cx="10566400" cy="2636250"/>
          </a:xfrm>
        </p:spPr>
        <p:txBody>
          <a:bodyPr anchor="b">
            <a:normAutofit/>
          </a:bodyPr>
          <a:lstStyle>
            <a:lvl1pPr algn="l">
              <a:defRPr sz="866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5246513"/>
            <a:ext cx="10566400" cy="990600"/>
          </a:xfrm>
        </p:spPr>
        <p:txBody>
          <a:bodyPr>
            <a:normAutofit/>
          </a:bodyPr>
          <a:lstStyle>
            <a:lvl1pPr marL="0" indent="0" algn="l">
              <a:buNone/>
              <a:defRPr sz="2889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8691" y="6245555"/>
            <a:ext cx="3318509" cy="527403"/>
          </a:xfrm>
        </p:spPr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20800" y="6245556"/>
            <a:ext cx="7049770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50300" y="2066809"/>
            <a:ext cx="3136900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791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6979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2478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9"/>
            <a:ext cx="11490960" cy="4047239"/>
          </a:xfrm>
        </p:spPr>
        <p:txBody>
          <a:bodyPr anchor="b">
            <a:normAutofit/>
          </a:bodyPr>
          <a:lstStyle>
            <a:lvl1pPr algn="r">
              <a:defRPr sz="57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1" y="5260271"/>
            <a:ext cx="11490961" cy="1955971"/>
          </a:xfrm>
        </p:spPr>
        <p:txBody>
          <a:bodyPr>
            <a:normAutofit/>
          </a:bodyPr>
          <a:lstStyle>
            <a:lvl1pPr marL="0" indent="0" algn="r">
              <a:buNone/>
              <a:defRPr sz="3178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5" y="550335"/>
            <a:ext cx="963694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1409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8521" y="3169920"/>
            <a:ext cx="564861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254" y="3169920"/>
            <a:ext cx="5644224" cy="5877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74981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900" y="1100667"/>
            <a:ext cx="9212580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6292" y="3154381"/>
            <a:ext cx="5320841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8519" y="4524964"/>
            <a:ext cx="5648614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33027" y="3154381"/>
            <a:ext cx="5316453" cy="1190095"/>
          </a:xfrm>
        </p:spPr>
        <p:txBody>
          <a:bodyPr anchor="b">
            <a:normAutofit/>
          </a:bodyPr>
          <a:lstStyle>
            <a:lvl1pPr marL="0" indent="0">
              <a:buNone/>
              <a:defRPr sz="4044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253" y="4524964"/>
            <a:ext cx="5644226" cy="4522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39623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151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05506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4457700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400" y="1078653"/>
            <a:ext cx="6736080" cy="7968827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4457700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30581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5887166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45312" y="1085127"/>
            <a:ext cx="5307227" cy="7962353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5887166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76532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13" y="6785078"/>
            <a:ext cx="11492696" cy="1183513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8513" y="1411273"/>
            <a:ext cx="11483709" cy="4921182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7968590"/>
            <a:ext cx="11490960" cy="1078890"/>
          </a:xfrm>
        </p:spPr>
        <p:txBody>
          <a:bodyPr/>
          <a:lstStyle>
            <a:lvl1pPr marL="0" indent="0" algn="l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1220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1088437"/>
            <a:ext cx="11490960" cy="4048008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270971"/>
            <a:ext cx="11226800" cy="1922342"/>
          </a:xfrm>
        </p:spPr>
        <p:txBody>
          <a:bodyPr anchor="ctr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1951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4457700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400" y="1078653"/>
            <a:ext cx="6736080" cy="7968827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4457700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34575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841" y="1088438"/>
            <a:ext cx="10997494" cy="3981227"/>
          </a:xfrm>
        </p:spPr>
        <p:txBody>
          <a:bodyPr anchor="ctr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12521" y="5069666"/>
            <a:ext cx="10392131" cy="64197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6029974"/>
            <a:ext cx="11235975" cy="1186272"/>
          </a:xfrm>
        </p:spPr>
        <p:txBody>
          <a:bodyPr anchor="ctr">
            <a:normAutofit/>
          </a:bodyPr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80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34328" y="1166707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67503" y="4364144"/>
            <a:ext cx="660400" cy="844676"/>
          </a:xfrm>
          <a:prstGeom prst="rect">
            <a:avLst/>
          </a:prstGeom>
        </p:spPr>
        <p:txBody>
          <a:bodyPr vert="horz" lIns="132080" tIns="66040" rIns="132080" bIns="660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555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366556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624570"/>
            <a:ext cx="11230241" cy="3628206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588" y="5269791"/>
            <a:ext cx="11228545" cy="1444278"/>
          </a:xfrm>
        </p:spPr>
        <p:txBody>
          <a:bodyPr anchor="t"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34254" y="547278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8520" y="547278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95996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136902" y="1100668"/>
            <a:ext cx="9212579" cy="1883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8521" y="3180782"/>
            <a:ext cx="3698240" cy="89168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852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9898" y="317970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67795" y="4194765"/>
            <a:ext cx="3698240" cy="4852715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1239" y="3167473"/>
            <a:ext cx="3698240" cy="904994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651240" y="4195482"/>
            <a:ext cx="3698240" cy="4852003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58586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136903" y="1100667"/>
            <a:ext cx="9218421" cy="18711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8520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8520" y="3368040"/>
            <a:ext cx="3698240" cy="2177211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8520" y="6927705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928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54926" y="3368040"/>
            <a:ext cx="3698240" cy="218091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53462" y="6927703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657083" y="5941492"/>
            <a:ext cx="3698240" cy="986216"/>
          </a:xfrm>
        </p:spPr>
        <p:txBody>
          <a:bodyPr anchor="b">
            <a:noAutofit/>
          </a:bodyPr>
          <a:lstStyle>
            <a:lvl1pPr marL="0" indent="0">
              <a:buNone/>
              <a:defRPr sz="3467" b="0">
                <a:solidFill>
                  <a:schemeClr val="tx1"/>
                </a:solidFill>
              </a:defRPr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57081" y="3368042"/>
            <a:ext cx="3698240" cy="217955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311"/>
            </a:lvl1pPr>
            <a:lvl2pPr marL="660380" indent="0">
              <a:buNone/>
              <a:defRPr sz="2311"/>
            </a:lvl2pPr>
            <a:lvl3pPr marL="1320759" indent="0">
              <a:buNone/>
              <a:defRPr sz="2311"/>
            </a:lvl3pPr>
            <a:lvl4pPr marL="1981139" indent="0">
              <a:buNone/>
              <a:defRPr sz="2311"/>
            </a:lvl4pPr>
            <a:lvl5pPr marL="2641519" indent="0">
              <a:buNone/>
              <a:defRPr sz="2311"/>
            </a:lvl5pPr>
            <a:lvl6pPr marL="3301898" indent="0">
              <a:buNone/>
              <a:defRPr sz="2311"/>
            </a:lvl6pPr>
            <a:lvl7pPr marL="3962278" indent="0">
              <a:buNone/>
              <a:defRPr sz="2311"/>
            </a:lvl7pPr>
            <a:lvl8pPr marL="4622658" indent="0">
              <a:buNone/>
              <a:defRPr sz="2311"/>
            </a:lvl8pPr>
            <a:lvl9pPr marL="5283037" indent="0">
              <a:buNone/>
              <a:defRPr sz="2311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656948" y="6927701"/>
            <a:ext cx="3698240" cy="2119776"/>
          </a:xfrm>
        </p:spPr>
        <p:txBody>
          <a:bodyPr anchor="t">
            <a:normAutofit/>
          </a:bodyPr>
          <a:lstStyle>
            <a:lvl1pPr marL="0" indent="0">
              <a:buNone/>
              <a:defRPr sz="2022"/>
            </a:lvl1pPr>
            <a:lvl2pPr marL="660380" indent="0">
              <a:buNone/>
              <a:defRPr sz="1733"/>
            </a:lvl2pPr>
            <a:lvl3pPr marL="1320759" indent="0">
              <a:buNone/>
              <a:defRPr sz="1444"/>
            </a:lvl3pPr>
            <a:lvl4pPr marL="1981139" indent="0">
              <a:buNone/>
              <a:defRPr sz="1300"/>
            </a:lvl4pPr>
            <a:lvl5pPr marL="2641519" indent="0">
              <a:buNone/>
              <a:defRPr sz="1300"/>
            </a:lvl5pPr>
            <a:lvl6pPr marL="3301898" indent="0">
              <a:buNone/>
              <a:defRPr sz="1300"/>
            </a:lvl6pPr>
            <a:lvl7pPr marL="3962278" indent="0">
              <a:buNone/>
              <a:defRPr sz="1300"/>
            </a:lvl7pPr>
            <a:lvl8pPr marL="4622658" indent="0">
              <a:buNone/>
              <a:defRPr sz="1300"/>
            </a:lvl8pPr>
            <a:lvl9pPr marL="528303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0936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0" y="3169920"/>
            <a:ext cx="11490960" cy="58775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78883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216245"/>
            <a:ext cx="13208000" cy="268975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0630" y="1079265"/>
            <a:ext cx="2228850" cy="61369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8521" y="1077737"/>
            <a:ext cx="9068273" cy="61385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4254" y="550335"/>
            <a:ext cx="3153410" cy="527403"/>
          </a:xfrm>
        </p:spPr>
        <p:txBody>
          <a:bodyPr/>
          <a:lstStyle>
            <a:lvl1pPr algn="r">
              <a:defRPr/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8520" y="550335"/>
            <a:ext cx="6977614" cy="527403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5784" y="550335"/>
            <a:ext cx="963696" cy="527403"/>
          </a:xfrm>
        </p:spPr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462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520" y="2201333"/>
            <a:ext cx="5887166" cy="2311400"/>
          </a:xfrm>
        </p:spPr>
        <p:txBody>
          <a:bodyPr anchor="b"/>
          <a:lstStyle>
            <a:lvl1pPr algn="l">
              <a:defRPr sz="462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45312" y="1085127"/>
            <a:ext cx="5307227" cy="7962353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8520" y="4512733"/>
            <a:ext cx="5887166" cy="453474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8864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208000" cy="15615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6900" y="1104094"/>
            <a:ext cx="9212580" cy="1867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0" y="3169920"/>
            <a:ext cx="11490960" cy="587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62110" y="9181397"/>
            <a:ext cx="30873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8520" y="9180667"/>
            <a:ext cx="82054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3250" y="550335"/>
            <a:ext cx="2856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478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r" defTabSz="1320759" rtl="0" eaLnBrk="1" latinLnBrk="0" hangingPunct="1">
        <a:lnSpc>
          <a:spcPct val="90000"/>
        </a:lnSpc>
        <a:spcBef>
          <a:spcPct val="0"/>
        </a:spcBef>
        <a:buNone/>
        <a:defRPr sz="577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3178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208000" cy="15615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6900" y="1104094"/>
            <a:ext cx="9212580" cy="1867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0" y="3169920"/>
            <a:ext cx="11490960" cy="587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62110" y="9181397"/>
            <a:ext cx="30873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8520" y="9180667"/>
            <a:ext cx="82054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3250" y="550335"/>
            <a:ext cx="2856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46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r" defTabSz="1320759" rtl="0" eaLnBrk="1" latinLnBrk="0" hangingPunct="1">
        <a:lnSpc>
          <a:spcPct val="90000"/>
        </a:lnSpc>
        <a:spcBef>
          <a:spcPct val="0"/>
        </a:spcBef>
        <a:buNone/>
        <a:defRPr sz="577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3178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208000" cy="15615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6900" y="1104094"/>
            <a:ext cx="9212580" cy="1867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0" y="3169920"/>
            <a:ext cx="11490960" cy="587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62110" y="9181397"/>
            <a:ext cx="30873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8520" y="9180667"/>
            <a:ext cx="82054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3250" y="550335"/>
            <a:ext cx="2856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80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r" defTabSz="1320759" rtl="0" eaLnBrk="1" latinLnBrk="0" hangingPunct="1">
        <a:lnSpc>
          <a:spcPct val="90000"/>
        </a:lnSpc>
        <a:spcBef>
          <a:spcPct val="0"/>
        </a:spcBef>
        <a:buNone/>
        <a:defRPr sz="577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3178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208000" cy="15615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6900" y="1104094"/>
            <a:ext cx="9212580" cy="1867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0" y="3169920"/>
            <a:ext cx="11490960" cy="587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62110" y="9181397"/>
            <a:ext cx="30873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8520" y="9180667"/>
            <a:ext cx="82054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3250" y="550335"/>
            <a:ext cx="2856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335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r" defTabSz="1320759" rtl="0" eaLnBrk="1" latinLnBrk="0" hangingPunct="1">
        <a:lnSpc>
          <a:spcPct val="90000"/>
        </a:lnSpc>
        <a:spcBef>
          <a:spcPct val="0"/>
        </a:spcBef>
        <a:buNone/>
        <a:defRPr sz="577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3178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3208000" cy="15615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36900" y="1104094"/>
            <a:ext cx="9212580" cy="1867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520" y="3169920"/>
            <a:ext cx="11490960" cy="587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62110" y="9181397"/>
            <a:ext cx="30873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D8F4-AF2B-470D-88FF-2A37B076602E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8520" y="9180667"/>
            <a:ext cx="820547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3250" y="550335"/>
            <a:ext cx="2856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8A0C-BEB8-4FC1-A63A-90C59C5211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997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  <p:sldLayoutId id="2147483996" r:id="rId12"/>
    <p:sldLayoutId id="2147483997" r:id="rId13"/>
    <p:sldLayoutId id="2147483998" r:id="rId14"/>
    <p:sldLayoutId id="2147483999" r:id="rId15"/>
    <p:sldLayoutId id="2147484000" r:id="rId16"/>
    <p:sldLayoutId id="2147484001" r:id="rId17"/>
  </p:sldLayoutIdLst>
  <p:txStyles>
    <p:titleStyle>
      <a:lvl1pPr algn="r" defTabSz="1320759" rtl="0" eaLnBrk="1" latinLnBrk="0" hangingPunct="1">
        <a:lnSpc>
          <a:spcPct val="90000"/>
        </a:lnSpc>
        <a:spcBef>
          <a:spcPct val="0"/>
        </a:spcBef>
        <a:buNone/>
        <a:defRPr sz="577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3178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509485" y="-403576"/>
            <a:ext cx="10094687" cy="6383867"/>
          </a:xfrm>
        </p:spPr>
        <p:txBody>
          <a:bodyPr/>
          <a:lstStyle/>
          <a:p>
            <a:r>
              <a:rPr lang="ru-RU" dirty="0" smtClean="0"/>
              <a:t>Портфолио воспитателя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86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63" y="1100667"/>
            <a:ext cx="12753474" cy="187113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Мое Участие в общественной жизни МБДОУ «Детский сад п.Нефтебаза»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22" t="6369" r="7136" b="4079"/>
          <a:stretch/>
        </p:blipFill>
        <p:spPr>
          <a:xfrm>
            <a:off x="7709569" y="4224786"/>
            <a:ext cx="5108073" cy="4228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903" y="4224786"/>
            <a:ext cx="6701523" cy="4020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893878" y="3336683"/>
            <a:ext cx="5451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Конкурс</a:t>
            </a:r>
          </a:p>
          <a:p>
            <a:r>
              <a:rPr lang="ru-RU" sz="2800" b="1" dirty="0" smtClean="0">
                <a:solidFill>
                  <a:schemeClr val="accent6"/>
                </a:solidFill>
              </a:rPr>
              <a:t> «Солдатская песня»</a:t>
            </a:r>
            <a:endParaRPr lang="ru-RU" sz="2800" b="1" dirty="0"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09569" y="3300228"/>
            <a:ext cx="5220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Районный фестиваль к 80-летию Приморского края</a:t>
            </a:r>
            <a:endParaRPr lang="ru-RU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5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 Копилка моих  достижений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4520" y="3460744"/>
            <a:ext cx="4264579" cy="6028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1"/>
          <a:stretch/>
        </p:blipFill>
        <p:spPr>
          <a:xfrm>
            <a:off x="4398547" y="3460744"/>
            <a:ext cx="4287140" cy="60281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4"/>
          <a:stretch/>
        </p:blipFill>
        <p:spPr>
          <a:xfrm>
            <a:off x="80851" y="3429975"/>
            <a:ext cx="4138864" cy="60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8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3" t="1521"/>
          <a:stretch/>
        </p:blipFill>
        <p:spPr>
          <a:xfrm>
            <a:off x="809469" y="4112278"/>
            <a:ext cx="3582649" cy="52540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4" t="2367"/>
          <a:stretch/>
        </p:blipFill>
        <p:spPr>
          <a:xfrm>
            <a:off x="4636062" y="749508"/>
            <a:ext cx="4114092" cy="5848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18" b="4139"/>
          <a:stretch/>
        </p:blipFill>
        <p:spPr>
          <a:xfrm>
            <a:off x="8994098" y="3935586"/>
            <a:ext cx="3642610" cy="51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0456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6947" y="272716"/>
            <a:ext cx="3779520" cy="5346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4047" y="4411579"/>
            <a:ext cx="3779520" cy="5346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6172" y="272716"/>
            <a:ext cx="6132890" cy="4138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1610" y="5747245"/>
            <a:ext cx="6914853" cy="388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29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7"/>
          <a:stretch/>
        </p:blipFill>
        <p:spPr>
          <a:xfrm>
            <a:off x="8823157" y="917207"/>
            <a:ext cx="3879249" cy="57510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21643" y="2147546"/>
            <a:ext cx="4609699" cy="65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9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/>
                </a:solidFill>
              </a:rPr>
              <a:t>Достижения моих воспитанников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6029" y="3611399"/>
            <a:ext cx="3779520" cy="5346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7798" y="2984031"/>
            <a:ext cx="3779520" cy="53461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9567" y="3611399"/>
            <a:ext cx="3779520" cy="534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3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48" b="2834"/>
          <a:stretch/>
        </p:blipFill>
        <p:spPr>
          <a:xfrm>
            <a:off x="8293769" y="544980"/>
            <a:ext cx="4074695" cy="5583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79"/>
          <a:stretch/>
        </p:blipFill>
        <p:spPr>
          <a:xfrm>
            <a:off x="2300181" y="2245443"/>
            <a:ext cx="3941135" cy="558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6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1601" y="416020"/>
            <a:ext cx="8841014" cy="1473200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5"/>
                </a:solidFill>
              </a:rPr>
              <a:t>Мои проекты</a:t>
            </a:r>
            <a:endParaRPr lang="ru-RU" sz="6600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520" y="1686020"/>
            <a:ext cx="11468947" cy="37128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Проект «Наша каша»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solidFill>
                  <a:schemeClr val="accent5"/>
                </a:solidFill>
              </a:rPr>
              <a:t>Задачи 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solidFill>
                  <a:schemeClr val="accent5"/>
                </a:solidFill>
              </a:rPr>
              <a:t>-</a:t>
            </a:r>
            <a:r>
              <a:rPr lang="ru-RU" dirty="0" smtClean="0"/>
              <a:t>рассказать о понятии «Каша », о видах каши и её значении для организма ; научить узнавать  зерновые культуры ,крупы и каши ,получаемые из них;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/>
              <a:t>-познакомить детей с литературой на данную тему;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/>
              <a:t>-воспитывать уважение к труду повара.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314" y="6279420"/>
            <a:ext cx="5903493" cy="3316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6942" y="5398840"/>
            <a:ext cx="5745673" cy="38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0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675" y="752395"/>
            <a:ext cx="11932171" cy="2830254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accent6"/>
                </a:solidFill>
              </a:rPr>
              <a:t>Предполагаемый результат проекта «Наша каша»:</a:t>
            </a:r>
          </a:p>
          <a:p>
            <a:pPr algn="l"/>
            <a:r>
              <a:rPr lang="ru-RU" sz="3200" dirty="0" smtClean="0">
                <a:solidFill>
                  <a:schemeClr val="tx1"/>
                </a:solidFill>
              </a:rPr>
              <a:t>-дети должны получить первичные представления о зерновых культурах, крупах и кашах, получаемых из них.</a:t>
            </a:r>
          </a:p>
          <a:p>
            <a:pPr algn="l"/>
            <a:r>
              <a:rPr lang="ru-RU" sz="3200" dirty="0" smtClean="0">
                <a:solidFill>
                  <a:schemeClr val="tx1"/>
                </a:solidFill>
              </a:rPr>
              <a:t>-умения различать и называть каши.</a:t>
            </a:r>
          </a:p>
          <a:p>
            <a:pPr algn="l"/>
            <a:r>
              <a:rPr lang="ru-RU" sz="3200" dirty="0" smtClean="0">
                <a:solidFill>
                  <a:schemeClr val="tx1"/>
                </a:solidFill>
              </a:rPr>
              <a:t>- знания о пользе каши для организма.</a:t>
            </a:r>
            <a:r>
              <a:rPr lang="ru-RU" sz="3200" dirty="0" smtClean="0"/>
              <a:t> 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4897" y="4908297"/>
            <a:ext cx="2496315" cy="4443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2336" y="4246913"/>
            <a:ext cx="2698229" cy="359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6395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879" y="271197"/>
            <a:ext cx="11490961" cy="57303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Проект «Космонавты»</a:t>
            </a:r>
          </a:p>
          <a:p>
            <a:pPr algn="l"/>
            <a:r>
              <a:rPr lang="ru-RU" sz="3200" b="1" dirty="0" smtClean="0">
                <a:solidFill>
                  <a:schemeClr val="accent5"/>
                </a:solidFill>
              </a:rPr>
              <a:t>Задачи</a:t>
            </a:r>
            <a:r>
              <a:rPr lang="ru-RU" sz="4000" b="1" dirty="0" smtClean="0">
                <a:solidFill>
                  <a:schemeClr val="accent5"/>
                </a:solidFill>
              </a:rPr>
              <a:t> </a:t>
            </a:r>
            <a:r>
              <a:rPr lang="ru-RU" sz="4000" dirty="0" smtClean="0"/>
              <a:t>:</a:t>
            </a:r>
          </a:p>
          <a:p>
            <a:pPr algn="l"/>
            <a:r>
              <a:rPr lang="ru-RU" sz="4000" dirty="0" smtClean="0"/>
              <a:t>-</a:t>
            </a:r>
            <a:r>
              <a:rPr lang="ru-RU" sz="3200" dirty="0" smtClean="0"/>
              <a:t>развивать</a:t>
            </a:r>
            <a:r>
              <a:rPr lang="ru-RU" sz="4000" dirty="0" smtClean="0"/>
              <a:t> </a:t>
            </a:r>
            <a:r>
              <a:rPr lang="ru-RU" sz="3200" dirty="0" smtClean="0"/>
              <a:t>интерес детей к космосу и людям, покорившим его просторы ;</a:t>
            </a:r>
          </a:p>
          <a:p>
            <a:pPr algn="l"/>
            <a:r>
              <a:rPr lang="ru-RU" sz="3200" dirty="0" smtClean="0"/>
              <a:t>-дать представление детям о том, что они живут на планете Земля.; </a:t>
            </a:r>
          </a:p>
          <a:p>
            <a:pPr algn="l"/>
            <a:r>
              <a:rPr lang="ru-RU" sz="3200" dirty="0" smtClean="0"/>
              <a:t>-познакомить детей с   космонавтами ;</a:t>
            </a:r>
          </a:p>
          <a:p>
            <a:pPr algn="l"/>
            <a:r>
              <a:rPr lang="ru-RU" sz="3200" dirty="0" smtClean="0"/>
              <a:t> - воспитывать любознательность. </a:t>
            </a:r>
            <a:r>
              <a:rPr lang="ru-RU" sz="4000" dirty="0" smtClean="0"/>
              <a:t> </a:t>
            </a:r>
          </a:p>
          <a:p>
            <a:endParaRPr lang="ru-RU" sz="4000" dirty="0" smtClean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4402" y="5346592"/>
            <a:ext cx="5308920" cy="29821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83959" y="5558978"/>
            <a:ext cx="5576916" cy="31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5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440" y="1005840"/>
            <a:ext cx="9555480" cy="2164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Давайте знакомиться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Здравствуйте,</a:t>
            </a:r>
            <a:b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я рада вас приветствовать!»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1425" y="3163503"/>
            <a:ext cx="6151879" cy="58775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199561"/>
            <a:ext cx="9906000" cy="580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96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38402" y="538371"/>
            <a:ext cx="11583316" cy="3209170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solidFill>
                  <a:srgbClr val="0070C0"/>
                </a:solidFill>
              </a:rPr>
              <a:t>Предполагаемый результат проекта «Космонавты»:</a:t>
            </a:r>
          </a:p>
          <a:p>
            <a:pPr algn="l"/>
            <a:r>
              <a:rPr lang="ru-RU" dirty="0" smtClean="0"/>
              <a:t>- дети должны знать  первого космонавта;</a:t>
            </a:r>
          </a:p>
          <a:p>
            <a:pPr algn="l"/>
            <a:r>
              <a:rPr lang="ru-RU" dirty="0" smtClean="0"/>
              <a:t>-иметь элементарные представления о космосе;</a:t>
            </a:r>
          </a:p>
          <a:p>
            <a:pPr algn="l"/>
            <a:r>
              <a:rPr lang="ru-RU" dirty="0" smtClean="0"/>
              <a:t>-уметь различать некоторые планеты солнечной системы.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6282" y="3532681"/>
            <a:ext cx="6071017" cy="455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418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32684">
            <a:off x="772048" y="4829989"/>
            <a:ext cx="5495402" cy="4121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309170" flipV="1">
            <a:off x="5159829" y="861054"/>
            <a:ext cx="6972300" cy="3916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087979">
            <a:off x="7287112" y="4988332"/>
            <a:ext cx="5548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Проект «Театр»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3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2008" y="684371"/>
            <a:ext cx="8135703" cy="10994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Задачи проекта «Театр»:</a:t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8402" y="2360452"/>
            <a:ext cx="11490960" cy="5877560"/>
          </a:xfrm>
        </p:spPr>
        <p:txBody>
          <a:bodyPr/>
          <a:lstStyle/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ru-RU" dirty="0" smtClean="0"/>
              <a:t>развивать интерес к театрализованной игровой деятельности  ,   внимательно слушать и смотреть спектакль, решать конфликтные ситуации среди детей посредством игровой деятельности .</a:t>
            </a:r>
          </a:p>
          <a:p>
            <a:pPr>
              <a:buFontTx/>
              <a:buChar char="-"/>
            </a:pPr>
            <a:r>
              <a:rPr lang="ru-RU" dirty="0" smtClean="0"/>
              <a:t> активизировать и развивать  диалогическую  речь ребенка,  память , мышление.</a:t>
            </a:r>
          </a:p>
        </p:txBody>
      </p:sp>
      <p:pic>
        <p:nvPicPr>
          <p:cNvPr id="4" name="Рисунок 3" descr="a5b0fc160ecb4c430eee283307325f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40" y="6780107"/>
            <a:ext cx="4688840" cy="31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860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Предполагаемый  результат:</a:t>
            </a:r>
            <a:br>
              <a:rPr lang="ru-RU" b="1" dirty="0" smtClean="0">
                <a:solidFill>
                  <a:schemeClr val="accent5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>
              <a:solidFill>
                <a:schemeClr val="accent5"/>
              </a:solidFill>
            </a:endParaRPr>
          </a:p>
          <a:p>
            <a:pPr>
              <a:buNone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дети умеют обыгрывать сказки, проявляют начальные задатки артистизма.</a:t>
            </a:r>
          </a:p>
          <a:p>
            <a:pPr>
              <a:buNone/>
            </a:pPr>
            <a:r>
              <a:rPr lang="ru-RU" dirty="0" smtClean="0"/>
              <a:t>-  у детей активизируются  мыслительные, речевые процессы, развивается зрительная и слуховая память.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60025">
            <a:off x="754043" y="2359206"/>
            <a:ext cx="5479143" cy="3084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43690">
            <a:off x="7048192" y="2872273"/>
            <a:ext cx="5749587" cy="322970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61838" y="570355"/>
            <a:ext cx="11230241" cy="68811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Наши Праздники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770749">
            <a:off x="720335" y="5770413"/>
            <a:ext cx="3968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День Победы как он был от нас далёк…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 rot="19792860" flipH="1">
            <a:off x="9205537" y="6088021"/>
            <a:ext cx="359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 днём рождения  поздравим…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836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0" y="723095"/>
            <a:ext cx="9212580" cy="152480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Очень умелые ручки !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61" y="2197060"/>
            <a:ext cx="5579182" cy="3133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507707" y="4038610"/>
            <a:ext cx="4758269" cy="3998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45272" y="6333581"/>
            <a:ext cx="4574956" cy="25698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610" y="6690031"/>
            <a:ext cx="4319269" cy="24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15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2179">
            <a:off x="790204" y="1485901"/>
            <a:ext cx="4345517" cy="5794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6450" y="4794956"/>
            <a:ext cx="3833283" cy="5111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228652" flipV="1">
            <a:off x="7432513" y="1841270"/>
            <a:ext cx="5171289" cy="3878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0668" y="955529"/>
            <a:ext cx="3742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Мои роли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4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013" y="2797958"/>
            <a:ext cx="10566400" cy="263625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Благодарю за внимание!!!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7067" y="5858935"/>
            <a:ext cx="469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/>
                </a:solidFill>
              </a:rPr>
              <a:t> </a:t>
            </a:r>
            <a:endParaRPr lang="ru-RU" sz="1600" b="1" dirty="0">
              <a:solidFill>
                <a:schemeClr val="accent5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4720" y="6010365"/>
            <a:ext cx="6522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maam.ru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ссылка на страницу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www.maam.ru/users/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1547150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дополнительная информация на сайте: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ds-neftebaza.nubex.ru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37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1722120"/>
            <a:ext cx="115824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Ф. И. О.: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Вареная Марина Васильевна 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Муниципального бюджетного дошкольного учреждения  «Детский сад п. Нефтебаза»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29.05.1968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высшее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Магаданский государственный педагогический институт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Год окончания: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1989 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Специальность: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педагогика и методика начального образования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Педагогический стаж работы: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28 лет.</a:t>
            </a:r>
          </a:p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данном учреждении: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6 лет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Имею 1 квалификационную категорию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Девиз: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Д</a:t>
            </a:r>
            <a:r>
              <a:rPr lang="ru-RU" dirty="0" smtClean="0"/>
              <a:t>уша ребенка-это не каменистая почва, а цветок , которому необходимо помочь раскрыться.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332" y="4555959"/>
            <a:ext cx="6071668" cy="4111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7683" y="4555959"/>
            <a:ext cx="6277811" cy="410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02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6900" y="1104094"/>
            <a:ext cx="9212580" cy="1157843"/>
          </a:xfrm>
        </p:spPr>
        <p:txBody>
          <a:bodyPr/>
          <a:lstStyle/>
          <a:p>
            <a:r>
              <a:rPr lang="ru-RU" dirty="0" smtClean="0"/>
              <a:t>Моё кредо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8520" y="2480109"/>
            <a:ext cx="11490960" cy="2188143"/>
          </a:xfrm>
        </p:spPr>
        <p:txBody>
          <a:bodyPr>
            <a:noAutofit/>
          </a:bodyPr>
          <a:lstStyle/>
          <a:p>
            <a:r>
              <a:rPr lang="ru-RU" sz="4000" dirty="0"/>
              <a:t>Мне нравится то, что в этой профессии невозможно остановиться, здесь нужно постоянно «расти», как растут дети, пришедшие в детский сад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9874" y="4668252"/>
            <a:ext cx="6940884" cy="47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9732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509" y="-2023620"/>
            <a:ext cx="11490960" cy="4047239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Мои Курсы повышения квалификации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6084" y="2424672"/>
            <a:ext cx="10985904" cy="6026813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ЧОУ ДПО «Институт новых технологий в образовании»</a:t>
            </a:r>
          </a:p>
          <a:p>
            <a:pPr algn="l"/>
            <a:r>
              <a:rPr lang="ru-RU" dirty="0" smtClean="0"/>
              <a:t>01 февраля 2015 г.-02 апреля 2015 г.</a:t>
            </a:r>
          </a:p>
          <a:p>
            <a:pPr algn="l"/>
            <a:r>
              <a:rPr lang="ru-RU" dirty="0" smtClean="0"/>
              <a:t> « Психолого-педагогические аспекты профессиональной компетентности педагогических работников в условиях реализации ФГОС»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ООО  «Издательство» Учитель»</a:t>
            </a:r>
          </a:p>
          <a:p>
            <a:pPr algn="l"/>
            <a:r>
              <a:rPr lang="ru-RU" dirty="0" smtClean="0"/>
              <a:t>04 мая 2016 г. -31 августа 2016 г.</a:t>
            </a:r>
          </a:p>
          <a:p>
            <a:pPr algn="l"/>
            <a:r>
              <a:rPr lang="ru-RU" dirty="0" smtClean="0"/>
              <a:t>«Педагогика и методика дошкольного образования»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dirty="0" smtClean="0"/>
              <a:t>АНОДПО «Межрегиональный институт развития образования»</a:t>
            </a:r>
          </a:p>
          <a:p>
            <a:pPr algn="l"/>
            <a:r>
              <a:rPr lang="ru-RU" dirty="0" smtClean="0"/>
              <a:t>11 ноября 2019 г. -29 ноября 2019 г.</a:t>
            </a:r>
          </a:p>
          <a:p>
            <a:pPr algn="l"/>
            <a:r>
              <a:rPr lang="ru-RU" dirty="0" smtClean="0"/>
              <a:t>«Образование педагогика в дошкольных учреждениях с учетом ФГОС»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8957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930" y="383976"/>
            <a:ext cx="6208295" cy="41398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484" y="383976"/>
            <a:ext cx="5892800" cy="4170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484" y="4722971"/>
            <a:ext cx="5892800" cy="4127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930" y="4788068"/>
            <a:ext cx="6209624" cy="40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4308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Нормативно-правовые документы.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Федеральный закон РФ от 29 декабря 2012 г.№273-ФЗ «Об образовании в Российской Федерации».</a:t>
            </a:r>
          </a:p>
          <a:p>
            <a:r>
              <a:rPr lang="ru-RU" dirty="0" smtClean="0"/>
              <a:t>Конвенция о правах ребенка.</a:t>
            </a:r>
          </a:p>
          <a:p>
            <a:r>
              <a:rPr lang="ru-RU" dirty="0" smtClean="0"/>
              <a:t>Декларация прав ребенка от 20.11.1959г.</a:t>
            </a:r>
          </a:p>
          <a:p>
            <a:r>
              <a:rPr lang="ru-RU" dirty="0" smtClean="0"/>
              <a:t>СанПин 2.4.1.3049-13 « Санитарно –эпидемиологические требования к организации режима работы дошкольных образовательных организаций» от 15 мая 2013 г.№26.</a:t>
            </a:r>
          </a:p>
          <a:p>
            <a:r>
              <a:rPr lang="ru-RU" dirty="0" smtClean="0"/>
              <a:t>Федеральный государственный образовательный стандарт дошкольного образования.</a:t>
            </a:r>
          </a:p>
          <a:p>
            <a:r>
              <a:rPr lang="ru-RU" dirty="0" smtClean="0"/>
              <a:t>Нормативно- правовые акты  </a:t>
            </a:r>
            <a:r>
              <a:rPr lang="ru-RU" dirty="0" err="1" smtClean="0"/>
              <a:t>Яковлевского</a:t>
            </a:r>
            <a:r>
              <a:rPr lang="ru-RU" dirty="0" smtClean="0"/>
              <a:t> муниципального  района.</a:t>
            </a:r>
          </a:p>
          <a:p>
            <a:r>
              <a:rPr lang="ru-RU" dirty="0" smtClean="0"/>
              <a:t>Локальные акты МБДОУ « Детский сад п. Нефтебаза».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786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520" y="1088439"/>
            <a:ext cx="11622238" cy="16066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Мое Участие в районном  методическом  объединении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9797" y="2695074"/>
            <a:ext cx="11731592" cy="5887452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accent5"/>
                </a:solidFill>
              </a:rPr>
              <a:t>1.</a:t>
            </a:r>
            <a:r>
              <a:rPr lang="ru-RU" dirty="0" smtClean="0"/>
              <a:t>Интегрированная непосредственно-образовательная деятельность  с элементами музыкального развития с детьми младшего дошкольного возраста : «В гостях у Мишутки», 2016г.</a:t>
            </a:r>
          </a:p>
          <a:p>
            <a:pPr algn="l"/>
            <a:r>
              <a:rPr lang="ru-RU" b="1" dirty="0" smtClean="0">
                <a:solidFill>
                  <a:schemeClr val="accent5"/>
                </a:solidFill>
              </a:rPr>
              <a:t>2.</a:t>
            </a:r>
            <a:r>
              <a:rPr lang="ru-RU" dirty="0" smtClean="0"/>
              <a:t>Доклад по теме: « Начальное трудовое воспитание в ДОУ», 2017г.</a:t>
            </a:r>
          </a:p>
          <a:p>
            <a:pPr algn="l"/>
            <a:r>
              <a:rPr lang="ru-RU" b="1" dirty="0" smtClean="0">
                <a:solidFill>
                  <a:schemeClr val="accent5"/>
                </a:solidFill>
              </a:rPr>
              <a:t>3</a:t>
            </a:r>
            <a:r>
              <a:rPr lang="ru-RU" b="1" dirty="0" smtClean="0"/>
              <a:t>.</a:t>
            </a:r>
            <a:r>
              <a:rPr lang="ru-RU" dirty="0" smtClean="0"/>
              <a:t>Мастер –класс для педагогов: « Зайчик на пальчик»,2018г.</a:t>
            </a:r>
            <a:endParaRPr lang="ru-RU" dirty="0"/>
          </a:p>
        </p:txBody>
      </p:sp>
      <p:pic>
        <p:nvPicPr>
          <p:cNvPr id="4" name="Рисунок 3" descr="https://cs6.livemaster.ru/storage/c1/6b/81b22dd9c8a1eb5d631a1b2c31pd.jpg"/>
          <p:cNvPicPr/>
          <p:nvPr/>
        </p:nvPicPr>
        <p:blipFill rotWithShape="1">
          <a:blip r:embed="rId2"/>
          <a:srcRect t="8401" r="3916"/>
          <a:stretch/>
        </p:blipFill>
        <p:spPr bwMode="auto">
          <a:xfrm>
            <a:off x="6101739" y="6276610"/>
            <a:ext cx="5707799" cy="338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192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1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3.xml><?xml version="1.0" encoding="utf-8"?>
<a:theme xmlns:a="http://schemas.openxmlformats.org/drawingml/2006/main" name="2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4.xml><?xml version="1.0" encoding="utf-8"?>
<a:theme xmlns:a="http://schemas.openxmlformats.org/drawingml/2006/main" name="3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5.xml><?xml version="1.0" encoding="utf-8"?>
<a:theme xmlns:a="http://schemas.openxmlformats.org/drawingml/2006/main" name="4_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1192</TotalTime>
  <Words>645</Words>
  <Application>Microsoft Office PowerPoint</Application>
  <PresentationFormat>Произвольный</PresentationFormat>
  <Paragraphs>84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След самолета</vt:lpstr>
      <vt:lpstr>1_След самолета</vt:lpstr>
      <vt:lpstr>2_След самолета</vt:lpstr>
      <vt:lpstr>3_След самолета</vt:lpstr>
      <vt:lpstr>4_След самолета</vt:lpstr>
      <vt:lpstr>Портфолио воспитателя</vt:lpstr>
      <vt:lpstr>Давайте знакомиться «Здравствуйте,       я рада вас приветствовать!»</vt:lpstr>
      <vt:lpstr>Слайд 3</vt:lpstr>
      <vt:lpstr>Мой Девиз:</vt:lpstr>
      <vt:lpstr>Моё кредо</vt:lpstr>
      <vt:lpstr>Мои Курсы повышения квалификации</vt:lpstr>
      <vt:lpstr>Слайд 7</vt:lpstr>
      <vt:lpstr>Нормативно-правовые документы.</vt:lpstr>
      <vt:lpstr>Мое Участие в районном  методическом  объединении</vt:lpstr>
      <vt:lpstr>Мое Участие в общественной жизни МБДОУ «Детский сад п.Нефтебаза»</vt:lpstr>
      <vt:lpstr> Копилка моих  достижений</vt:lpstr>
      <vt:lpstr>Слайд 12</vt:lpstr>
      <vt:lpstr>Слайд 13</vt:lpstr>
      <vt:lpstr>Слайд 14</vt:lpstr>
      <vt:lpstr>Достижения моих воспитанников</vt:lpstr>
      <vt:lpstr>Слайд 16</vt:lpstr>
      <vt:lpstr>Мои проекты</vt:lpstr>
      <vt:lpstr>Слайд 18</vt:lpstr>
      <vt:lpstr>Слайд 19</vt:lpstr>
      <vt:lpstr>Слайд 20</vt:lpstr>
      <vt:lpstr>Слайд 21</vt:lpstr>
      <vt:lpstr> Задачи проекта «Театр»: </vt:lpstr>
      <vt:lpstr>Предполагаемый  результат: </vt:lpstr>
      <vt:lpstr>Наши Праздники</vt:lpstr>
      <vt:lpstr>Очень умелые ручки !</vt:lpstr>
      <vt:lpstr>Слайд 26</vt:lpstr>
      <vt:lpstr>Благодарю за внимание!!!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Вареный</dc:creator>
  <cp:lastModifiedBy>User</cp:lastModifiedBy>
  <cp:revision>97</cp:revision>
  <dcterms:created xsi:type="dcterms:W3CDTF">2020-01-25T12:09:30Z</dcterms:created>
  <dcterms:modified xsi:type="dcterms:W3CDTF">2020-01-29T03:32:02Z</dcterms:modified>
</cp:coreProperties>
</file>