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317" r:id="rId3"/>
    <p:sldId id="320" r:id="rId4"/>
    <p:sldId id="321" r:id="rId5"/>
    <p:sldId id="322" r:id="rId6"/>
    <p:sldId id="312" r:id="rId7"/>
    <p:sldId id="319" r:id="rId8"/>
    <p:sldId id="314" r:id="rId9"/>
    <p:sldId id="313" r:id="rId10"/>
    <p:sldId id="330" r:id="rId11"/>
    <p:sldId id="324" r:id="rId12"/>
    <p:sldId id="326" r:id="rId13"/>
    <p:sldId id="328" r:id="rId14"/>
    <p:sldId id="295" r:id="rId15"/>
    <p:sldId id="297" r:id="rId16"/>
    <p:sldId id="298" r:id="rId17"/>
    <p:sldId id="305" r:id="rId18"/>
    <p:sldId id="302" r:id="rId19"/>
    <p:sldId id="307" r:id="rId20"/>
    <p:sldId id="309" r:id="rId21"/>
    <p:sldId id="308" r:id="rId22"/>
    <p:sldId id="331" r:id="rId23"/>
    <p:sldId id="310" r:id="rId24"/>
    <p:sldId id="332" r:id="rId25"/>
    <p:sldId id="323" r:id="rId26"/>
    <p:sldId id="333" r:id="rId27"/>
    <p:sldId id="334" r:id="rId28"/>
    <p:sldId id="335" r:id="rId29"/>
    <p:sldId id="336" r:id="rId30"/>
    <p:sldId id="315" r:id="rId31"/>
    <p:sldId id="339" r:id="rId32"/>
    <p:sldId id="34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3F06"/>
    <a:srgbClr val="A14D07"/>
    <a:srgbClr val="FBC497"/>
    <a:srgbClr val="323E1A"/>
    <a:srgbClr val="C4D79D"/>
    <a:srgbClr val="FAC294"/>
    <a:srgbClr val="BCB800"/>
    <a:srgbClr val="E3DE00"/>
    <a:srgbClr val="FFFFD9"/>
    <a:srgbClr val="C8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464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BBB97-5599-4693-905A-86CE780E107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2FF2D-F71E-4B8B-9880-6550AEA3F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>
                    <a:lumMod val="85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bg1">
                  <a:lumMod val="85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chemeClr val="bg1"/>
          </a:solidFill>
          <a:ln w="38100" cap="rnd">
            <a:solidFill>
              <a:schemeClr val="bg1">
                <a:lumMod val="50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A14D07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irdoshkolnikov.ru/roditelyam/soveti-logopeda/item/229-uchim-rebenka-govorit-pravilno-avtomatizaziya-zvukov.html" TargetMode="External"/><Relationship Id="rId2" Type="http://schemas.openxmlformats.org/officeDocument/2006/relationships/hyperlink" Target="http://mirdoshkolnikov.ru/roditelyam/soveti-logopeda/item/192-defekti-zvukoproiznosheniya-podgotovka-artikulyazionnogo-apparata-k-postanovke-zvukov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rdoshkolnikov.ru/vospitatelyam/metodiki-prepodavaniya/item/43-%D0%BA%D0%BE%D0%BD%D1%81%D0%BF%D0%B5%D0%BA%D1%82-%D0%BE%D0%B1%D1%80%D0%B0%D0%B7%D0%BE%D0%B2%D0%B0%D1%82%D0%B5%D0%BB%D1%8C%D0%BD%D0%BE%D0%B9-%D0%B4%D0%B5%D1%8F%D1%82%D0%B5%D0%BB%D1%8C%D0%BD%D0%BE%D1%81%D1%82%D0%B8-%D0%B2-%D1%81%D1%82%D0%B0%D1%80%D1%88%D0%B5%D0%B9-%D0%B3%D1%80%D1%83%D0%BF%D0%BF%D0%B5-%D0%B4%D0%B5%D1%82%D1%81%D0%BA%D0%BE%D0%B3%D0%BE-%D1%81%D0%B0%D0%B4%D0%B0-%D0%BF%D0%BE-%D1%82%D0%B5%D0%BC%D0%B5-%D0%B4%D0%B8%D1%84%D1%84%D0%B5%D1%80%D0%B5%D0%BD%D1%86%D0%B8%D0%B0%D1%86%D0%B8%D1%8F-%D0%B7%D0%B2%D1%83%D0%BA%D0%BE%D0%B2-%D0%B0-%D1%83-%D0%B8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547664" y="1209813"/>
            <a:ext cx="72008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СЕМИНАР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ПРАКТИКУМ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2800" b="1" baseline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800" b="1" baseline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ЗВУКОВОЙ КУЛЬТУРЫ РЕЧИ В РАЗЛИЧНЫХ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ФОРМАХ ОБРАЗОВАТЕЛЬНОГО ПРОЦЕССА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МЛАДШЕЙ ГРУППЕ»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1600" b="1" baseline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Подготовила воспитатель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высшей квалификационной категории: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baseline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Пименова Наталья Николаевна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2019 год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1259632" y="1772816"/>
            <a:ext cx="74888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Грамотная, чёткая чистая и ритмичная речь ребёнка – это не дар, она приобретается благодаря совместным усилиям логопедов, педагогов и родителей. В первую очередь такая речь характеризуется правильным произношением звуков.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26064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b="1" i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Звуковая культура речи</a:t>
            </a:r>
            <a:r>
              <a:rPr lang="ru-RU" sz="2400" b="1" i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является составной частью речевой культуры.</a:t>
            </a: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 дошкольного возраста овладевают ею в процессе общения с окружающими их людьми.</a:t>
            </a:r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Формирование звуковой культуры речи является одной из центральных задач речевого развития детей в ДОУ.</a:t>
            </a:r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23928" y="2780928"/>
            <a:ext cx="194421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верх 4"/>
          <p:cNvSpPr/>
          <p:nvPr/>
        </p:nvSpPr>
        <p:spPr>
          <a:xfrm>
            <a:off x="4860032" y="3356992"/>
            <a:ext cx="144016" cy="648072"/>
          </a:xfrm>
          <a:prstGeom prst="upArrow">
            <a:avLst>
              <a:gd name="adj1" fmla="val 9378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67744" y="4005064"/>
            <a:ext cx="5184576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ПРАВИЛЬНОГО ЗВУКОПРОИЗНОШЕНИЯ У РЕБЕНКА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5733256"/>
            <a:ext cx="2520280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Логопед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24128" y="5805264"/>
            <a:ext cx="2232248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15816" y="4941168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372200" y="4941168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1403648" y="250131"/>
            <a:ext cx="7344816" cy="584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Характеристика речевого развития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детей 3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 лет (младшая группа 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этом возрасте у ребенка накапливается определенный словарный запас, состоящий в основном из существительных и глаголов. Постепенно в речи дошкольников 3-4 лет появляются прилагательные, наречия и другие части речи.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Совершенствуется словопроизношение. Начинает формироваться понятие об обобщающих словах. Дети овладевают грамматическими формами (множественное число, винительный и родительный падежи имен существительных , изменяют основу глагола и т.д.) 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Осваивают навыки разговорной речи , выражая свои мысли предложениями , как простыми , так и сложными. Дошкольникам доступна простая форма диалогической речи , но чаще эта речь ситуативна.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Постепенно детей подводят к составлению связных высказываний , к пересказу хорошо знакомых сказок с помощью взрослого ( « Курочка Ряба», </a:t>
            </a:r>
            <a:endParaRPr lang="ru-RU" sz="1600" dirty="0" smtClean="0">
              <a:solidFill>
                <a:srgbClr val="843F06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 Колобок» ) 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четырем годам при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нормальных условиях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осваивает звуковую систему языка: произносит многие звуки , слова , его речь становится понятна окружающим.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с хорошей речью легко вступает в контакт со сверстниками и взрослыми , может понятно выразить свои мысли , желания. Дефекты в произношении звуков затрудняют общение с окружающими; часто у таких детей наблюдается задержка в психическом развитии.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1187624" y="137538"/>
            <a:ext cx="795637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Наблюдаются следующие особенности произношения :</a:t>
            </a:r>
            <a:endParaRPr lang="ru-RU" sz="1600" b="1" i="1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Согласные звуки произносятся смягченно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зюк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жук ,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сярик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шарик ) 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Свистящие звуки « С» , «З» , «Ц» произносятся недостаточно четко , часто совсем не произносятся ( «абака» - собака ) , заменяются : «С — Ф»          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фонце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солнце ) , «З — В»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ваяц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заяц) , «Ц — Ф»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фапля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цапля ) и т. д.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Шипящие звуки « Ш» , «Ж» , «Ч» , «Щ» произносятся недостаточно четко, заменяются свистящими  звуками 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Звуки «Л» , «Р» пропускаются или  заменяются на другие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лямпа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,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ямпа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лампа ;  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лыба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,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ыба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рыба ) 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Имеются особенности и в </a:t>
            </a:r>
            <a:r>
              <a:rPr kumimoji="0" lang="ru-RU" sz="1600" i="1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словопроизношении</a:t>
            </a: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которым относится :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сокращение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тул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стул ,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весипед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велосипед ) 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перестановки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шапля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шляпа ,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корвик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коврик ) 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уподобление одного звука другим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бабака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собака ) 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слияние слов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Марьвана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Мария Ивановна ) 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добавление звуков ( «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реблята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ребята ) 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учетом этих особенностей и строится работа с детьми 3 — 4 лет по развитию звуковой культуры речи , с тем чтобы подготовить ребенка к следующему этапу обучения —развитию фонематического слуха 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звуковой стороны речи 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осуществляется как при помощи специального речевого материала ( слова , фразы , 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потешки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песенки с определенной группой звуков , направленные на выработку умения правильно произносить звуки, четко выговаривать их , владея  силой голоса и темпом речи ), так и приемом 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включения задач по воспитанию звуковой культуры речи в грамматические и лексические упражнения. Именно сочетание задач дает большой     эффект , заинтересовывает детей.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1187624" y="438492"/>
            <a:ext cx="7704856" cy="572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Игры «Подскажи словечко» приучают детей внимательно слушать стихотворение , подбирать слова не просто близкие по звучанию , но и подходящие по смыслу; способствуют развитию фонематического слуха , произношению заданного звука в словах.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Заучивание коротких стихотворений , в которых заданный звук встречается чаще, чем другие, способствует не только его лучшему произношению, но и развитию произвольной памяти,  дикции, темпа и выразительности речи.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Сюжетные рисунки помогают ребенку лучше понять и  запомнить содержание стихотворения.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 Задания «Найди похожие картинки», «Найди различия» способствуют развитию умения сравнивать, анализировать , распределять и переключать внимание.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      У детей 3 — 4 лет начинает активно развиваться  внимание , память ,которая становится  наглядно — образной , формируется воображение , благодаря чему на основе словесного описания ребенок может создать образ предмета. Это позволяет включить в занятие загадки. Их тематика ограничена и определяется жизненным опытом и знаниями о предметах окружающего мира : игрушки , овощи , фрукты , домашние и дикие животные.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      На занятиях проводятся физкультминутки , направленные на развитие общей моторики , двигательных функций рук , зрительно — моторной координации. Кроме того , эти упражнения развивают память , четкое произношение , содействуют плавности и выразительности речи. В игровой ситуации слова и движения запоминаются лучше.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1403648" y="97469"/>
            <a:ext cx="684076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3 – 4 лет 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Учить правильно и четко произносить гласные звуки «А», «О», «»У», «Ы», «И» - изолированно, в словах и во фразовой речи.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Учить правильно и четко произносить согласные звуки «М», «Б», «П», «Т», «Д», «Н», «К», «Г», «Х», «Ф», «В», «Л», «С», «З», «Ц» - изолированно, в словах  и во фразовой речи.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Готовить артикуляционный аппарат к произношению шипящих звуков.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Способствовать развитию интонационной стороны речи: умения произвольно регулировать темп речи, силу голоса, речевое дыхание.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Формировать умение говорить согласно нормам литературного произношения.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Формировать выразительность речи: умение пользоваться паузами, разнообразными интонациями.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Знакомить с терминами «ЗВУК»,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«СЛОВО».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1403648" y="481339"/>
            <a:ext cx="72008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Показатели развития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к концу года должен 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правильно и четко произносить гласные звуки «А», «О», «У», «Ы» , «И» - изолированно , в словах и фразовой речи.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правильно и четко произносить согласные звуки «М», «Б», «П», «»Т» , «Д» , «Н» , «К» , «Г» , «Х» , «Ф» , «В» , «Л» , «С» , «Ц» - изолированно , в словах и фразовой речи.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уметь произвольно регулировать силу голоса (громко — тихо), темп речи  (быстро — медленно) , речевое дыхание.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использовать выразительные средства речи — темп и ритм, паузы,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разнообразные интонации.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понимать значение терминов «звук» и «слово».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уметь выполнять упражнения для пальцев и кистей рук.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-рисовать вертикальные, горизонтальные, округлые линии, штриховать несложные предметы.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548680"/>
            <a:ext cx="66247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Методы и приемы звуковой культуры речи </a:t>
            </a:r>
          </a:p>
          <a:p>
            <a:r>
              <a:rPr lang="ru-RU" dirty="0" smtClean="0"/>
              <a:t>    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1691680" y="1916832"/>
            <a:ext cx="1728192" cy="612648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практические</a:t>
            </a:r>
            <a:endParaRPr lang="ru-RU" b="1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139952" y="1916832"/>
            <a:ext cx="1584176" cy="612648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наглядные</a:t>
            </a:r>
            <a:endParaRPr lang="ru-RU" b="1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6804248" y="1916832"/>
            <a:ext cx="1584176" cy="612648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словесные</a:t>
            </a:r>
            <a:endParaRPr lang="ru-RU" b="1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3284984"/>
            <a:ext cx="24482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игры - подвижные,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дидактические, 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дыхательные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упражнения;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образная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физкультурная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пауза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3212976"/>
            <a:ext cx="174092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показывание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картинок;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образец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правильного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произношения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3212976"/>
            <a:ext cx="2334870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упражнения с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включением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речевого материала;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рассказы;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образец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правильного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произношения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804248" y="1268760"/>
            <a:ext cx="266328" cy="410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699792" y="1268760"/>
            <a:ext cx="2160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004048" y="1484784"/>
            <a:ext cx="0" cy="338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932040" y="2780928"/>
            <a:ext cx="0" cy="338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452320" y="2780928"/>
            <a:ext cx="0" cy="338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339752" y="2780928"/>
            <a:ext cx="0" cy="338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2708920"/>
            <a:ext cx="4104456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Методические приемы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980728"/>
            <a:ext cx="2520280" cy="9864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Речевой образец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1052736"/>
            <a:ext cx="2952328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Заучивание наизусть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(стихотворений,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потешек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загадок,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чистоговорок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28184" y="4365104"/>
            <a:ext cx="2376264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Дидактические игры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4365104"/>
            <a:ext cx="2376264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Беседы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5436096" y="2132856"/>
            <a:ext cx="216024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635896" y="2060848"/>
            <a:ext cx="36004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779912" y="3717032"/>
            <a:ext cx="216024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228184" y="3789040"/>
            <a:ext cx="28803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32656"/>
            <a:ext cx="77403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Педагогические приемы, влияющие на произносительную сторону речи детей: </a:t>
            </a:r>
          </a:p>
          <a:p>
            <a:pPr>
              <a:buFontTx/>
              <a:buChar char="-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образец правильного произношения, выполнения задания, который дает педагог ;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краткое или развернутое объяснение демонстрируемых качеств речи или движений речи двигательного аппарата ;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утрированное (с подчеркнутой дикцией  произношение или интонирование звука (ударного слога, искажаемой детьми части 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слова);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образное называние звука или звукосочетания (з - </a:t>
            </a:r>
            <a:r>
              <a:rPr lang="ru-RU" b="1" dirty="0" err="1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- песенка комара, ква - ква - ква - квакает лягушка);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хоровые и индивидуальные повторения;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обоснование необходимости выполнить задание педагога – (индивидуальная мотивировка задания);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совместная речь ребенка и воспитателя, а также отраженная речь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( незамедлительное повторение ребенком речи - образца);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оценка ответа или действия и исправления;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показ артикуляционных движений, демонстрация игрушки или картинки. </a:t>
            </a:r>
            <a:endParaRPr lang="ru-RU" b="1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32656"/>
            <a:ext cx="748883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 Подготовительный этап</a:t>
            </a:r>
          </a:p>
          <a:p>
            <a:r>
              <a:rPr lang="ru-RU" b="1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u="sng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Логопед</a:t>
            </a:r>
          </a:p>
          <a:p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1.Создает определенные положения и тренирует движения органов артикуляционного аппарата.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В зависимости от характера нарушения звука логопед вырабатывает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и тренирует движения органов артикуляционного аппарата, которые 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были неправильными или совсем отсутствовали</a:t>
            </a:r>
          </a:p>
          <a:p>
            <a:pPr algn="ctr"/>
            <a:endParaRPr lang="ru-RU" b="1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u="sng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endParaRPr lang="ru-RU" b="1" u="sng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1. Уточняет движения органов артикуляционного аппарата.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В игровой форме уточняет с детьми определенные движения и положения органов артикуляционного аппарата, необходимые для правильного произношения звука.</a:t>
            </a:r>
          </a:p>
          <a:p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b="1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476672"/>
            <a:ext cx="741682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Этап появления звука</a:t>
            </a:r>
          </a:p>
          <a:p>
            <a:pPr marL="342900" indent="-342900"/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b="1" u="sng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Логопед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Процесс постановки звука.</a:t>
            </a:r>
          </a:p>
          <a:p>
            <a:pPr marL="342900" indent="-342900"/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Постановка звука обычно более сложный процесс, чем вызывание звука.  Отработанные на предыдущем этапе определенные движения органов артикуляционного аппарата, теперь вводятся в комплекс движений, и таким образом вырабатывается артикуляция нужного звука. Путем повторений перед зеркалом логопед закрепляет ее,  а затем, применяя специальные приемы, получает правильное произнесение изолированного звука</a:t>
            </a:r>
          </a:p>
          <a:p>
            <a:pPr algn="ctr"/>
            <a:endParaRPr lang="ru-RU" b="1" dirty="0" smtClean="0">
              <a:solidFill>
                <a:srgbClr val="A14D0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 u="sng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Уточняет звук или вызывает его по подражанию.</a:t>
            </a:r>
          </a:p>
          <a:p>
            <a:pPr marL="342900" indent="-342900"/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Использует способность ребенка к подражанию. Подбирая  звуковые  образы (звукоподражания), соответствующие данному звуку, воспитатель закрепляет произнесение звука с теми детьми, у которых звук есть, и вызывает по подражанию у тех детей, которые еще не произносят, фиксируя внимание ребенка на звучании и артикуляции звука</a:t>
            </a:r>
          </a:p>
          <a:p>
            <a:pPr marL="342900" indent="-342900"/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332656"/>
            <a:ext cx="712879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Этап усвоения звука</a:t>
            </a:r>
          </a:p>
          <a:p>
            <a:pPr algn="ctr"/>
            <a:endParaRPr lang="ru-RU" sz="2800" b="1" dirty="0" smtClean="0">
              <a:solidFill>
                <a:srgbClr val="A14D0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u="sng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Логопед</a:t>
            </a:r>
          </a:p>
          <a:p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1. Автоматизирует звук 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Последовательное введение звука в речь: слог, слово, предложение,</a:t>
            </a:r>
          </a:p>
          <a:p>
            <a:r>
              <a:rPr lang="ru-RU" dirty="0" err="1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, стихотворения, рассказы.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b="1" u="sng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i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1. Уточняет правильное произношения звука.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Звук уточняется в словах, фразах, стихотворениях, </a:t>
            </a:r>
            <a:r>
              <a:rPr lang="ru-RU" dirty="0" err="1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чистоговорках</a:t>
            </a: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Материал дается не весь  последовательно, а выборочно по усмотрению воспитателя</a:t>
            </a:r>
          </a:p>
          <a:p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484784"/>
            <a:ext cx="73448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Правильное произношение звуков обеспечивается хорошей </a:t>
            </a:r>
            <a:r>
              <a:rPr lang="ru-RU" sz="2000" dirty="0" smtClean="0">
                <a:solidFill>
                  <a:srgbClr val="A14D07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подвижностью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дифференцированной работой органов артикуляции. Выработать чёткие и согласованные движения органов артикуляционного аппарата помогает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артикуляционная гимнастика.</a:t>
            </a:r>
          </a:p>
        </p:txBody>
      </p:sp>
      <p:pic>
        <p:nvPicPr>
          <p:cNvPr id="3" name="Picture 2" descr="http://ds92.detkin-club.ru/images/parents/converted_file_0cc6da04_000_5d51642d0815b.jpg"/>
          <p:cNvPicPr>
            <a:picLocks noChangeAspect="1" noChangeArrowheads="1"/>
          </p:cNvPicPr>
          <p:nvPr/>
        </p:nvPicPr>
        <p:blipFill>
          <a:blip r:embed="rId2" cstate="print"/>
          <a:srcRect l="22680" t="3649" r="23215" b="37196"/>
          <a:stretch>
            <a:fillRect/>
          </a:stretch>
        </p:blipFill>
        <p:spPr bwMode="auto">
          <a:xfrm>
            <a:off x="3347864" y="4509120"/>
            <a:ext cx="2945782" cy="208823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404664"/>
            <a:ext cx="71626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Подготовка артикуляционного аппарата</a:t>
            </a:r>
            <a:endParaRPr lang="ru-RU" sz="32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3068960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Вопросами артикуляционной гимнастики занимались теоретики и практики логопедии: М.Е. </a:t>
            </a:r>
            <a:r>
              <a:rPr lang="ru-RU" sz="2000" dirty="0" err="1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Хватцев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О.В. Правдина, М.В. Фомичёва, Л.С. Волкова, Т.Б. Филичёва, Н.А. </a:t>
            </a:r>
            <a:r>
              <a:rPr lang="ru-RU" sz="2000" dirty="0" err="1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Чевелёва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476672"/>
            <a:ext cx="7200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A14D07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Зачем тренировать язык?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i="1" dirty="0" smtClean="0">
              <a:solidFill>
                <a:srgbClr val="843F06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  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Язык – главная мышца органов речи. Язык должен быть достаточно хорошо развит, чтобы выполнять тонкие целенаправленные движения, именуемые звукопроизношением.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 Недостатки произношения отягощают эмоционально-психическое состояние ребёнка. Дети, страдающие различными речевыми нарушениями, глубоко переживают свои проблемы.         Многие из них становятся замкнутыми, раздражительными; отгораживаются от сверстников и взрослых стеной молчания. Уже в раннем возрасте у таких детей могут появиться неврозы. Тормозится и общее развитие детей. Без специального обучения они начинают заметно отставать от нормы. Чтобы эта проблема не возникла у ребёнка в дальнейшем, стоит начать заниматься артикуляционной гимнастикой как можно раньше.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Детям 3-х, 4-х лет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артикуляционная гимнастика</a:t>
            </a:r>
            <a:r>
              <a:rPr lang="ru-RU" sz="20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поможет быстрее «поставить» правильное произношение.</a:t>
            </a:r>
            <a:endParaRPr lang="ru-RU" sz="2000" dirty="0" smtClean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75656" y="293497"/>
            <a:ext cx="7128792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работы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 коррекцией звукопроизношения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Подготовительный этап, целью которого является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подготовка артикуляционного аппарата к постановке звуков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Этап непосредственно постановки звука.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Этап постепенной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автоматизации звука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 слогах, в словах, во фразах, в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потешках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связной речи)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Этап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дифференциации звуков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(сходных по звучанию, по месту образования и т.д.)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259632" y="442192"/>
            <a:ext cx="7884368" cy="607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АРТИКУЛЯЦИОННАЯ  ГИМНАСТИКА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Артикуляционную гимнастику для детей 3-4 лет лучше проводить 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форме своеобразной игры – </a:t>
            </a: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сказки о Язычке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. 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Это в ненавязчивой,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весёлой форме даёт возможность ребёнку тренировать мышцы языка, увеличивать его подвижность и скорость переключения с одной артикуляционной позы на другую. Для привлечения внимания ребёнка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к правильному выполнению упражнений рекомендуется дополнять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«Сказку про Язычок»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красочными рисунками, изображающими необходимые движения языка.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Варианты сказок могут быть различными,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- персонажи сказки должны выполнять те действия, которые можно изобразить движением языка;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- движения языка должны соответствовать определённому артикуляционному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упражнению;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- действия Языка (т.е. персонажа сказки) и названия артикуляционного упражнения могут не совпадать;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- выполняя упражнения при прослушивании сказки, ребёнок должен наблюдать движения языка при помощи зеркала и хорошего освещения;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прежде чем предложить ребёнку тренировку языка на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основе сказки, взрослый должен сам выучить все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cs typeface="Times New Roman" pitchFamily="18" charset="0"/>
              </a:rPr>
              <a:t>артикуляционные упражнения перед зеркалом.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67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5111852_detia757 (101x112, 14Kb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373216"/>
            <a:ext cx="962025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475656" y="96536"/>
            <a:ext cx="72728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артикуляционной гимнастики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3-4 лет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1" name="Picture 5" descr="https://ds04.infourok.ru/uploads/ex/0683/000843e2-628bc56d/hello_html_34a2119a.jpg"/>
          <p:cNvPicPr>
            <a:picLocks noChangeAspect="1" noChangeArrowheads="1"/>
          </p:cNvPicPr>
          <p:nvPr/>
        </p:nvPicPr>
        <p:blipFill>
          <a:blip r:embed="rId2" cstate="print"/>
          <a:srcRect l="49140" t="16704" r="4556" b="15581"/>
          <a:stretch>
            <a:fillRect/>
          </a:stretch>
        </p:blipFill>
        <p:spPr bwMode="auto">
          <a:xfrm>
            <a:off x="4860032" y="1844824"/>
            <a:ext cx="3528392" cy="4752528"/>
          </a:xfrm>
          <a:prstGeom prst="rect">
            <a:avLst/>
          </a:prstGeom>
          <a:noFill/>
        </p:spPr>
      </p:pic>
      <p:pic>
        <p:nvPicPr>
          <p:cNvPr id="39943" name="Picture 7" descr="https://ds04.infourok.ru/uploads/ex/0683/000843e2-628bc56d/hello_html_34a2119a.jpg"/>
          <p:cNvPicPr>
            <a:picLocks noChangeAspect="1" noChangeArrowheads="1"/>
          </p:cNvPicPr>
          <p:nvPr/>
        </p:nvPicPr>
        <p:blipFill>
          <a:blip r:embed="rId2" cstate="print"/>
          <a:srcRect l="6615" t="10080" r="50861" b="28181"/>
          <a:stretch>
            <a:fillRect/>
          </a:stretch>
        </p:blipFill>
        <p:spPr bwMode="auto">
          <a:xfrm>
            <a:off x="1403648" y="1628800"/>
            <a:ext cx="324036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ds04.infourok.ru/uploads/ex/0240/001a40ff-0a2e655d/img6.jpg"/>
          <p:cNvPicPr>
            <a:picLocks noChangeAspect="1" noChangeArrowheads="1"/>
          </p:cNvPicPr>
          <p:nvPr/>
        </p:nvPicPr>
        <p:blipFill>
          <a:blip r:embed="rId2" cstate="print"/>
          <a:srcRect l="8662" t="17850" r="3999" b="16291"/>
          <a:stretch>
            <a:fillRect/>
          </a:stretch>
        </p:blipFill>
        <p:spPr bwMode="auto">
          <a:xfrm>
            <a:off x="1259632" y="260648"/>
            <a:ext cx="4104456" cy="3060950"/>
          </a:xfrm>
          <a:prstGeom prst="rect">
            <a:avLst/>
          </a:prstGeom>
          <a:noFill/>
        </p:spPr>
      </p:pic>
      <p:pic>
        <p:nvPicPr>
          <p:cNvPr id="3" name="Picture 2" descr="https://ds04.infourok.ru/uploads/ex/1017/0018dbbe-ede18d28/img21.jpg"/>
          <p:cNvPicPr>
            <a:picLocks noChangeAspect="1" noChangeArrowheads="1"/>
          </p:cNvPicPr>
          <p:nvPr/>
        </p:nvPicPr>
        <p:blipFill>
          <a:blip r:embed="rId3" cstate="print"/>
          <a:srcRect l="8662" t="13650" r="7476" b="13901"/>
          <a:stretch>
            <a:fillRect/>
          </a:stretch>
        </p:blipFill>
        <p:spPr bwMode="auto">
          <a:xfrm>
            <a:off x="4211960" y="3284984"/>
            <a:ext cx="4608511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ds04.infourok.ru/uploads/ex/1017/0018dbbe-ede18d28/img23.jpg"/>
          <p:cNvPicPr>
            <a:picLocks noChangeAspect="1" noChangeArrowheads="1"/>
          </p:cNvPicPr>
          <p:nvPr/>
        </p:nvPicPr>
        <p:blipFill>
          <a:blip r:embed="rId2" cstate="print"/>
          <a:srcRect l="10237" t="14700" r="6288" b="12851"/>
          <a:stretch>
            <a:fillRect/>
          </a:stretch>
        </p:blipFill>
        <p:spPr bwMode="auto">
          <a:xfrm>
            <a:off x="1331640" y="260647"/>
            <a:ext cx="4536504" cy="2906849"/>
          </a:xfrm>
          <a:prstGeom prst="rect">
            <a:avLst/>
          </a:prstGeom>
          <a:noFill/>
        </p:spPr>
      </p:pic>
      <p:pic>
        <p:nvPicPr>
          <p:cNvPr id="3" name="Picture 2" descr="https://ds04.infourok.ru/uploads/ex/0240/001a40ff-0a2e655d/img3.jpg"/>
          <p:cNvPicPr>
            <a:picLocks noChangeAspect="1" noChangeArrowheads="1"/>
          </p:cNvPicPr>
          <p:nvPr/>
        </p:nvPicPr>
        <p:blipFill>
          <a:blip r:embed="rId3" cstate="print"/>
          <a:srcRect l="7875" t="17850" r="5901" b="11801"/>
          <a:stretch>
            <a:fillRect/>
          </a:stretch>
        </p:blipFill>
        <p:spPr bwMode="auto">
          <a:xfrm>
            <a:off x="4117213" y="3068960"/>
            <a:ext cx="4735474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260648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Уточнение произношения изолированного звука</a:t>
            </a:r>
            <a:endParaRPr lang="ru-RU" sz="32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259632" y="1253663"/>
            <a:ext cx="76328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Сначала звук необходимо закрепить  изолированно, т.е. отдельно от всех других звуков (поскольку в потоке речи звуки испытывают взаимные влияния – сравните произношение звука «С»  в словах «сыр» и «сумка»).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Как при постановке, так и на начальных этапах автоматизации обязательно используются дополнительные анализаторы - зрительный,  тактильный…  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образования новых речевых связей используются наиболее эффективные в данном случае анализаторы. Нередко нормально слышащие дети неправильно произносят некоторые звуки потому, что  не различают их  на слух. Тогда  на первых порах преимущественно  пользуются зрительным анализатором, т.е. показывают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ребенку  артикуляцию звука и одновременно произносят звук.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717032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11111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r>
              <a:rPr lang="ru-RU" dirty="0" smtClean="0">
                <a:solidFill>
                  <a:srgbClr val="843F06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 подбирает игры на звукоподражание и картинку-символ, с которой в дальнейшем будет соотноситься этот звук, например на звук  «З» — картинка с изображением комара (он звенит, напоминая звук «З»); на звук  «С» — изображение насоса (воздух, выходящий из насоса, свистит, напоминая звук  «С») и т. д. Для уточнения звука необходимо многократное повторение, поэтому воспитатель не ограничивается соотнесением данного звука с картинкой-символом, он просит детей вспомнить, что еще напоминает этот звук. Например, при уточнении звука  «Ш» – как шипит змея,  «Ж» вспоминают, как жужжат жук, пчела, муха, пила,  пылесос и т. п. Эти сравнения развивают слуховое внимание детей. </a:t>
            </a:r>
            <a:endParaRPr lang="ru-RU" sz="1600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331640" y="332656"/>
            <a:ext cx="7560840" cy="63866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Необходимо добиваться четкого, правильного произношения изолированного звука всеми детьми, используя различные вспомогательные приемы для уточнения и вызывания звука, например: длительное произношение звука (если его можно тянуть) или многократное повторение его (если он взрывной) воспитателем с привлечением внимания детей к его звучанию; наблюдение за правильной артикуляцией звука у ребенка и т. п. При этом воспитатель должен хорошо знать правильную артикуляцию отрабатываемого звука и уметь видеть, почему получается неверный звук, т. е. в каком положении у ребенка находятся органы артикуляционного аппарата. Чтобы увидеть, в каком положении находится язык, надо предложить ребенку многократно произнести отрабатываемый звук между двумя звуками </a:t>
            </a:r>
            <a:r>
              <a:rPr lang="ru-RU" sz="1600" i="1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«А»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(аса,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аша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ара). 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Например, на занятиях по уточнению произношения звука – «С», дети подражают свисту воздуха, выходящего из насоса при накачивании шины.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Воспитатель должен знать, что при правильном произношении звука «С» губы в улыбке, верхние и нижние передние зубы обнажены, широкий язык находится за нижними резцами, посередине языка идет тонкая, холодная воздушная струя. За правильным положением губ, языка и наличием воздушной струи у детей и следит 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логопед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Он проводит уточнение звука не со всей группой сразу, а с подгруппами, чтобы иметь возможность увидеть неправильное положение органов артикуляционного аппарата у детей и помочь им. Детей, которые испытывают затруднения в произношении отрабатываемого звука, следует чаще спрашивать и контролировать.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    Воспитатель должен следить за четкостью своей дикции, ясностью изложения материала, увлекательно и доступно оформлять задания.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260648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A14D07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Игры для автоматизации звука в изолированной позиции</a:t>
            </a:r>
            <a:endParaRPr lang="ru-RU" sz="3200" dirty="0" smtClean="0">
              <a:solidFill>
                <a:srgbClr val="A14D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412776"/>
            <a:ext cx="29562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«Лесенка» </a:t>
            </a:r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Игрушка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поднимается по лесенке..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На каждой новой ступеньке четко произносится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отрабатываемый звук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7" name="Picture 4" descr="https://cf.ppt-online.org/files2/slide/i/IgOw5jU3lxmVQR9idcCZEnyvqpeNhJsfTM1tAKYaor/slide-4.jpg"/>
          <p:cNvPicPr>
            <a:picLocks noChangeAspect="1" noChangeArrowheads="1"/>
          </p:cNvPicPr>
          <p:nvPr/>
        </p:nvPicPr>
        <p:blipFill>
          <a:blip r:embed="rId2" cstate="print"/>
          <a:srcRect l="53750" t="17400" r="10000" b="54262"/>
          <a:stretch>
            <a:fillRect/>
          </a:stretch>
        </p:blipFill>
        <p:spPr bwMode="auto">
          <a:xfrm>
            <a:off x="4572000" y="1340768"/>
            <a:ext cx="2448272" cy="160404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547664" y="3140968"/>
            <a:ext cx="26245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«Звуковые дорожки»</a:t>
            </a:r>
          </a:p>
          <a:p>
            <a:r>
              <a:rPr lang="ru-RU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Проводим пальчиком по </a:t>
            </a:r>
          </a:p>
          <a:p>
            <a:r>
              <a:rPr lang="ru-RU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дорожке, произносим </a:t>
            </a:r>
          </a:p>
          <a:p>
            <a:r>
              <a:rPr lang="ru-RU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отрабатываемый звук.</a:t>
            </a:r>
            <a:endParaRPr lang="ru-RU" dirty="0">
              <a:solidFill>
                <a:srgbClr val="A14D07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4509120"/>
            <a:ext cx="3168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«Использование </a:t>
            </a: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звукоподрожаний»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(Спеть  «Песенку водички»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С-С-С, пошипеть как</a:t>
            </a:r>
          </a:p>
          <a:p>
            <a:r>
              <a:rPr lang="ru-RU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Змея Ш-Ш-Ш   и т. д.</a:t>
            </a:r>
            <a:endParaRPr lang="ru-RU" dirty="0"/>
          </a:p>
        </p:txBody>
      </p:sp>
      <p:pic>
        <p:nvPicPr>
          <p:cNvPr id="10" name="Picture 4" descr="https://cf.ppt-online.org/files2/slide/i/IgOw5jU3lxmVQR9idcCZEnyvqpeNhJsfTM1tAKYaor/slide-4.jpg"/>
          <p:cNvPicPr>
            <a:picLocks noChangeAspect="1" noChangeArrowheads="1"/>
          </p:cNvPicPr>
          <p:nvPr/>
        </p:nvPicPr>
        <p:blipFill>
          <a:blip r:embed="rId2" cstate="print"/>
          <a:srcRect l="41250" t="47230" r="1250" b="5043"/>
          <a:stretch>
            <a:fillRect/>
          </a:stretch>
        </p:blipFill>
        <p:spPr bwMode="auto">
          <a:xfrm>
            <a:off x="5004048" y="3212976"/>
            <a:ext cx="3312368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4.bp.blogspot.com/-0pdHwM_HbnM/Wvtll5qSsJI/AAAAAAAABXY/gDh-IdIQdPgNdLK6nxnZzGqRJxZ2DJOOgCLcBGAs/s1600/SWScan000100234.jpg"/>
          <p:cNvPicPr>
            <a:picLocks noChangeAspect="1" noChangeArrowheads="1"/>
          </p:cNvPicPr>
          <p:nvPr/>
        </p:nvPicPr>
        <p:blipFill>
          <a:blip r:embed="rId2" cstate="print"/>
          <a:srcRect t="22500" r="3472"/>
          <a:stretch>
            <a:fillRect/>
          </a:stretch>
        </p:blipFill>
        <p:spPr bwMode="auto">
          <a:xfrm>
            <a:off x="4932040" y="260648"/>
            <a:ext cx="3600400" cy="291936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548680"/>
            <a:ext cx="3528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Игра «Карлсон – сладкоежка»</a:t>
            </a:r>
          </a:p>
          <a:p>
            <a:r>
              <a:rPr lang="ru-RU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Задание: Карлсон – сладкоежка летает от угощения к угощению. Моторчик его жужжит: Ж-Ж-Ж…</a:t>
            </a:r>
          </a:p>
          <a:p>
            <a:r>
              <a:rPr lang="ru-RU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Попробуйте полетать как Карлсон, угощаясь сладким</a:t>
            </a:r>
            <a:endParaRPr lang="ru-RU" dirty="0">
              <a:solidFill>
                <a:srgbClr val="A14D07"/>
              </a:solidFill>
            </a:endParaRPr>
          </a:p>
        </p:txBody>
      </p:sp>
      <p:pic>
        <p:nvPicPr>
          <p:cNvPr id="1028" name="Picture 4" descr="http://xn--121-8cdu0f.xn--p1ai/wp-content/uploads/2014/10/Avtomatizatsiya-zvuk-SH-286x350.jpg"/>
          <p:cNvPicPr>
            <a:picLocks noChangeAspect="1" noChangeArrowheads="1"/>
          </p:cNvPicPr>
          <p:nvPr/>
        </p:nvPicPr>
        <p:blipFill>
          <a:blip r:embed="rId3" cstate="print"/>
          <a:srcRect t="33750" r="1290"/>
          <a:stretch>
            <a:fillRect/>
          </a:stretch>
        </p:blipFill>
        <p:spPr bwMode="auto">
          <a:xfrm>
            <a:off x="5220072" y="3573016"/>
            <a:ext cx="3509346" cy="24482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3356992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Игра «Шарики для Пятачка»</a:t>
            </a:r>
          </a:p>
          <a:p>
            <a:r>
              <a:rPr lang="ru-RU" dirty="0" smtClean="0">
                <a:solidFill>
                  <a:srgbClr val="A14D07"/>
                </a:solidFill>
                <a:latin typeface="Times New Roman" pitchFamily="18" charset="0"/>
                <a:cs typeface="Times New Roman" pitchFamily="18" charset="0"/>
              </a:rPr>
              <a:t>Задание: Давайте подарим пятачку много красивых шариков вместо лопнувших. Обведем каждый шар и заштрихуем в нужном направлении: Ш-Ш-Ш. Постарайтесь, чтобы ни один шарик не лопнул.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827584" y="293897"/>
            <a:ext cx="79208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Закрепление звука </a:t>
            </a:r>
          </a:p>
          <a:p>
            <a:pPr marL="514350" marR="0" lvl="0" indent="-5143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словах и фразовой речи</a:t>
            </a:r>
            <a:endParaRPr kumimoji="0" lang="ru-RU" sz="3200" b="0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331640" y="1243498"/>
            <a:ext cx="748883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     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этапе автоматизации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главная цель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добиться правильного произношения поставленного звука во всех формах речи: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слогах, в словах, в предложениях и в свободной речи.</a:t>
            </a:r>
            <a:r>
              <a:rPr kumimoji="0" lang="ru-RU" sz="1600" b="1" i="1" u="sng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оступнее всего это происходит в игре, игровых упражнениях – ведущем виде деятельности детей - дошкольников.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Игровые методы, так же как  упражнение и моделирование, обязательно  включаются в логопедическую практику.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    Работа над автоматизацией звуков ведется поэтапно от простого к сложному:  сначала в слогах, словах, предложениях, в связной речи и в спонтанной речи.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Наиболее сложной по разнообразию упражнений является работа над слогами. Дело в том, что отдельный слог, как и звук, не вызывает у ребенка конкретного образа, не осознается им как структурный компонент речевого высказывания. И если звук порой может вызвать слуховую ассоциацию (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З-З-З– комарик звенит, 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Р-Р-Р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собака рычит</a:t>
            </a:r>
            <a:r>
              <a:rPr kumimoji="0" lang="ru-RU" sz="1600" b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 слог для дошкольника – весьма абстрактное понятие.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https://govorynchik.ru/wp-content/uploads/2019/01/kom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941168"/>
            <a:ext cx="2915237" cy="1700808"/>
          </a:xfrm>
          <a:prstGeom prst="rect">
            <a:avLst/>
          </a:prstGeom>
          <a:noFill/>
        </p:spPr>
      </p:pic>
      <p:pic>
        <p:nvPicPr>
          <p:cNvPr id="8197" name="Picture 5" descr="https://ds04.infourok.ru/uploads/ex/110d/000233ec-1dd676ef/2/img2.jpg"/>
          <p:cNvPicPr>
            <a:picLocks noChangeAspect="1" noChangeArrowheads="1"/>
          </p:cNvPicPr>
          <p:nvPr/>
        </p:nvPicPr>
        <p:blipFill>
          <a:blip r:embed="rId3" cstate="print"/>
          <a:srcRect l="4337" t="22050" r="13376" b="4451"/>
          <a:stretch>
            <a:fillRect/>
          </a:stretch>
        </p:blipFill>
        <p:spPr bwMode="auto">
          <a:xfrm>
            <a:off x="1763688" y="5030656"/>
            <a:ext cx="2016224" cy="1566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2656"/>
            <a:ext cx="770485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1111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работа по автоматизации достигает этапа закрепления правильного произношения   звуков в словах и фразах, можно значительно разнообразить занятия, используя картинный материал. Использование же игровых приемов поможет эффективно провести этапы автоматизации изолированного звука и закрепления правильного произношения этого звука в слогах.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   Когда звук уже хорошо, правильно звучит у ребёнка изолированно, но нужно закрепить, автоматизировать это правильное произношение в слогах, в словах, предложениях и связной, самостоятельной речи. А это не менее 10 –15 занятий. И хочется, чтобы этот трудный и важный этап исправления речи проходил легко и интересно.</a:t>
            </a:r>
          </a:p>
          <a:p>
            <a:pPr lvl="0"/>
            <a:r>
              <a:rPr lang="ru-RU" sz="1600" b="1" dirty="0" smtClean="0">
                <a:solidFill>
                  <a:srgbClr val="1111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автоматизации звука в слогах</a:t>
            </a:r>
            <a:r>
              <a:rPr lang="ru-RU" sz="1600" i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ещё нет возможности использовать предметные и сюжетные картинки с заданным звуком, для привлечения интереса детей я практикую использование: </a:t>
            </a:r>
            <a:r>
              <a:rPr lang="ru-RU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“Волшебной палочки”,</a:t>
            </a:r>
            <a:r>
              <a:rPr lang="en-US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которая своим огоньком или стуком упражняет детей в счёте и просит повторить слог несколько раз.</a:t>
            </a:r>
          </a:p>
          <a:p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Упражнения</a:t>
            </a:r>
            <a:r>
              <a:rPr lang="en-US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“Игра на пианино”,</a:t>
            </a:r>
            <a:r>
              <a:rPr lang="en-US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когда, имитируя игру на пианино, ребёнок проговаривает заданный слог 5 раз: ЛА-ЛА-ЛА-ЛА-ЛА;  ЛО-ЛО-ЛО-ЛО-ЛО;  ЛУ-ЛУ-ЛУ-ЛУ-ЛУ и т.д.</a:t>
            </a:r>
          </a:p>
          <a:p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Аналогично выполняется упражнение</a:t>
            </a:r>
            <a:r>
              <a:rPr lang="en-US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“Цветочек”,</a:t>
            </a:r>
            <a:r>
              <a:rPr lang="en-US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когда слоги и слова проговариваются с разгибанием и загибанием пальчиков (лепестки открываются и закрываются).</a:t>
            </a: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https://ds02.infourok.ru/uploads/ex/06ef/00044cae-50157550/img16.jpg"/>
          <p:cNvPicPr>
            <a:picLocks noChangeAspect="1" noChangeArrowheads="1"/>
          </p:cNvPicPr>
          <p:nvPr/>
        </p:nvPicPr>
        <p:blipFill>
          <a:blip r:embed="rId2" cstate="print"/>
          <a:srcRect l="22050" t="32150" r="6288" b="6951"/>
          <a:stretch>
            <a:fillRect/>
          </a:stretch>
        </p:blipFill>
        <p:spPr bwMode="auto">
          <a:xfrm>
            <a:off x="3635896" y="5301208"/>
            <a:ext cx="2088232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331640" y="750124"/>
            <a:ext cx="756084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    Воспитание правильного, четкого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произношения звука в словах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 самостоятельном проговаривании и отраженном повторении за воспитателем) проводится как часть занятия, в отдельных случаях как целое занятие.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     Воспитатель подбирает игрушки, предметы, картинки, в названии которых отрабатываемый звук употребляется в сочетании с различными звуками и в разных частях слова. При подборе материала следует учитывать, что закрепляемый звук должен встречаться как можно чаще, а тех звуков, которые дети плохо произносят, должно быть как можно меньше. Этот вид работы требует быстрой смены положений органов артикуляционного аппарата, а следовательно, развивает способность быстро и четко переключаться с одного движения на другое.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331640" y="3627022"/>
            <a:ext cx="73448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При автоматизации звука в словах детям очень нравятся игры: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A14D07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“Веселый урожай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 (выложить название овоща или фрукта на заданный звук)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A14D07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“Украсим ёлочку”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A14D0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наряжая её, игрушками (со звуком С).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A14D07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slide-share.ru/slide/1990816.jpeg"/>
          <p:cNvPicPr>
            <a:picLocks noChangeAspect="1" noChangeArrowheads="1"/>
          </p:cNvPicPr>
          <p:nvPr/>
        </p:nvPicPr>
        <p:blipFill>
          <a:blip r:embed="rId2" cstate="print"/>
          <a:srcRect r="1963" b="4851"/>
          <a:stretch>
            <a:fillRect/>
          </a:stretch>
        </p:blipFill>
        <p:spPr bwMode="auto">
          <a:xfrm>
            <a:off x="3779913" y="4797152"/>
            <a:ext cx="2339878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331640" y="332656"/>
            <a:ext cx="741682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Работая над автоматизацией звука в предложениях</a:t>
            </a:r>
            <a:r>
              <a:rPr lang="ru-RU" sz="1600" dirty="0" smtClean="0">
                <a:solidFill>
                  <a:srgbClr val="1111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можно использовать эффективную и полезную игру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“Живое предложение”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когда дети сами становятся “словами” и, взявшись за руки, образуют “предложение”. Эта игра позволяет детям усвоить, что предложения состоят из слов, слова в предложении должны стоять по порядку, раздельно, но быть “дружными” (согласованными), 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аким образом,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закрепляется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правильное произношение звука в предложениях.</a:t>
            </a:r>
          </a:p>
          <a:p>
            <a:r>
              <a:rPr lang="en-US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      С целью коррекции дефектов речи у детей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 необходимо широко использовать дидактические игры. Ведь известно, что в игре развитие ребенка идет гораздо быстрее, чем при использовании только традиционных приемов воспитания и обучения.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https://raskraska1.com/assets/images/resources/1060/detskie-raskraski-horovod14.jpg"/>
          <p:cNvPicPr>
            <a:picLocks noChangeAspect="1" noChangeArrowheads="1"/>
          </p:cNvPicPr>
          <p:nvPr/>
        </p:nvPicPr>
        <p:blipFill>
          <a:blip r:embed="rId2" cstate="print"/>
          <a:srcRect r="2841" b="14573"/>
          <a:stretch>
            <a:fillRect/>
          </a:stretch>
        </p:blipFill>
        <p:spPr bwMode="auto">
          <a:xfrm>
            <a:off x="2771800" y="3068960"/>
            <a:ext cx="3854021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331640" y="404664"/>
            <a:ext cx="7488832" cy="402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Дидактические игры</a:t>
            </a: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 – эффективное средство автоматизации звуков, так как благодаря динамичности, эмоциональности проведения и заинтересованности детей они дают возможность много раз упражнять ребенка в повторении  нужных звуков. Дидактические игры могут проводиться как с игрушками, предметами и картинками, так и без наглядного материала – в форме словесных игр,  построенных на словах и действиях играющих.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Игры с предметами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очень разнообразны по игровым материалам, содержанию, организации проведения. В качестве дидактических материалов используются игрушки и реальные предметы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обихода, орудия труда, произведения декоративно-прикладного искусства и др.), объекты природы (овощи, фрукты, шишки, листья, семена).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 2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Настольно-печатные игры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разнообразны по содержанию, обучающим задачам, оформлению. Они помогают уточнять и расширять представления детей об окружающем мире, систематизировать знания, развивать мыслительные процессы. Эти игры способствуют развитию логического мышления, сосредоточенности, внимания и закреплению правильного звукопроизношения.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3" name="Picture 3" descr="http://detsad68.odinedu.ru/assets/img/detsad68/2017/2019-2020/1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509120"/>
            <a:ext cx="2496277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2060848"/>
            <a:ext cx="66967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приглашение родителей на   фрагменты занятия с детьми по воспитанию звуковой культуры речи; 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консультации с отдельными родителями, дети  которых  имеют  какие-либо недостатки речевого развития; 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привлечение родителей к подготовке развивающей речевой среды в группе (дидактические и сенсорные игры); </a:t>
            </a:r>
          </a:p>
          <a:p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- освещение опыта работы на информационном стенде.</a:t>
            </a:r>
            <a:endParaRPr lang="ru-RU" sz="1600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475656" y="278795"/>
            <a:ext cx="748883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843F0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Одним из условий развития правильной речи выступает правильная образная речь родителей, которая должна быть образцом для детей. Каждое слово родителей должно быть значимым, помогать ребенку познавать окружающий мир и осваивать язык. Активное участие самих детей в  коррекционном процессе  и  всесторонняя поддержка и помощь родителей – залог успеха в этой работе.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843F0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4005064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843F06"/>
                </a:solidFill>
                <a:latin typeface="Times New Roman" pitchFamily="18" charset="0"/>
                <a:cs typeface="Times New Roman" pitchFamily="18" charset="0"/>
              </a:rPr>
              <a:t>       Таким образом, в работе по воспитанию звуковой культуры речи у детей педагог должен учитывать особенности речи каждого ребенка, постоянно и настойчиво используя фронтальные занятия, помощь родителей, воспитывать у детей правильную речь, поддерживать связь с логопедом, врачами, родителями.</a:t>
            </a:r>
            <a:endParaRPr lang="ru-RU" sz="1600" dirty="0">
              <a:solidFill>
                <a:srgbClr val="843F0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404665"/>
            <a:ext cx="7126560" cy="2088231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Список используемой литературы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124744"/>
            <a:ext cx="7344816" cy="5040560"/>
          </a:xfrm>
        </p:spPr>
        <p:txBody>
          <a:bodyPr/>
          <a:lstStyle/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Анищенкова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«Артикуляционная гимнастика для развития речи дошкольников».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АСТ.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Бардышева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В. 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Костыгина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Тра-ля-ля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язычка. Артикуляционная гимнастика для детей 2-4 лет". Изд.: Карапуз, 2007.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Е.В. Колесникова «Развитие звуковой культуры речи у детей 3-4 лет» Москва 1997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М.Г. Борисенко, Н.А. Лукина «Развиваем речь малыша»  Москва 2001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Л. Р. Болотина. «Воспитание звуковой культуры речи у детей в ДОУ»: метод. пособие. – М.: Айрис – пресс, 2006. 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 Ф. Фомичева  «Воспитание у детей правильного произношения».- М.: Просвещение, 1989.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М.Ф. Фомичева  «Учите детей говорить правильно».- М., 1968.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 Н.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Чернякова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«Развитие звуковой культуры речи у детей </a:t>
            </a:r>
            <a:r>
              <a:rPr lang="ru-RU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4-7 лет: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Сборник упражнений».- М.: ТЦ Сфера, 2005.</a:t>
            </a:r>
          </a:p>
          <a:p>
            <a:pPr algn="l">
              <a:buFont typeface="Wingdings" pitchFamily="2" charset="2"/>
              <a:buChar char="v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С.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Швайко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«Игры и игровые упражнения для развития речи: Кн. для воспитателя дет. Сада».- М.: Просвещение, 1988.</a:t>
            </a:r>
          </a:p>
          <a:p>
            <a:pPr algn="l">
              <a:buFont typeface="Wingdings" pitchFamily="2" charset="2"/>
              <a:buChar char="v"/>
            </a:pPr>
            <a:endParaRPr lang="ru-RU" sz="1800" dirty="0" smtClean="0"/>
          </a:p>
          <a:p>
            <a:pPr algn="l">
              <a:buFont typeface="Wingdings" pitchFamily="2" charset="2"/>
              <a:buChar char="v"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928802"/>
            <a:ext cx="7829576" cy="128588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</TotalTime>
  <Words>1435</Words>
  <Application>Microsoft Office PowerPoint</Application>
  <PresentationFormat>Экран (4:3)</PresentationFormat>
  <Paragraphs>256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Список используемой литературы</vt:lpstr>
      <vt:lpstr>  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Колосок</cp:lastModifiedBy>
  <cp:revision>199</cp:revision>
  <dcterms:created xsi:type="dcterms:W3CDTF">2014-11-07T17:01:55Z</dcterms:created>
  <dcterms:modified xsi:type="dcterms:W3CDTF">2019-11-29T10:08:21Z</dcterms:modified>
</cp:coreProperties>
</file>