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41"/>
  </p:notesMasterIdLst>
  <p:sldIdLst>
    <p:sldId id="260" r:id="rId2"/>
    <p:sldId id="261" r:id="rId3"/>
    <p:sldId id="262" r:id="rId4"/>
    <p:sldId id="263" r:id="rId5"/>
    <p:sldId id="264" r:id="rId6"/>
    <p:sldId id="265" r:id="rId7"/>
    <p:sldId id="266" r:id="rId8"/>
    <p:sldId id="267" r:id="rId9"/>
    <p:sldId id="268" r:id="rId10"/>
    <p:sldId id="269" r:id="rId11"/>
    <p:sldId id="270" r:id="rId12"/>
    <p:sldId id="271" r:id="rId13"/>
    <p:sldId id="272" r:id="rId14"/>
    <p:sldId id="273" r:id="rId15"/>
    <p:sldId id="274" r:id="rId16"/>
    <p:sldId id="275" r:id="rId17"/>
    <p:sldId id="276" r:id="rId18"/>
    <p:sldId id="298" r:id="rId19"/>
    <p:sldId id="299" r:id="rId20"/>
    <p:sldId id="292" r:id="rId21"/>
    <p:sldId id="287" r:id="rId22"/>
    <p:sldId id="277" r:id="rId23"/>
    <p:sldId id="297" r:id="rId24"/>
    <p:sldId id="288" r:id="rId25"/>
    <p:sldId id="294" r:id="rId26"/>
    <p:sldId id="293" r:id="rId27"/>
    <p:sldId id="295" r:id="rId28"/>
    <p:sldId id="259" r:id="rId29"/>
    <p:sldId id="278" r:id="rId30"/>
    <p:sldId id="289" r:id="rId31"/>
    <p:sldId id="279" r:id="rId32"/>
    <p:sldId id="291" r:id="rId33"/>
    <p:sldId id="290" r:id="rId34"/>
    <p:sldId id="280" r:id="rId35"/>
    <p:sldId id="300" r:id="rId36"/>
    <p:sldId id="281" r:id="rId37"/>
    <p:sldId id="282" r:id="rId38"/>
    <p:sldId id="296" r:id="rId39"/>
    <p:sldId id="302" r:id="rId4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43F06"/>
    <a:srgbClr val="A14D07"/>
    <a:srgbClr val="FBC497"/>
    <a:srgbClr val="323E1A"/>
    <a:srgbClr val="C4D79D"/>
    <a:srgbClr val="FAC294"/>
    <a:srgbClr val="BCB800"/>
    <a:srgbClr val="E3DE00"/>
    <a:srgbClr val="FFFFD9"/>
    <a:srgbClr val="C80000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044" autoAdjust="0"/>
    <p:restoredTop sz="86355" autoAdjust="0"/>
  </p:normalViewPr>
  <p:slideViewPr>
    <p:cSldViewPr>
      <p:cViewPr>
        <p:scale>
          <a:sx n="60" d="100"/>
          <a:sy n="60" d="100"/>
        </p:scale>
        <p:origin x="-1716" y="-30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21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0BBBB97-5599-4693-905A-86CE780E1076}" type="datetimeFigureOut">
              <a:rPr lang="ru-RU" smtClean="0"/>
              <a:pPr/>
              <a:t>23.08.2025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102FF2D-F71E-4B8B-9880-6550AEA3F8C1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1219200" y="3886200"/>
            <a:ext cx="6858000" cy="990600"/>
          </a:xfrm>
        </p:spPr>
        <p:txBody>
          <a:bodyPr anchor="t" anchorCtr="0"/>
          <a:lstStyle>
            <a:lvl1pPr algn="r">
              <a:defRPr sz="3200">
                <a:solidFill>
                  <a:schemeClr val="tx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219200" y="5124450"/>
            <a:ext cx="6858000" cy="53340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>
            <a:lvl1pPr>
              <a:defRPr sz="1400"/>
            </a:lvl1pPr>
          </a:lstStyle>
          <a:p>
            <a:fld id="{AAB0FB88-89EF-48B3-9F31-6F9283428A0C}" type="datetimeFigureOut">
              <a:rPr lang="ru-RU" smtClean="0"/>
              <a:pPr/>
              <a:t>23.08.2025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1216152" y="6355080"/>
            <a:ext cx="1219200" cy="365760"/>
          </a:xfrm>
        </p:spPr>
        <p:txBody>
          <a:bodyPr/>
          <a:lstStyle/>
          <a:p>
            <a:fld id="{05A1AF47-FB13-4940-AE59-8A568997388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Прямоугольник 20"/>
          <p:cNvSpPr/>
          <p:nvPr/>
        </p:nvSpPr>
        <p:spPr>
          <a:xfrm>
            <a:off x="904875" y="3648075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3" name="Прямоугольник 32"/>
          <p:cNvSpPr/>
          <p:nvPr/>
        </p:nvSpPr>
        <p:spPr>
          <a:xfrm>
            <a:off x="914400" y="5048250"/>
            <a:ext cx="7315200" cy="685800"/>
          </a:xfrm>
          <a:prstGeom prst="rect">
            <a:avLst/>
          </a:prstGeom>
          <a:noFill/>
          <a:ln w="6350" cap="rnd" cmpd="sng" algn="ctr">
            <a:solidFill>
              <a:schemeClr val="accent2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Прямоугольник 21"/>
          <p:cNvSpPr/>
          <p:nvPr/>
        </p:nvSpPr>
        <p:spPr>
          <a:xfrm>
            <a:off x="904875" y="3648075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Прямоугольник 31"/>
          <p:cNvSpPr/>
          <p:nvPr/>
        </p:nvSpPr>
        <p:spPr>
          <a:xfrm>
            <a:off x="914400" y="5048250"/>
            <a:ext cx="228600" cy="685800"/>
          </a:xfrm>
          <a:prstGeom prst="rect">
            <a:avLst/>
          </a:prstGeom>
          <a:solidFill>
            <a:schemeClr val="accent2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0FB88-89EF-48B3-9F31-6F9283428A0C}" type="datetimeFigureOut">
              <a:rPr lang="ru-RU" smtClean="0"/>
              <a:pPr/>
              <a:t>23.08.2025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A1AF47-FB13-4940-AE59-8A568997388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0FB88-89EF-48B3-9F31-6F9283428A0C}" type="datetimeFigureOut">
              <a:rPr lang="ru-RU" smtClean="0"/>
              <a:pPr/>
              <a:t>23.08.2025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A1AF47-FB13-4940-AE59-8A568997388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Равнобедренный треугольник 7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 rot="5400000">
            <a:off x="3629607" y="3201952"/>
            <a:ext cx="585216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0FB88-89EF-48B3-9F31-6F9283428A0C}" type="datetimeFigureOut">
              <a:rPr lang="ru-RU" smtClean="0"/>
              <a:pPr/>
              <a:t>23.08.2025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A1AF47-FB13-4940-AE59-8A568997388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76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19200" y="2971800"/>
            <a:ext cx="6858000" cy="1066800"/>
          </a:xfrm>
        </p:spPr>
        <p:txBody>
          <a:bodyPr anchor="t" anchorCtr="0"/>
          <a:lstStyle>
            <a:lvl1pPr algn="r">
              <a:buNone/>
              <a:defRPr sz="3200" b="0" cap="none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295400" y="4267200"/>
            <a:ext cx="6781800" cy="1143000"/>
          </a:xfrm>
        </p:spPr>
        <p:txBody>
          <a:bodyPr anchor="t" anchorCtr="0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/>
          <a:p>
            <a:fld id="{AAB0FB88-89EF-48B3-9F31-6F9283428A0C}" type="datetimeFigureOut">
              <a:rPr lang="ru-RU" smtClean="0"/>
              <a:pPr/>
              <a:t>23.08.2025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1069848" y="6355080"/>
            <a:ext cx="1520952" cy="365760"/>
          </a:xfrm>
        </p:spPr>
        <p:txBody>
          <a:bodyPr/>
          <a:lstStyle/>
          <a:p>
            <a:fld id="{05A1AF47-FB13-4940-AE59-8A568997388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914400" y="2819400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914400" y="2819400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0FB88-89EF-48B3-9F31-6F9283428A0C}" type="datetimeFigureOut">
              <a:rPr lang="ru-RU" smtClean="0"/>
              <a:pPr/>
              <a:t>23.08.2025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A1AF47-FB13-4940-AE59-8A568997388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632198" y="1216152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85875"/>
            <a:ext cx="4040188" cy="685800"/>
          </a:xfrm>
          <a:noFill/>
          <a:ln>
            <a:noFill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8200" y="1295400"/>
            <a:ext cx="4041775" cy="685800"/>
          </a:xfrm>
          <a:noFill/>
          <a:ln>
            <a:noFill/>
          </a:ln>
        </p:spPr>
        <p:txBody>
          <a:bodyPr lIns="91440" anchor="b" anchorCtr="0"/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0FB88-89EF-48B3-9F31-6F9283428A0C}" type="datetimeFigureOut">
              <a:rPr lang="ru-RU" smtClean="0"/>
              <a:pPr/>
              <a:t>23.08.2025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A1AF47-FB13-4940-AE59-8A568997388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648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0FB88-89EF-48B3-9F31-6F9283428A0C}" type="datetimeFigureOut">
              <a:rPr lang="ru-RU" smtClean="0"/>
              <a:pPr/>
              <a:t>23.08.2025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A1AF47-FB13-4940-AE59-8A568997388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Равнобедренный треугольник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0FB88-89EF-48B3-9F31-6F9283428A0C}" type="datetimeFigureOut">
              <a:rPr lang="ru-RU" smtClean="0"/>
              <a:pPr/>
              <a:t>23.08.2025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A1AF47-FB13-4940-AE59-8A568997388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5" name="Прямая соединительная линия 4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Равнобедренный треугольник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24600" y="304800"/>
            <a:ext cx="2514600" cy="838200"/>
          </a:xfrm>
        </p:spPr>
        <p:txBody>
          <a:bodyPr anchor="b" anchorCtr="0">
            <a:noAutofit/>
          </a:bodyPr>
          <a:lstStyle>
            <a:lvl1pPr algn="l">
              <a:buNone/>
              <a:defRPr sz="2000" b="1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324600" y="1219200"/>
            <a:ext cx="2514600" cy="4843463"/>
          </a:xfrm>
        </p:spPr>
        <p:txBody>
          <a:bodyPr/>
          <a:lstStyle>
            <a:lvl1pPr marL="0" indent="0">
              <a:lnSpc>
                <a:spcPts val="22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0FB88-89EF-48B3-9F31-6F9283428A0C}" type="datetimeFigureOut">
              <a:rPr lang="ru-RU" smtClean="0"/>
              <a:pPr/>
              <a:t>23.08.2025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A1AF47-FB13-4940-AE59-8A568997388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 rot="5400000">
            <a:off x="3160645" y="3324225"/>
            <a:ext cx="603504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Равнобедренный треугольник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Содержимое 11"/>
          <p:cNvSpPr>
            <a:spLocks noGrp="1"/>
          </p:cNvSpPr>
          <p:nvPr>
            <p:ph sz="quarter" idx="1"/>
          </p:nvPr>
        </p:nvSpPr>
        <p:spPr>
          <a:xfrm>
            <a:off x="304800" y="304800"/>
            <a:ext cx="5715000" cy="5715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0856"/>
            <a:ext cx="8229600" cy="674688"/>
          </a:xfrm>
          <a:ln>
            <a:solidFill>
              <a:schemeClr val="accent1"/>
            </a:solidFill>
          </a:ln>
        </p:spPr>
        <p:txBody>
          <a:bodyPr lIns="274320" anchor="ctr"/>
          <a:lstStyle>
            <a:lvl1pPr algn="r">
              <a:buNone/>
              <a:defRPr sz="2000" b="0">
                <a:solidFill>
                  <a:schemeClr val="tx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7200" y="1905000"/>
            <a:ext cx="8229600" cy="4270248"/>
          </a:xfrm>
          <a:solidFill>
            <a:schemeClr val="tx1">
              <a:shade val="50000"/>
            </a:schemeClr>
          </a:solidFill>
          <a:ln>
            <a:noFill/>
          </a:ln>
          <a:effectLst/>
        </p:spPr>
        <p:txBody>
          <a:bodyPr/>
          <a:lstStyle>
            <a:lvl1pPr marL="0" indent="0">
              <a:spcBef>
                <a:spcPts val="600"/>
              </a:spcBef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219200"/>
            <a:ext cx="8229600" cy="533400"/>
          </a:xfrm>
        </p:spPr>
        <p:txBody>
          <a:bodyPr anchor="ctr" anchorCtr="0"/>
          <a:lstStyle>
            <a:lvl1pPr marL="0" indent="0" algn="l">
              <a:buFontTx/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0FB88-89EF-48B3-9F31-6F9283428A0C}" type="datetimeFigureOut">
              <a:rPr lang="ru-RU" smtClean="0"/>
              <a:pPr/>
              <a:t>23.08.2025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A1AF47-FB13-4940-AE59-8A568997388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Равнобедренный треугольник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457200" y="500856"/>
            <a:ext cx="182880" cy="68580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90600"/>
          </a:xfrm>
          <a:prstGeom prst="rect">
            <a:avLst/>
          </a:prstGeom>
        </p:spPr>
        <p:txBody>
          <a:bodyPr vert="horz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219200"/>
            <a:ext cx="8229600" cy="4910328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400800" y="6356350"/>
            <a:ext cx="2289048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1205C6AE-BE8B-4F03-9A86-3423029418FB}" type="datetimeFigureOut">
              <a:rPr lang="ru-RU" smtClean="0"/>
              <a:pPr/>
              <a:t>23.08.2025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2898648" y="6356350"/>
            <a:ext cx="3505200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612648" y="6356350"/>
            <a:ext cx="19812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A95230F0-B7A6-45E0-AE74-FD5ABEF9D66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8" name="Прямая соединительная линия 2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Прямая соединительная линия 28"/>
          <p:cNvSpPr>
            <a:spLocks noChangeShapeType="1"/>
          </p:cNvSpPr>
          <p:nvPr/>
        </p:nvSpPr>
        <p:spPr bwMode="auto">
          <a:xfrm>
            <a:off x="457200" y="1143000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Равнобедренный треугольник 9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 userDrawn="1"/>
        </p:nvSpPr>
        <p:spPr>
          <a:xfrm>
            <a:off x="0" y="6611779"/>
            <a:ext cx="1449436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000" kern="1200" dirty="0" smtClean="0">
                <a:solidFill>
                  <a:schemeClr val="bg1">
                    <a:lumMod val="85000"/>
                  </a:schemeClr>
                </a:solidFill>
                <a:latin typeface="Mistral" pitchFamily="66" charset="0"/>
                <a:ea typeface="+mn-ea"/>
                <a:cs typeface="+mn-cs"/>
              </a:rPr>
              <a:t>© Фокина Лидия Петровна </a:t>
            </a:r>
            <a:endParaRPr lang="ru-RU" sz="1000" kern="1200" dirty="0">
              <a:solidFill>
                <a:schemeClr val="bg1">
                  <a:lumMod val="85000"/>
                </a:schemeClr>
              </a:solidFill>
              <a:latin typeface="Mistral" pitchFamily="66" charset="0"/>
              <a:ea typeface="+mn-ea"/>
              <a:cs typeface="+mn-cs"/>
            </a:endParaRPr>
          </a:p>
        </p:txBody>
      </p:sp>
      <p:sp>
        <p:nvSpPr>
          <p:cNvPr id="12" name="Прямоугольник 11"/>
          <p:cNvSpPr/>
          <p:nvPr userDrawn="1"/>
        </p:nvSpPr>
        <p:spPr>
          <a:xfrm>
            <a:off x="857224" y="214290"/>
            <a:ext cx="8072494" cy="6429420"/>
          </a:xfrm>
          <a:prstGeom prst="rect">
            <a:avLst/>
          </a:prstGeom>
          <a:solidFill>
            <a:schemeClr val="bg1"/>
          </a:solidFill>
          <a:ln w="38100" cap="rnd">
            <a:solidFill>
              <a:schemeClr val="bg1">
                <a:lumMod val="50000"/>
              </a:schemeClr>
            </a:solidFill>
            <a:prstDash val="solid"/>
            <a:beve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5" name="Группа 14"/>
          <p:cNvGrpSpPr/>
          <p:nvPr userDrawn="1"/>
        </p:nvGrpSpPr>
        <p:grpSpPr>
          <a:xfrm>
            <a:off x="357158" y="1000108"/>
            <a:ext cx="928662" cy="214314"/>
            <a:chOff x="2714612" y="3143248"/>
            <a:chExt cx="2857520" cy="928694"/>
          </a:xfrm>
          <a:solidFill>
            <a:srgbClr val="A14D07"/>
          </a:solidFill>
        </p:grpSpPr>
        <p:sp>
          <p:nvSpPr>
            <p:cNvPr id="16" name="Овал 15"/>
            <p:cNvSpPr/>
            <p:nvPr/>
          </p:nvSpPr>
          <p:spPr>
            <a:xfrm>
              <a:off x="4786314" y="3214686"/>
              <a:ext cx="785818" cy="785818"/>
            </a:xfrm>
            <a:prstGeom prst="ellipse">
              <a:avLst/>
            </a:prstGeom>
            <a:grpFill/>
            <a:ln>
              <a:solidFill>
                <a:schemeClr val="accent4">
                  <a:lumMod val="60000"/>
                  <a:lumOff val="40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" name="Овал 16"/>
            <p:cNvSpPr/>
            <p:nvPr/>
          </p:nvSpPr>
          <p:spPr>
            <a:xfrm>
              <a:off x="2714612" y="3214686"/>
              <a:ext cx="785818" cy="785818"/>
            </a:xfrm>
            <a:prstGeom prst="ellipse">
              <a:avLst/>
            </a:prstGeom>
            <a:grpFill/>
            <a:ln>
              <a:solidFill>
                <a:schemeClr val="accent4">
                  <a:lumMod val="60000"/>
                  <a:lumOff val="40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" name="Овал 17"/>
            <p:cNvSpPr/>
            <p:nvPr/>
          </p:nvSpPr>
          <p:spPr>
            <a:xfrm>
              <a:off x="4929190" y="3357562"/>
              <a:ext cx="500066" cy="500066"/>
            </a:xfrm>
            <a:prstGeom prst="ellipse">
              <a:avLst/>
            </a:prstGeom>
            <a:grpFill/>
            <a:ln>
              <a:solidFill>
                <a:schemeClr val="accent4">
                  <a:lumMod val="20000"/>
                  <a:lumOff val="80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" name="Овал 18"/>
            <p:cNvSpPr/>
            <p:nvPr/>
          </p:nvSpPr>
          <p:spPr>
            <a:xfrm>
              <a:off x="2857488" y="3357562"/>
              <a:ext cx="500066" cy="500066"/>
            </a:xfrm>
            <a:prstGeom prst="ellipse">
              <a:avLst/>
            </a:prstGeom>
            <a:grpFill/>
            <a:ln>
              <a:solidFill>
                <a:schemeClr val="accent4">
                  <a:lumMod val="20000"/>
                  <a:lumOff val="80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" name="Овал 19"/>
            <p:cNvSpPr/>
            <p:nvPr/>
          </p:nvSpPr>
          <p:spPr>
            <a:xfrm>
              <a:off x="3071802" y="3143248"/>
              <a:ext cx="2143140" cy="928694"/>
            </a:xfrm>
            <a:prstGeom prst="ellipse">
              <a:avLst/>
            </a:prstGeom>
            <a:grp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1" name="Группа 20"/>
          <p:cNvGrpSpPr/>
          <p:nvPr userDrawn="1"/>
        </p:nvGrpSpPr>
        <p:grpSpPr>
          <a:xfrm>
            <a:off x="357158" y="1658925"/>
            <a:ext cx="928662" cy="214314"/>
            <a:chOff x="2714612" y="3143248"/>
            <a:chExt cx="2857520" cy="928694"/>
          </a:xfrm>
          <a:solidFill>
            <a:srgbClr val="A14D07"/>
          </a:solidFill>
        </p:grpSpPr>
        <p:sp>
          <p:nvSpPr>
            <p:cNvPr id="24" name="Овал 23"/>
            <p:cNvSpPr/>
            <p:nvPr/>
          </p:nvSpPr>
          <p:spPr>
            <a:xfrm>
              <a:off x="4786314" y="3214686"/>
              <a:ext cx="785818" cy="785818"/>
            </a:xfrm>
            <a:prstGeom prst="ellipse">
              <a:avLst/>
            </a:prstGeom>
            <a:grpFill/>
            <a:ln>
              <a:solidFill>
                <a:schemeClr val="accent4">
                  <a:lumMod val="60000"/>
                  <a:lumOff val="40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" name="Овал 24"/>
            <p:cNvSpPr/>
            <p:nvPr/>
          </p:nvSpPr>
          <p:spPr>
            <a:xfrm>
              <a:off x="2714612" y="3214686"/>
              <a:ext cx="785818" cy="785818"/>
            </a:xfrm>
            <a:prstGeom prst="ellipse">
              <a:avLst/>
            </a:prstGeom>
            <a:grpFill/>
            <a:ln>
              <a:solidFill>
                <a:schemeClr val="accent4">
                  <a:lumMod val="60000"/>
                  <a:lumOff val="40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" name="Овал 25"/>
            <p:cNvSpPr/>
            <p:nvPr/>
          </p:nvSpPr>
          <p:spPr>
            <a:xfrm>
              <a:off x="4929190" y="3357562"/>
              <a:ext cx="500066" cy="500066"/>
            </a:xfrm>
            <a:prstGeom prst="ellipse">
              <a:avLst/>
            </a:prstGeom>
            <a:grpFill/>
            <a:ln>
              <a:solidFill>
                <a:schemeClr val="accent4">
                  <a:lumMod val="20000"/>
                  <a:lumOff val="80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7" name="Овал 26"/>
            <p:cNvSpPr/>
            <p:nvPr/>
          </p:nvSpPr>
          <p:spPr>
            <a:xfrm>
              <a:off x="2857488" y="3357562"/>
              <a:ext cx="500066" cy="500066"/>
            </a:xfrm>
            <a:prstGeom prst="ellipse">
              <a:avLst/>
            </a:prstGeom>
            <a:grpFill/>
            <a:ln>
              <a:solidFill>
                <a:schemeClr val="accent4">
                  <a:lumMod val="20000"/>
                  <a:lumOff val="80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0" name="Овал 29"/>
            <p:cNvSpPr/>
            <p:nvPr/>
          </p:nvSpPr>
          <p:spPr>
            <a:xfrm>
              <a:off x="3071802" y="3143248"/>
              <a:ext cx="2143140" cy="928694"/>
            </a:xfrm>
            <a:prstGeom prst="ellipse">
              <a:avLst/>
            </a:prstGeom>
            <a:grp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31" name="Группа 30"/>
          <p:cNvGrpSpPr/>
          <p:nvPr userDrawn="1"/>
        </p:nvGrpSpPr>
        <p:grpSpPr>
          <a:xfrm>
            <a:off x="357158" y="2317742"/>
            <a:ext cx="928662" cy="214314"/>
            <a:chOff x="2714612" y="3143248"/>
            <a:chExt cx="2857520" cy="928694"/>
          </a:xfrm>
          <a:solidFill>
            <a:srgbClr val="A14D07"/>
          </a:solidFill>
        </p:grpSpPr>
        <p:sp>
          <p:nvSpPr>
            <p:cNvPr id="32" name="Овал 31"/>
            <p:cNvSpPr/>
            <p:nvPr/>
          </p:nvSpPr>
          <p:spPr>
            <a:xfrm>
              <a:off x="4786314" y="3214686"/>
              <a:ext cx="785818" cy="785818"/>
            </a:xfrm>
            <a:prstGeom prst="ellipse">
              <a:avLst/>
            </a:prstGeom>
            <a:grpFill/>
            <a:ln>
              <a:solidFill>
                <a:schemeClr val="accent4">
                  <a:lumMod val="60000"/>
                  <a:lumOff val="40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3" name="Овал 32"/>
            <p:cNvSpPr/>
            <p:nvPr/>
          </p:nvSpPr>
          <p:spPr>
            <a:xfrm>
              <a:off x="2714612" y="3214686"/>
              <a:ext cx="785818" cy="785818"/>
            </a:xfrm>
            <a:prstGeom prst="ellipse">
              <a:avLst/>
            </a:prstGeom>
            <a:grpFill/>
            <a:ln>
              <a:solidFill>
                <a:schemeClr val="accent4">
                  <a:lumMod val="60000"/>
                  <a:lumOff val="40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4" name="Овал 33"/>
            <p:cNvSpPr/>
            <p:nvPr/>
          </p:nvSpPr>
          <p:spPr>
            <a:xfrm>
              <a:off x="4929190" y="3357562"/>
              <a:ext cx="500066" cy="500066"/>
            </a:xfrm>
            <a:prstGeom prst="ellipse">
              <a:avLst/>
            </a:prstGeom>
            <a:grpFill/>
            <a:ln>
              <a:solidFill>
                <a:schemeClr val="accent4">
                  <a:lumMod val="20000"/>
                  <a:lumOff val="80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5" name="Овал 34"/>
            <p:cNvSpPr/>
            <p:nvPr/>
          </p:nvSpPr>
          <p:spPr>
            <a:xfrm>
              <a:off x="2857488" y="3357562"/>
              <a:ext cx="500066" cy="500066"/>
            </a:xfrm>
            <a:prstGeom prst="ellipse">
              <a:avLst/>
            </a:prstGeom>
            <a:grpFill/>
            <a:ln>
              <a:solidFill>
                <a:schemeClr val="accent4">
                  <a:lumMod val="20000"/>
                  <a:lumOff val="80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6" name="Овал 35"/>
            <p:cNvSpPr/>
            <p:nvPr/>
          </p:nvSpPr>
          <p:spPr>
            <a:xfrm>
              <a:off x="3071802" y="3143248"/>
              <a:ext cx="2143140" cy="928694"/>
            </a:xfrm>
            <a:prstGeom prst="ellipse">
              <a:avLst/>
            </a:prstGeom>
            <a:grp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37" name="Группа 36"/>
          <p:cNvGrpSpPr/>
          <p:nvPr userDrawn="1"/>
        </p:nvGrpSpPr>
        <p:grpSpPr>
          <a:xfrm>
            <a:off x="357158" y="2976559"/>
            <a:ext cx="928662" cy="214314"/>
            <a:chOff x="2714612" y="3143248"/>
            <a:chExt cx="2857520" cy="928694"/>
          </a:xfrm>
          <a:solidFill>
            <a:srgbClr val="A14D07"/>
          </a:solidFill>
        </p:grpSpPr>
        <p:sp>
          <p:nvSpPr>
            <p:cNvPr id="38" name="Овал 37"/>
            <p:cNvSpPr/>
            <p:nvPr/>
          </p:nvSpPr>
          <p:spPr>
            <a:xfrm>
              <a:off x="4786314" y="3214686"/>
              <a:ext cx="785818" cy="785818"/>
            </a:xfrm>
            <a:prstGeom prst="ellipse">
              <a:avLst/>
            </a:prstGeom>
            <a:grpFill/>
            <a:ln>
              <a:solidFill>
                <a:schemeClr val="accent4">
                  <a:lumMod val="60000"/>
                  <a:lumOff val="40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9" name="Овал 38"/>
            <p:cNvSpPr/>
            <p:nvPr/>
          </p:nvSpPr>
          <p:spPr>
            <a:xfrm>
              <a:off x="2714612" y="3214686"/>
              <a:ext cx="785818" cy="785818"/>
            </a:xfrm>
            <a:prstGeom prst="ellipse">
              <a:avLst/>
            </a:prstGeom>
            <a:grpFill/>
            <a:ln>
              <a:solidFill>
                <a:schemeClr val="accent4">
                  <a:lumMod val="60000"/>
                  <a:lumOff val="40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0" name="Овал 39"/>
            <p:cNvSpPr/>
            <p:nvPr/>
          </p:nvSpPr>
          <p:spPr>
            <a:xfrm>
              <a:off x="4929190" y="3357562"/>
              <a:ext cx="500066" cy="500066"/>
            </a:xfrm>
            <a:prstGeom prst="ellipse">
              <a:avLst/>
            </a:prstGeom>
            <a:grpFill/>
            <a:ln>
              <a:solidFill>
                <a:schemeClr val="accent4">
                  <a:lumMod val="20000"/>
                  <a:lumOff val="80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1" name="Овал 40"/>
            <p:cNvSpPr/>
            <p:nvPr/>
          </p:nvSpPr>
          <p:spPr>
            <a:xfrm>
              <a:off x="2857488" y="3357562"/>
              <a:ext cx="500066" cy="500066"/>
            </a:xfrm>
            <a:prstGeom prst="ellipse">
              <a:avLst/>
            </a:prstGeom>
            <a:grpFill/>
            <a:ln>
              <a:solidFill>
                <a:schemeClr val="accent4">
                  <a:lumMod val="20000"/>
                  <a:lumOff val="80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2" name="Овал 41"/>
            <p:cNvSpPr/>
            <p:nvPr/>
          </p:nvSpPr>
          <p:spPr>
            <a:xfrm>
              <a:off x="3071802" y="3143248"/>
              <a:ext cx="2143140" cy="928694"/>
            </a:xfrm>
            <a:prstGeom prst="ellipse">
              <a:avLst/>
            </a:prstGeom>
            <a:grp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43" name="Группа 42"/>
          <p:cNvGrpSpPr/>
          <p:nvPr userDrawn="1"/>
        </p:nvGrpSpPr>
        <p:grpSpPr>
          <a:xfrm>
            <a:off x="357158" y="3635376"/>
            <a:ext cx="928662" cy="214314"/>
            <a:chOff x="2714612" y="3143248"/>
            <a:chExt cx="2857520" cy="928694"/>
          </a:xfrm>
          <a:solidFill>
            <a:srgbClr val="A14D07"/>
          </a:solidFill>
        </p:grpSpPr>
        <p:sp>
          <p:nvSpPr>
            <p:cNvPr id="44" name="Овал 43"/>
            <p:cNvSpPr/>
            <p:nvPr/>
          </p:nvSpPr>
          <p:spPr>
            <a:xfrm>
              <a:off x="4786314" y="3214686"/>
              <a:ext cx="785818" cy="785818"/>
            </a:xfrm>
            <a:prstGeom prst="ellipse">
              <a:avLst/>
            </a:prstGeom>
            <a:grpFill/>
            <a:ln>
              <a:solidFill>
                <a:schemeClr val="accent4">
                  <a:lumMod val="60000"/>
                  <a:lumOff val="40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5" name="Овал 44"/>
            <p:cNvSpPr/>
            <p:nvPr/>
          </p:nvSpPr>
          <p:spPr>
            <a:xfrm>
              <a:off x="2714612" y="3214686"/>
              <a:ext cx="785818" cy="785818"/>
            </a:xfrm>
            <a:prstGeom prst="ellipse">
              <a:avLst/>
            </a:prstGeom>
            <a:grpFill/>
            <a:ln>
              <a:solidFill>
                <a:schemeClr val="accent4">
                  <a:lumMod val="60000"/>
                  <a:lumOff val="40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6" name="Овал 45"/>
            <p:cNvSpPr/>
            <p:nvPr/>
          </p:nvSpPr>
          <p:spPr>
            <a:xfrm>
              <a:off x="4929190" y="3357562"/>
              <a:ext cx="500066" cy="500066"/>
            </a:xfrm>
            <a:prstGeom prst="ellipse">
              <a:avLst/>
            </a:prstGeom>
            <a:grpFill/>
            <a:ln>
              <a:solidFill>
                <a:schemeClr val="accent4">
                  <a:lumMod val="20000"/>
                  <a:lumOff val="80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7" name="Овал 46"/>
            <p:cNvSpPr/>
            <p:nvPr/>
          </p:nvSpPr>
          <p:spPr>
            <a:xfrm>
              <a:off x="2857488" y="3357562"/>
              <a:ext cx="500066" cy="500066"/>
            </a:xfrm>
            <a:prstGeom prst="ellipse">
              <a:avLst/>
            </a:prstGeom>
            <a:grpFill/>
            <a:ln>
              <a:solidFill>
                <a:schemeClr val="accent4">
                  <a:lumMod val="20000"/>
                  <a:lumOff val="80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8" name="Овал 47"/>
            <p:cNvSpPr/>
            <p:nvPr/>
          </p:nvSpPr>
          <p:spPr>
            <a:xfrm>
              <a:off x="3071802" y="3143248"/>
              <a:ext cx="2143140" cy="928694"/>
            </a:xfrm>
            <a:prstGeom prst="ellipse">
              <a:avLst/>
            </a:prstGeom>
            <a:grp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49" name="Группа 48"/>
          <p:cNvGrpSpPr/>
          <p:nvPr userDrawn="1"/>
        </p:nvGrpSpPr>
        <p:grpSpPr>
          <a:xfrm>
            <a:off x="357158" y="4294193"/>
            <a:ext cx="928662" cy="214314"/>
            <a:chOff x="2714612" y="3143248"/>
            <a:chExt cx="2857520" cy="928694"/>
          </a:xfrm>
          <a:solidFill>
            <a:srgbClr val="A14D07"/>
          </a:solidFill>
        </p:grpSpPr>
        <p:sp>
          <p:nvSpPr>
            <p:cNvPr id="50" name="Овал 49"/>
            <p:cNvSpPr/>
            <p:nvPr/>
          </p:nvSpPr>
          <p:spPr>
            <a:xfrm>
              <a:off x="4786314" y="3214686"/>
              <a:ext cx="785818" cy="785818"/>
            </a:xfrm>
            <a:prstGeom prst="ellipse">
              <a:avLst/>
            </a:prstGeom>
            <a:grpFill/>
            <a:ln>
              <a:solidFill>
                <a:schemeClr val="accent4">
                  <a:lumMod val="60000"/>
                  <a:lumOff val="40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1" name="Овал 50"/>
            <p:cNvSpPr/>
            <p:nvPr/>
          </p:nvSpPr>
          <p:spPr>
            <a:xfrm>
              <a:off x="2714612" y="3214686"/>
              <a:ext cx="785818" cy="785818"/>
            </a:xfrm>
            <a:prstGeom prst="ellipse">
              <a:avLst/>
            </a:prstGeom>
            <a:grpFill/>
            <a:ln>
              <a:solidFill>
                <a:schemeClr val="accent4">
                  <a:lumMod val="60000"/>
                  <a:lumOff val="40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2" name="Овал 51"/>
            <p:cNvSpPr/>
            <p:nvPr/>
          </p:nvSpPr>
          <p:spPr>
            <a:xfrm>
              <a:off x="4929190" y="3357562"/>
              <a:ext cx="500066" cy="500066"/>
            </a:xfrm>
            <a:prstGeom prst="ellipse">
              <a:avLst/>
            </a:prstGeom>
            <a:grpFill/>
            <a:ln>
              <a:solidFill>
                <a:schemeClr val="accent4">
                  <a:lumMod val="20000"/>
                  <a:lumOff val="80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3" name="Овал 52"/>
            <p:cNvSpPr/>
            <p:nvPr/>
          </p:nvSpPr>
          <p:spPr>
            <a:xfrm>
              <a:off x="2857488" y="3357562"/>
              <a:ext cx="500066" cy="500066"/>
            </a:xfrm>
            <a:prstGeom prst="ellipse">
              <a:avLst/>
            </a:prstGeom>
            <a:grpFill/>
            <a:ln>
              <a:solidFill>
                <a:schemeClr val="accent4">
                  <a:lumMod val="20000"/>
                  <a:lumOff val="80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4" name="Овал 53"/>
            <p:cNvSpPr/>
            <p:nvPr/>
          </p:nvSpPr>
          <p:spPr>
            <a:xfrm>
              <a:off x="3071802" y="3143248"/>
              <a:ext cx="2143140" cy="928694"/>
            </a:xfrm>
            <a:prstGeom prst="ellipse">
              <a:avLst/>
            </a:prstGeom>
            <a:grp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55" name="Группа 54"/>
          <p:cNvGrpSpPr/>
          <p:nvPr userDrawn="1"/>
        </p:nvGrpSpPr>
        <p:grpSpPr>
          <a:xfrm>
            <a:off x="357158" y="4953010"/>
            <a:ext cx="928662" cy="214314"/>
            <a:chOff x="2714612" y="3143248"/>
            <a:chExt cx="2857520" cy="928694"/>
          </a:xfrm>
          <a:solidFill>
            <a:srgbClr val="A14D07"/>
          </a:solidFill>
        </p:grpSpPr>
        <p:sp>
          <p:nvSpPr>
            <p:cNvPr id="56" name="Овал 55"/>
            <p:cNvSpPr/>
            <p:nvPr/>
          </p:nvSpPr>
          <p:spPr>
            <a:xfrm>
              <a:off x="4786314" y="3214686"/>
              <a:ext cx="785818" cy="785818"/>
            </a:xfrm>
            <a:prstGeom prst="ellipse">
              <a:avLst/>
            </a:prstGeom>
            <a:grpFill/>
            <a:ln>
              <a:solidFill>
                <a:schemeClr val="accent4">
                  <a:lumMod val="60000"/>
                  <a:lumOff val="40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7" name="Овал 56"/>
            <p:cNvSpPr/>
            <p:nvPr/>
          </p:nvSpPr>
          <p:spPr>
            <a:xfrm>
              <a:off x="2714612" y="3214686"/>
              <a:ext cx="785818" cy="785818"/>
            </a:xfrm>
            <a:prstGeom prst="ellipse">
              <a:avLst/>
            </a:prstGeom>
            <a:grpFill/>
            <a:ln>
              <a:solidFill>
                <a:schemeClr val="accent4">
                  <a:lumMod val="60000"/>
                  <a:lumOff val="40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8" name="Овал 57"/>
            <p:cNvSpPr/>
            <p:nvPr/>
          </p:nvSpPr>
          <p:spPr>
            <a:xfrm>
              <a:off x="4929190" y="3357562"/>
              <a:ext cx="500066" cy="500066"/>
            </a:xfrm>
            <a:prstGeom prst="ellipse">
              <a:avLst/>
            </a:prstGeom>
            <a:grpFill/>
            <a:ln>
              <a:solidFill>
                <a:schemeClr val="accent4">
                  <a:lumMod val="20000"/>
                  <a:lumOff val="80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9" name="Овал 58"/>
            <p:cNvSpPr/>
            <p:nvPr/>
          </p:nvSpPr>
          <p:spPr>
            <a:xfrm>
              <a:off x="2857488" y="3357562"/>
              <a:ext cx="500066" cy="500066"/>
            </a:xfrm>
            <a:prstGeom prst="ellipse">
              <a:avLst/>
            </a:prstGeom>
            <a:grpFill/>
            <a:ln>
              <a:solidFill>
                <a:schemeClr val="accent4">
                  <a:lumMod val="20000"/>
                  <a:lumOff val="80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0" name="Овал 59"/>
            <p:cNvSpPr/>
            <p:nvPr/>
          </p:nvSpPr>
          <p:spPr>
            <a:xfrm>
              <a:off x="3071802" y="3143248"/>
              <a:ext cx="2143140" cy="928694"/>
            </a:xfrm>
            <a:prstGeom prst="ellipse">
              <a:avLst/>
            </a:prstGeom>
            <a:grp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61" name="Группа 60"/>
          <p:cNvGrpSpPr/>
          <p:nvPr userDrawn="1"/>
        </p:nvGrpSpPr>
        <p:grpSpPr>
          <a:xfrm>
            <a:off x="357158" y="6270645"/>
            <a:ext cx="928662" cy="214314"/>
            <a:chOff x="2714612" y="3143248"/>
            <a:chExt cx="2857520" cy="928694"/>
          </a:xfrm>
          <a:solidFill>
            <a:srgbClr val="A14D07"/>
          </a:solidFill>
        </p:grpSpPr>
        <p:sp>
          <p:nvSpPr>
            <p:cNvPr id="62" name="Овал 61"/>
            <p:cNvSpPr/>
            <p:nvPr/>
          </p:nvSpPr>
          <p:spPr>
            <a:xfrm>
              <a:off x="4786314" y="3214686"/>
              <a:ext cx="785818" cy="785818"/>
            </a:xfrm>
            <a:prstGeom prst="ellipse">
              <a:avLst/>
            </a:prstGeom>
            <a:grpFill/>
            <a:ln>
              <a:solidFill>
                <a:schemeClr val="accent4">
                  <a:lumMod val="60000"/>
                  <a:lumOff val="40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3" name="Овал 62"/>
            <p:cNvSpPr/>
            <p:nvPr/>
          </p:nvSpPr>
          <p:spPr>
            <a:xfrm>
              <a:off x="2714612" y="3214686"/>
              <a:ext cx="785818" cy="785818"/>
            </a:xfrm>
            <a:prstGeom prst="ellipse">
              <a:avLst/>
            </a:prstGeom>
            <a:grpFill/>
            <a:ln>
              <a:solidFill>
                <a:schemeClr val="accent4">
                  <a:lumMod val="60000"/>
                  <a:lumOff val="40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4" name="Овал 63"/>
            <p:cNvSpPr/>
            <p:nvPr/>
          </p:nvSpPr>
          <p:spPr>
            <a:xfrm>
              <a:off x="4929190" y="3357562"/>
              <a:ext cx="500066" cy="500066"/>
            </a:xfrm>
            <a:prstGeom prst="ellipse">
              <a:avLst/>
            </a:prstGeom>
            <a:grpFill/>
            <a:ln>
              <a:solidFill>
                <a:schemeClr val="accent4">
                  <a:lumMod val="20000"/>
                  <a:lumOff val="80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5" name="Овал 64"/>
            <p:cNvSpPr/>
            <p:nvPr/>
          </p:nvSpPr>
          <p:spPr>
            <a:xfrm>
              <a:off x="2857488" y="3357562"/>
              <a:ext cx="500066" cy="500066"/>
            </a:xfrm>
            <a:prstGeom prst="ellipse">
              <a:avLst/>
            </a:prstGeom>
            <a:grpFill/>
            <a:ln>
              <a:solidFill>
                <a:schemeClr val="accent4">
                  <a:lumMod val="20000"/>
                  <a:lumOff val="80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6" name="Овал 65"/>
            <p:cNvSpPr/>
            <p:nvPr/>
          </p:nvSpPr>
          <p:spPr>
            <a:xfrm>
              <a:off x="3071802" y="3143248"/>
              <a:ext cx="2143140" cy="928694"/>
            </a:xfrm>
            <a:prstGeom prst="ellipse">
              <a:avLst/>
            </a:prstGeom>
            <a:grp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67" name="Группа 66"/>
          <p:cNvGrpSpPr/>
          <p:nvPr userDrawn="1"/>
        </p:nvGrpSpPr>
        <p:grpSpPr>
          <a:xfrm>
            <a:off x="357158" y="5611827"/>
            <a:ext cx="928662" cy="214314"/>
            <a:chOff x="2714612" y="3143248"/>
            <a:chExt cx="2857520" cy="928694"/>
          </a:xfrm>
          <a:solidFill>
            <a:srgbClr val="A14D07"/>
          </a:solidFill>
        </p:grpSpPr>
        <p:sp>
          <p:nvSpPr>
            <p:cNvPr id="68" name="Овал 67"/>
            <p:cNvSpPr/>
            <p:nvPr/>
          </p:nvSpPr>
          <p:spPr>
            <a:xfrm>
              <a:off x="4786314" y="3214686"/>
              <a:ext cx="785818" cy="785818"/>
            </a:xfrm>
            <a:prstGeom prst="ellipse">
              <a:avLst/>
            </a:prstGeom>
            <a:grpFill/>
            <a:ln>
              <a:solidFill>
                <a:schemeClr val="accent4">
                  <a:lumMod val="60000"/>
                  <a:lumOff val="40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9" name="Овал 68"/>
            <p:cNvSpPr/>
            <p:nvPr/>
          </p:nvSpPr>
          <p:spPr>
            <a:xfrm>
              <a:off x="2714612" y="3214686"/>
              <a:ext cx="785818" cy="785818"/>
            </a:xfrm>
            <a:prstGeom prst="ellipse">
              <a:avLst/>
            </a:prstGeom>
            <a:grpFill/>
            <a:ln>
              <a:solidFill>
                <a:schemeClr val="accent4">
                  <a:lumMod val="60000"/>
                  <a:lumOff val="40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0" name="Овал 69"/>
            <p:cNvSpPr/>
            <p:nvPr/>
          </p:nvSpPr>
          <p:spPr>
            <a:xfrm>
              <a:off x="4929190" y="3357562"/>
              <a:ext cx="500066" cy="500066"/>
            </a:xfrm>
            <a:prstGeom prst="ellipse">
              <a:avLst/>
            </a:prstGeom>
            <a:grpFill/>
            <a:ln>
              <a:solidFill>
                <a:schemeClr val="accent4">
                  <a:lumMod val="20000"/>
                  <a:lumOff val="80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1" name="Овал 70"/>
            <p:cNvSpPr/>
            <p:nvPr/>
          </p:nvSpPr>
          <p:spPr>
            <a:xfrm>
              <a:off x="2857488" y="3357562"/>
              <a:ext cx="500066" cy="500066"/>
            </a:xfrm>
            <a:prstGeom prst="ellipse">
              <a:avLst/>
            </a:prstGeom>
            <a:grpFill/>
            <a:ln>
              <a:solidFill>
                <a:schemeClr val="accent4">
                  <a:lumMod val="20000"/>
                  <a:lumOff val="80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2" name="Овал 71"/>
            <p:cNvSpPr/>
            <p:nvPr/>
          </p:nvSpPr>
          <p:spPr>
            <a:xfrm>
              <a:off x="3071802" y="3143248"/>
              <a:ext cx="2143140" cy="928694"/>
            </a:xfrm>
            <a:prstGeom prst="ellipse">
              <a:avLst/>
            </a:prstGeom>
            <a:grp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73" name="Группа 72"/>
          <p:cNvGrpSpPr/>
          <p:nvPr userDrawn="1"/>
        </p:nvGrpSpPr>
        <p:grpSpPr>
          <a:xfrm>
            <a:off x="357158" y="341291"/>
            <a:ext cx="928662" cy="214314"/>
            <a:chOff x="2714612" y="3143248"/>
            <a:chExt cx="2857520" cy="928694"/>
          </a:xfrm>
          <a:solidFill>
            <a:srgbClr val="A14D07"/>
          </a:solidFill>
        </p:grpSpPr>
        <p:sp>
          <p:nvSpPr>
            <p:cNvPr id="74" name="Овал 73"/>
            <p:cNvSpPr/>
            <p:nvPr/>
          </p:nvSpPr>
          <p:spPr>
            <a:xfrm>
              <a:off x="4786314" y="3214686"/>
              <a:ext cx="785818" cy="785818"/>
            </a:xfrm>
            <a:prstGeom prst="ellipse">
              <a:avLst/>
            </a:prstGeom>
            <a:grpFill/>
            <a:ln>
              <a:solidFill>
                <a:schemeClr val="accent4">
                  <a:lumMod val="60000"/>
                  <a:lumOff val="40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5" name="Овал 74"/>
            <p:cNvSpPr/>
            <p:nvPr/>
          </p:nvSpPr>
          <p:spPr>
            <a:xfrm>
              <a:off x="2714612" y="3214686"/>
              <a:ext cx="785818" cy="785818"/>
            </a:xfrm>
            <a:prstGeom prst="ellipse">
              <a:avLst/>
            </a:prstGeom>
            <a:grpFill/>
            <a:ln>
              <a:solidFill>
                <a:schemeClr val="accent4">
                  <a:lumMod val="60000"/>
                  <a:lumOff val="40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6" name="Овал 75"/>
            <p:cNvSpPr/>
            <p:nvPr/>
          </p:nvSpPr>
          <p:spPr>
            <a:xfrm>
              <a:off x="4929190" y="3357562"/>
              <a:ext cx="500066" cy="500066"/>
            </a:xfrm>
            <a:prstGeom prst="ellipse">
              <a:avLst/>
            </a:prstGeom>
            <a:grpFill/>
            <a:ln>
              <a:solidFill>
                <a:schemeClr val="accent4">
                  <a:lumMod val="20000"/>
                  <a:lumOff val="80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7" name="Овал 76"/>
            <p:cNvSpPr/>
            <p:nvPr/>
          </p:nvSpPr>
          <p:spPr>
            <a:xfrm>
              <a:off x="2857488" y="3357562"/>
              <a:ext cx="500066" cy="500066"/>
            </a:xfrm>
            <a:prstGeom prst="ellipse">
              <a:avLst/>
            </a:prstGeom>
            <a:grpFill/>
            <a:ln>
              <a:solidFill>
                <a:schemeClr val="accent4">
                  <a:lumMod val="20000"/>
                  <a:lumOff val="80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8" name="Овал 77"/>
            <p:cNvSpPr/>
            <p:nvPr/>
          </p:nvSpPr>
          <p:spPr>
            <a:xfrm>
              <a:off x="3071802" y="3143248"/>
              <a:ext cx="2143140" cy="928694"/>
            </a:xfrm>
            <a:prstGeom prst="ellipse">
              <a:avLst/>
            </a:prstGeom>
            <a:grp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32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6000"/>
        <a:buFont typeface="Wingdings 3"/>
        <a:buChar char="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ts val="500"/>
        </a:spcBef>
        <a:buClr>
          <a:schemeClr val="accent2"/>
        </a:buClr>
        <a:buSzPct val="76000"/>
        <a:buFont typeface="Wingdings 3"/>
        <a:buChar char=""/>
        <a:defRPr kumimoji="0" sz="23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500"/>
        </a:spcBef>
        <a:buClr>
          <a:schemeClr val="bg1">
            <a:shade val="50000"/>
          </a:schemeClr>
        </a:buClr>
        <a:buSzPct val="76000"/>
        <a:buFont typeface="Wingdings 3"/>
        <a:buChar char="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400"/>
        </a:spcBef>
        <a:buClr>
          <a:schemeClr val="accent2">
            <a:shade val="75000"/>
          </a:schemeClr>
        </a:buClr>
        <a:buSzPct val="70000"/>
        <a:buFont typeface="Wingdings"/>
        <a:buChar char="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00"/>
        </a:spcBef>
        <a:buClr>
          <a:schemeClr val="accent2"/>
        </a:buClr>
        <a:buSzPct val="70000"/>
        <a:buFont typeface="Wingdings"/>
        <a:buChar char="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ts val="300"/>
        </a:spcBef>
        <a:buClr>
          <a:srgbClr val="9FB8CD">
            <a:shade val="75000"/>
          </a:srgbClr>
        </a:buClr>
        <a:buSzPct val="75000"/>
        <a:buFont typeface="Wingdings 3"/>
        <a:buChar char=""/>
        <a:defRPr kumimoji="0" lang="en-US" sz="16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rgbClr val="727CA3">
            <a:shade val="75000"/>
          </a:srgb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2011680" indent="-182880" algn="l" rtl="0" eaLnBrk="1" latinLnBrk="0" hangingPunct="1">
        <a:spcBef>
          <a:spcPts val="300"/>
        </a:spcBef>
        <a:buClr>
          <a:prstClr val="white">
            <a:shade val="50000"/>
          </a:prst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2194560" indent="-182880" algn="l" rtl="0" eaLnBrk="1" latinLnBrk="0" hangingPunct="1">
        <a:spcBef>
          <a:spcPts val="300"/>
        </a:spcBef>
        <a:buClr>
          <a:srgbClr val="9FB8CD"/>
        </a:buClr>
        <a:buSzPct val="75000"/>
        <a:buFont typeface="Wingdings 3"/>
        <a:buChar char=""/>
        <a:defRPr kumimoji="0"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jpeg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4.jpeg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7.jpeg"/><Relationship Id="rId4" Type="http://schemas.openxmlformats.org/officeDocument/2006/relationships/image" Target="../media/image36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0.jpeg"/><Relationship Id="rId4" Type="http://schemas.openxmlformats.org/officeDocument/2006/relationships/image" Target="../media/image39.jpe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4.jpeg"/><Relationship Id="rId5" Type="http://schemas.openxmlformats.org/officeDocument/2006/relationships/image" Target="../media/image43.jpeg"/><Relationship Id="rId4" Type="http://schemas.openxmlformats.org/officeDocument/2006/relationships/image" Target="../media/image42.jpe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jpeg"/><Relationship Id="rId3" Type="http://schemas.openxmlformats.org/officeDocument/2006/relationships/image" Target="../media/image45.jpeg"/><Relationship Id="rId7" Type="http://schemas.openxmlformats.org/officeDocument/2006/relationships/image" Target="../media/image49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8.jpeg"/><Relationship Id="rId5" Type="http://schemas.openxmlformats.org/officeDocument/2006/relationships/image" Target="../media/image47.jpeg"/><Relationship Id="rId4" Type="http://schemas.openxmlformats.org/officeDocument/2006/relationships/image" Target="../media/image46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4.jpeg"/><Relationship Id="rId5" Type="http://schemas.openxmlformats.org/officeDocument/2006/relationships/image" Target="../media/image53.jpeg"/><Relationship Id="rId4" Type="http://schemas.openxmlformats.org/officeDocument/2006/relationships/image" Target="../media/image52.jpeg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8.jpeg"/><Relationship Id="rId5" Type="http://schemas.openxmlformats.org/officeDocument/2006/relationships/image" Target="../media/image57.jpeg"/><Relationship Id="rId4" Type="http://schemas.openxmlformats.org/officeDocument/2006/relationships/image" Target="../media/image56.jpeg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1.jpeg"/><Relationship Id="rId4" Type="http://schemas.openxmlformats.org/officeDocument/2006/relationships/image" Target="../media/image60.jpeg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oboy3d.ru/pictures/product/l/c97174bbe772f756676b322355072b0dccb8238a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611560" y="332656"/>
            <a:ext cx="820891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МКОУ  «ОСОШ им. В.Д. Успенского» с./п. д./с. «Колосок»</a:t>
            </a:r>
            <a:br>
              <a:rPr lang="ru-RU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4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899592" y="1844824"/>
            <a:ext cx="7704856" cy="20005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ru-RU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ПРОЕКТ </a:t>
            </a:r>
          </a:p>
          <a:p>
            <a:pPr algn="ctr">
              <a:buNone/>
            </a:pPr>
            <a:r>
              <a:rPr lang="ru-RU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ПО НРАВСТВЕННО - ПАТРИОТИЧЕСКОМУ </a:t>
            </a:r>
          </a:p>
          <a:p>
            <a:pPr algn="ctr">
              <a:buNone/>
            </a:pPr>
            <a:r>
              <a:rPr lang="ru-RU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ВОСПИТАНИЮ ДОШКОЛЬНИКОВ</a:t>
            </a:r>
          </a:p>
          <a:p>
            <a:pPr algn="ctr">
              <a:buNone/>
            </a:pPr>
            <a:r>
              <a:rPr lang="ru-RU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«ЮНЫЕ ОДОЕВСКИЕ КРАЕВЕДЫ»</a:t>
            </a:r>
          </a:p>
          <a:p>
            <a:pPr algn="ctr">
              <a:buNone/>
            </a:pP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endParaRPr lang="ru-RU" sz="10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211960" y="4725144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buNone/>
            </a:pPr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Подготовила:  </a:t>
            </a:r>
          </a:p>
          <a:p>
            <a:pPr algn="ctr">
              <a:buNone/>
            </a:pPr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Пименова Н.Н.</a:t>
            </a:r>
            <a:endParaRPr lang="ru-RU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 descr="http://im3.turbina.ru/photos.4/7/1/3/2/8/3382317/big.photo/Vosem-dostoprimetchatelno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544" y="3645024"/>
            <a:ext cx="2952328" cy="23354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oboy3d.ru/pictures/product/l/c97174bbe772f756676b322355072b0dccb8238a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251520" y="332656"/>
            <a:ext cx="8640960" cy="62478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Прогнозируемые результаты для детей ребенка:</a:t>
            </a:r>
            <a:endParaRPr lang="ru-RU" sz="3200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-освоение детьми доступных знаний об истории родного края;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-умение выражать собственное мнение, анализировать, живо реагировать на происходящее, оказывать посильную помощь нуждающимся;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-расширение знаний детей об известных людях родного города, улицах, названных в честь героев войны, памятниках и других культурных ценностях;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-расширение у детей области социально-нравственных чувств и отношений;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сформированность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системы понятий духовных семейных ценностей, самовыражение творческих способностей детей;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-обогащение знаний детей о музейной культуре;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сформированность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элементарных проектно-исследовательских умений и навыков;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oboy3d.ru/pictures/product/l/c97174bbe772f756676b322355072b0dccb8238a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611560" y="548680"/>
            <a:ext cx="7920880" cy="46474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Формы работы с детьми:</a:t>
            </a:r>
            <a:endParaRPr lang="ru-RU" sz="3200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• ООД;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• тематические беседы;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• презентации;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• викторины;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• календарные праздники;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• развлечения, досуги;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• экскурсии;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• пополнение развивающей среды;</a:t>
            </a:r>
          </a:p>
          <a:p>
            <a:pPr>
              <a:buFont typeface="Arial" pitchFamily="34" charset="0"/>
              <a:buChar char="•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выставки детских работ, семейных коллекций. </a:t>
            </a:r>
          </a:p>
          <a:p>
            <a:pPr>
              <a:buFont typeface="Arial" pitchFamily="34" charset="0"/>
              <a:buChar char="•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игровая деятельность (дидактические игры, хороводные игры,  сюжетно-ролевые игры, подвижные игры)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oboy3d.ru/pictures/product/l/c97174bbe772f756676b322355072b0dccb8238a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251520" y="332656"/>
            <a:ext cx="8892480" cy="58477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Принципы  реализации проекта:</a:t>
            </a:r>
          </a:p>
          <a:p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Принцип свободы и самостоятельности.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Позволить ребенку самостоятельно определить его отношение к культурным 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истокам: воспринимать, подражать, комбинировать, создавать и т. п. ; 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самостоятельно выбирать цель, определиться в мотивах и способах действия, в дальнейшем применении результата данного действия (деятельности) и  самооценке.</a:t>
            </a:r>
          </a:p>
          <a:p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Принцип наглядности.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Широкое представление соответствующей изучаемому материалу наглядности: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иллюстрации, фотографии пейзажей, памятников, достопримечательностей и т. д.</a:t>
            </a:r>
          </a:p>
          <a:p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Принцип последовательности.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Предполагает планирование изучаемо материала последовательно (от  простого к сложному).</a:t>
            </a:r>
          </a:p>
          <a:p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Принцип занимательности.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Изучаемый материал должен быть интересным, увлекательным для детей, этот принцип формирует у детей желание выполнять предлагаемые виды заданий, стремиться к достижению результата</a:t>
            </a:r>
          </a:p>
          <a:p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Принцип интеграции различных видов деятельности.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Реализация принципа интеграции невозможна без "вполне определенного обеспечения", включающего в себя содержание образования, методы его  реализации,  предметно-развивающую среду.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oboy3d.ru/pictures/product/l/c97174bbe772f756676b322355072b0dccb8238a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323528" y="188640"/>
            <a:ext cx="8352928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Содержание работы над проектом:</a:t>
            </a:r>
            <a:endParaRPr lang="ru-RU" sz="3200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3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 этап: Подготовительный</a:t>
            </a:r>
          </a:p>
          <a:p>
            <a:pPr algn="ctr"/>
            <a:r>
              <a:rPr lang="ru-RU" sz="32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Диагностико</a:t>
            </a:r>
            <a:r>
              <a:rPr lang="ru-RU" sz="3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- мотивированный</a:t>
            </a:r>
            <a:endParaRPr lang="ru-RU" sz="3200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Выявление у детей уровня знаний об истории нашей страны, 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героическом прошлом русского народа.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Подбор художественной литературы, дидактических игр по теме </a:t>
            </a: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«Моя Родина. Мой  поселок»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Подбор наглядно-информационного материала для просмотра.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Подбор иллюстрированного материала, сюжетных картинок, 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фотографий и музыкальных произведений.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Создание предметно-развивающей среды в группе.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Разработка  конспектов занятий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Анкетирование родителей на тему проекта.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https://oboy3d.ru/pictures/product/l/c97174bbe772f756676b322355072b0dccb8238a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179512" y="0"/>
            <a:ext cx="8964488" cy="57861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2 этап: Основной</a:t>
            </a:r>
          </a:p>
          <a:p>
            <a:pPr algn="ctr"/>
            <a:r>
              <a:rPr lang="ru-RU" sz="3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Организационно - практический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Проведение познавательных занятий 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«Моя Родина – Россия», « Где наши корни?», «Культурное наследие земли Одоевской», «Православное краеведение», «Природа нашего края», «Про отцов и дедов помнить от века завещано…»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Беседы: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«Что я знаю о своей семье»; «День пожилых людей»,  «Наш любимый Тульский край», «Народная культура  посёлка Одоева», «Красная книга Тульской области»,  «Герои – земляки – прославившие наш край»,  и др.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Проведение викторины: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«Люби и знай свой поселок» (Геральдика  нашего поселка; История возникновения Одоева), Традиции народных промыслов и рукоделие Одоева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Прогулки и экскурсии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 улицам нашего поселка, в музеи, библиотеку, школу, МЧС -пожарную часть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Оформление альбомов :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«Красная книга Тульской области»,  «Мой родной край»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Художественно-эстетическая деятельность: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Изготовление макетов военной техники,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тематическое оформление окон (Осень, День Единства, Новый год, 9 Мая, День Флага).</a:t>
            </a:r>
          </a:p>
          <a:p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Конструирование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из строительного материала «Моя улица» , «Этот День Победы» – </a:t>
            </a:r>
          </a:p>
          <a:p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Рисование: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«Моя семья» , «Мой детский сад» ,«Мой родной город», «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Одоевское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городище», «Природа нашего края» 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oboy3d.ru/pictures/product/l/c97174bbe772f756676b322355072b0dccb8238a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251520" y="188640"/>
            <a:ext cx="8892480" cy="64633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Художественно-эстетическое развитие: (музыка)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Прослушивание аудиозаписей, «Если с другом вышел в путь», «От улыбки» «Гимн России», «Поезжай за моря – океаны» и другие.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Проведение мероприятий: «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День Единства», «День Мамы» , «Рождественские посиделки»«День Защитника Отечества», «8 Марта»,  «Широкая Масленица», «День Победы - возложение цветов»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Сюжетно-ролевые игры: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«Магазин», «Почта», «Дом», «Дочки-матери», «Путешествие по городу», «Машина времени (путешествие в прошлое и настоящее города)».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Настольные игры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: Лото «Народные промыслы», познавательная игра «Животный мир нашего края», развивающая игра «Жители планеты Земля», домино «Народные промыслы».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Подвижные игры: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 «Поезд», «Будь внимательным», «Птицы и автомобиль», «Ждут нас быстрые ракеты» и другие.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Дидактические игры: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«Герб города», «Назови улицы нашего села», «В гостях у флоры и фауны родного города», «Флаг России», «Расскажи, где ты живёшь» и др. 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Чтение художественной литературы: Н. Носов «Заплатка», С. Михалков «Дядя Степа – милиционер», «Моя улица», «Моя бабушка» , Стихи Одоевских поэтов, С. 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Капутикян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«Не мешайте мне трудиться», «Вот так мама» Е. Благинина и другие произведения, загадки, стихи, пословицы.</a:t>
            </a:r>
          </a:p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oboy3d.ru/pictures/product/l/c97174bbe772f756676b322355072b0dccb8238a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323528" y="335846"/>
            <a:ext cx="8568952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449263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>
                <a:solidFill>
                  <a:srgbClr val="0070C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Тема 1 </a:t>
            </a:r>
            <a:r>
              <a:rPr lang="ru-RU" sz="2400" dirty="0" smtClean="0">
                <a:solidFill>
                  <a:srgbClr val="0070C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«</a:t>
            </a:r>
            <a:r>
              <a:rPr lang="ru-RU" sz="2400" b="1" dirty="0" smtClean="0">
                <a:solidFill>
                  <a:srgbClr val="0070C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Россия – Родина моя»</a:t>
            </a:r>
            <a:endParaRPr lang="ru-RU" sz="2400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indent="449263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Цель:</a:t>
            </a:r>
            <a:r>
              <a:rPr lang="ru-RU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отобрать из массы впечатлений, получаемых дошкольником, наиболее доступные ему.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lvl="0" indent="449263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lvl="0" indent="449263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Задачи: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lvl="0" indent="449263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- Дать элементарные представления о происхождении флага вообще, об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lvl="0" indent="449263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истории Российского флага. Познакомить со значением флага в современной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lvl="0" indent="449263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жизни. Познакомить с гимном России.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lvl="0" indent="449263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-Познакомить с историей герба, его значением в прошлом и настоящем.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lvl="0" indent="449263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-Воспитывать уважительное отношение к государственному гербу России.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lvl="0" indent="449263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-закрепить представление о гербе города Одоева. Познакомить с гербами населенных пунктов Тульской области, города Тулы, представления о родном крае.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lvl="0" indent="449263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dirty="0" smtClean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Рисунок 3" descr="C:\Users\Махыч\Desktop\Camera Roll\IMG_20230414_152159_1.jpg"/>
          <p:cNvPicPr/>
          <p:nvPr/>
        </p:nvPicPr>
        <p:blipFill>
          <a:blip r:embed="rId3" cstate="print"/>
          <a:srcRect l="7005" t="2575" r="30918"/>
          <a:stretch>
            <a:fillRect/>
          </a:stretch>
        </p:blipFill>
        <p:spPr bwMode="auto">
          <a:xfrm>
            <a:off x="2267744" y="3645024"/>
            <a:ext cx="4104456" cy="273630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oboy3d.ru/pictures/product/l/c97174bbe772f756676b322355072b0dccb8238a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251520" y="260648"/>
            <a:ext cx="8892480" cy="24006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449263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>
                <a:solidFill>
                  <a:srgbClr val="0070C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Тема 2 «Где наши корни?»</a:t>
            </a:r>
            <a:endParaRPr lang="ru-RU" sz="2400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indent="449263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      </a:t>
            </a:r>
            <a:r>
              <a:rPr lang="ru-RU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Цель:</a:t>
            </a:r>
            <a:endParaRPr lang="ru-RU" sz="1000" dirty="0" smtClean="0">
              <a:latin typeface="Times New Roman" pitchFamily="18" charset="0"/>
              <a:cs typeface="Times New Roman" pitchFamily="18" charset="0"/>
            </a:endParaRPr>
          </a:p>
          <a:p>
            <a:pPr lvl="0" indent="449263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 Формирование представлений </a:t>
            </a:r>
          </a:p>
          <a:p>
            <a:pPr lvl="0" indent="449263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 своем поселке, о себе, своих родителях, </a:t>
            </a:r>
          </a:p>
          <a:p>
            <a:pPr lvl="0" indent="449263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бабушках и дедушках, как о наследниках </a:t>
            </a:r>
          </a:p>
          <a:p>
            <a:pPr lvl="0" indent="449263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предшествующих поколений; включение </a:t>
            </a:r>
          </a:p>
          <a:p>
            <a:pPr lvl="0" indent="449263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ребенка в систему ценностных отношений </a:t>
            </a:r>
          </a:p>
          <a:p>
            <a:pPr lvl="0" indent="449263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своих предков.</a:t>
            </a:r>
            <a:endParaRPr lang="ru-RU" sz="1000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http://im3.turbina.ru/photos.4/1/9/2/7/1/1917291/big.photo/Odoev-posyolok-gorodskog.jpg"/>
          <p:cNvPicPr/>
          <p:nvPr/>
        </p:nvPicPr>
        <p:blipFill>
          <a:blip r:embed="rId3" cstate="print"/>
          <a:srcRect l="40905" t="55523" r="38548"/>
          <a:stretch>
            <a:fillRect/>
          </a:stretch>
        </p:blipFill>
        <p:spPr bwMode="auto">
          <a:xfrm>
            <a:off x="6372200" y="764704"/>
            <a:ext cx="1656184" cy="21602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 descr="https://gazeta-odoev.ru/upload/iblock/216/2169f6583d031f11a171d22b5372737f.jpg"/>
          <p:cNvPicPr/>
          <p:nvPr/>
        </p:nvPicPr>
        <p:blipFill>
          <a:blip r:embed="rId4" cstate="print"/>
          <a:srcRect l="28041" r="2365" b="40090"/>
          <a:stretch>
            <a:fillRect/>
          </a:stretch>
        </p:blipFill>
        <p:spPr bwMode="auto">
          <a:xfrm>
            <a:off x="899592" y="2924944"/>
            <a:ext cx="3384376" cy="26642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 descr="https://avatars.mds.yandex.net/i?id=fcdfead9a2826b721d4806e47a424dd4-3481291-images-thumbs&amp;n=13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788024" y="2924944"/>
            <a:ext cx="3384376" cy="273630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https://oboy3d.ru/pictures/product/l/c97174bbe772f756676b322355072b0dccb8238a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8" name="Picture 4" descr="https://avatars.mds.yandex.net/i?id=c1cc0416cc37b9516c704262d83ff9b2d54627b4-5233798-images-thumbs&amp;n=1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2911" y="404665"/>
            <a:ext cx="4302476" cy="288031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30" name="Picture 6" descr="Picture background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44008" y="476672"/>
            <a:ext cx="4283968" cy="285597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34" name="Picture 10" descr="Picture background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51520" y="3429000"/>
            <a:ext cx="4345352" cy="276110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36" name="Picture 12" descr="Picture background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820600" y="3501008"/>
            <a:ext cx="4143888" cy="25202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oboy3d.ru/pictures/product/l/c97174bbe772f756676b322355072b0dccb8238a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02" name="Picture 2" descr="https://avatars.mds.yandex.net/i?id=91ff3423c04d3ebc68aa92696653db86b20fd092-5221583-images-thumbs&amp;n=1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332656"/>
            <a:ext cx="4896544" cy="268289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1204" name="Picture 4" descr="https://avatars.mds.yandex.net/i?id=b7ba5161f9ebc9606cd7c4f75ef47bb9c3cdb602-5222395-images-thumbs&amp;n=1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755909" y="3068960"/>
            <a:ext cx="4956043" cy="27877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1208" name="Picture 8" descr="https://avatars.mds.yandex.net/i?id=490cfd7af759f2a9c369f26cbe71f170dc59bf0f-10667843-images-thumbs&amp;n=1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51520" y="3212976"/>
            <a:ext cx="3607674" cy="25202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1210" name="Picture 10" descr="https://avatars.mds.yandex.net/i?id=7fa8b8311fe6e9fb4e517082eaac5a60df22707e-5655706-images-thumbs&amp;n=13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148064" y="404664"/>
            <a:ext cx="3779912" cy="251206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oboy3d.ru/pictures/product/l/c97174bbe772f756676b322355072b0dccb8238a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2195736" y="332656"/>
            <a:ext cx="506729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Актуальность проекта</a:t>
            </a:r>
            <a:endParaRPr lang="ru-RU" sz="32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347864" y="764704"/>
            <a:ext cx="5436096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fontAlgn="base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…«Любовь к родному краю, родной культуре, </a:t>
            </a:r>
          </a:p>
          <a:p>
            <a:pPr algn="r" fontAlgn="base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родной речи начинается с малого - с любви </a:t>
            </a:r>
          </a:p>
          <a:p>
            <a:pPr algn="r" fontAlgn="base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к своей семье, к своему жилищу, к своему </a:t>
            </a:r>
          </a:p>
          <a:p>
            <a:pPr algn="r" fontAlgn="base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детскому саду. Постепенно расширяясь, </a:t>
            </a:r>
          </a:p>
          <a:p>
            <a:pPr algn="r" fontAlgn="base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эта любовь переходит в любовь к родной </a:t>
            </a:r>
          </a:p>
          <a:p>
            <a:pPr algn="r" fontAlgn="base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стране, к её истории, прошлому и настоящему, </a:t>
            </a:r>
          </a:p>
          <a:p>
            <a:pPr algn="r" fontAlgn="base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ко всему человечеству»…</a:t>
            </a:r>
          </a:p>
          <a:p>
            <a:pPr algn="r" fontAlgn="base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Л. С. Лихачев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51520" y="3212976"/>
            <a:ext cx="889248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263" fontAlgn="base">
              <a:spcBef>
                <a:spcPct val="0"/>
              </a:spcBef>
              <a:spcAft>
                <a:spcPct val="0"/>
              </a:spcAft>
            </a:pPr>
            <a:r>
              <a:rPr lang="ru-RU" sz="2000" dirty="0" smtClean="0">
                <a:solidFill>
                  <a:srgbClr val="181818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</a:t>
            </a:r>
            <a:r>
              <a:rPr lang="ru-RU" sz="2000" u="sng" dirty="0" smtClean="0">
                <a:latin typeface="Times New Roman" pitchFamily="18" charset="0"/>
                <a:cs typeface="Times New Roman" pitchFamily="18" charset="0"/>
              </a:rPr>
              <a:t>А. Н. Толстой говорил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: «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Патриотизм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 — это не значит только одна любовь к своей родине. Это гораздо больше. Это — сознание своей неотъемлемости от родины и неотъемлемое переживание вместе с ней ее счастливых и ее несчастных дней»</a:t>
            </a:r>
          </a:p>
          <a:p>
            <a:pPr lvl="0" indent="449263" fontAlgn="base">
              <a:spcBef>
                <a:spcPct val="0"/>
              </a:spcBef>
              <a:spcAft>
                <a:spcPct val="0"/>
              </a:spcAft>
            </a:pPr>
            <a:r>
              <a:rPr lang="ru-RU" sz="2000" dirty="0" smtClean="0">
                <a:solidFill>
                  <a:srgbClr val="181818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Россия, Родина, Тульская область, город Тула, Одоевский  район, посёлок Одоев.  Какие дорогие и близкие с детства слова. Как научить подрастающее поколение любить свою «большую» и «малую» Родину, воспитать желание беречь и приумножать лучшие традиции своего народа, уважать русскую самобытную культуру?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oboy3d.ru/pictures/product/l/c97174bbe772f756676b322355072b0dccb8238a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Рисунок 2" descr="https://avatars.mds.yandex.net/i?id=eb92632e26bf4d3243d69c3b09134b5bdc87059c-4229812-images-thumbs&amp;n=13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260648"/>
            <a:ext cx="3672408" cy="28803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 descr="https://gazeta-odoev.ru/upload/iblock/036/036f1e7dc1ad004c662bc5243dc007da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55776" y="2492896"/>
            <a:ext cx="3600400" cy="29523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 descr="https://avatars.mds.yandex.net/i?id=d467485972cc1f0a25bdf15fc0864698a203fc44-9181120-images-thumbs&amp;n=13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652120" y="3861048"/>
            <a:ext cx="3312368" cy="25922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oboy3d.ru/pictures/product/l/c97174bbe772f756676b322355072b0dccb8238a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251520" y="476672"/>
            <a:ext cx="8568952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449263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Задачи:</a:t>
            </a:r>
            <a:endParaRPr lang="ru-RU" sz="1000" dirty="0" smtClean="0">
              <a:latin typeface="Times New Roman" pitchFamily="18" charset="0"/>
              <a:cs typeface="Times New Roman" pitchFamily="18" charset="0"/>
            </a:endParaRPr>
          </a:p>
          <a:p>
            <a:pPr lvl="0" indent="449263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-Познакомить детей с историческим прошлым родного города, его отличительными особенностями.</a:t>
            </a:r>
            <a:endParaRPr lang="ru-RU" sz="1000" dirty="0" smtClean="0">
              <a:latin typeface="Times New Roman" pitchFamily="18" charset="0"/>
              <a:cs typeface="Times New Roman" pitchFamily="18" charset="0"/>
            </a:endParaRPr>
          </a:p>
          <a:p>
            <a:pPr lvl="0" indent="449263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-Расширить представление детей о достопримечательностях города.</a:t>
            </a:r>
            <a:endParaRPr lang="ru-RU" sz="1000" dirty="0" smtClean="0">
              <a:latin typeface="Times New Roman" pitchFamily="18" charset="0"/>
              <a:cs typeface="Times New Roman" pitchFamily="18" charset="0"/>
            </a:endParaRPr>
          </a:p>
          <a:p>
            <a:pPr lvl="0" indent="449263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-Воспитывать у детей желание, интерес знать как можно больше о своем поселке; гордиться его историей, своими земляками.</a:t>
            </a:r>
            <a:endParaRPr lang="ru-RU" sz="1000" dirty="0" smtClean="0">
              <a:latin typeface="Times New Roman" pitchFamily="18" charset="0"/>
              <a:cs typeface="Times New Roman" pitchFamily="18" charset="0"/>
            </a:endParaRPr>
          </a:p>
          <a:p>
            <a:pPr lvl="0" indent="449263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-Знакомить детей с названиями близ </a:t>
            </a:r>
            <a:r>
              <a:rPr lang="ru-RU" dirty="0" err="1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лижайщих</a:t>
            </a:r>
            <a:r>
              <a:rPr lang="ru-RU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улиц, их историей, почему они так названы.</a:t>
            </a:r>
            <a:endParaRPr lang="ru-RU" sz="1000" dirty="0" smtClean="0">
              <a:latin typeface="Times New Roman" pitchFamily="18" charset="0"/>
              <a:cs typeface="Times New Roman" pitchFamily="18" charset="0"/>
            </a:endParaRPr>
          </a:p>
          <a:p>
            <a:pPr lvl="0" indent="449263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-Знакомить с деревянными постройками старого города, с элементами архитектурного зодчества.</a:t>
            </a:r>
            <a:endParaRPr lang="ru-RU" sz="1000" dirty="0" smtClean="0">
              <a:latin typeface="Times New Roman" pitchFamily="18" charset="0"/>
              <a:cs typeface="Times New Roman" pitchFamily="18" charset="0"/>
            </a:endParaRPr>
          </a:p>
          <a:p>
            <a:pPr lvl="0" indent="449263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-Знакомить детей с местонахождением в микрорайоне: «Почты», «Библиотеки», «Магазинов», «Школы», «Аптеки», «Гимназии» - дать понятие о значении каждого из них.</a:t>
            </a:r>
            <a:endParaRPr lang="ru-RU" sz="1000" dirty="0" smtClean="0">
              <a:latin typeface="Times New Roman" pitchFamily="18" charset="0"/>
              <a:cs typeface="Times New Roman" pitchFamily="18" charset="0"/>
            </a:endParaRPr>
          </a:p>
          <a:p>
            <a:pPr lvl="0" indent="449263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- Закрепить знания о районе, улицах, его достопримечательностях.</a:t>
            </a:r>
            <a:endParaRPr lang="ru-RU" sz="1000" dirty="0" smtClean="0">
              <a:latin typeface="Times New Roman" pitchFamily="18" charset="0"/>
              <a:cs typeface="Times New Roman" pitchFamily="18" charset="0"/>
            </a:endParaRPr>
          </a:p>
          <a:p>
            <a:pPr lvl="0" indent="449263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-Формировать у детей представление о семье, родословной, о нравственном отношении к семейным традициям, расширять знания о ближнем окружении, учить разбираться в родственных связях, проявлять заботу о родных людях.</a:t>
            </a:r>
            <a:endParaRPr lang="ru-RU" sz="10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oboy3d.ru/pictures/product/l/c97174bbe772f756676b322355072b0dccb8238a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251520" y="332656"/>
            <a:ext cx="8640960" cy="63709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449263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>
                <a:solidFill>
                  <a:srgbClr val="0070C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Тема 3.</a:t>
            </a:r>
            <a:r>
              <a:rPr lang="ru-RU" sz="2400" dirty="0" smtClean="0">
                <a:solidFill>
                  <a:srgbClr val="0070C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</a:t>
            </a:r>
            <a:r>
              <a:rPr lang="ru-RU" sz="2400" b="1" dirty="0" smtClean="0">
                <a:solidFill>
                  <a:srgbClr val="0070C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Культурное наследие земли Одоевской</a:t>
            </a:r>
            <a:endParaRPr lang="ru-RU" sz="2400" dirty="0" smtClean="0">
              <a:solidFill>
                <a:srgbClr val="0070C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indent="449263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Цель:</a:t>
            </a:r>
            <a:r>
              <a:rPr lang="ru-RU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Формирование осознанного отношения к ценностям материальной и духовной культуры, оставленной нам многими поколениями людей. Ознакомление детей старшей группы с культурным наследием России, земли Тульской.</a:t>
            </a:r>
            <a:endParaRPr lang="ru-RU" sz="1600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indent="449263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Задачи:</a:t>
            </a:r>
            <a:r>
              <a:rPr lang="ru-RU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</a:t>
            </a:r>
            <a:endParaRPr lang="ru-RU" sz="1600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indent="449263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-Расширять представления о традиционных народных промыслах Тульской области и поселка Одоев (гармонь, тульский пряник, самовар, </a:t>
            </a:r>
            <a:r>
              <a:rPr lang="ru-RU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филимоновская</a:t>
            </a:r>
            <a:r>
              <a:rPr lang="ru-RU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игрушка, оружие); познакомить детей с народными играми («Золотые ворота»).</a:t>
            </a:r>
            <a:endParaRPr lang="ru-RU" sz="1600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indent="449263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-Расширить представление о ремесле игрушечных дел мастеров.</a:t>
            </a:r>
            <a:endParaRPr lang="ru-RU" sz="1600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indent="449263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Учить раскрашивать готовые игрушки-свистульки элементами </a:t>
            </a:r>
            <a:r>
              <a:rPr lang="ru-RU" dirty="0" err="1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филимоновской</a:t>
            </a:r>
            <a:r>
              <a:rPr lang="ru-RU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росписи, правильно использовать основные цвета промысла.</a:t>
            </a:r>
            <a:endParaRPr lang="ru-RU" sz="1600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indent="449263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-Знакомить детей с художниками и поэтами Одоевского района, их произведениями.</a:t>
            </a:r>
            <a:endParaRPr lang="ru-RU" sz="1600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indent="449263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4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-</a:t>
            </a:r>
            <a:r>
              <a:rPr lang="ru-RU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Воспитывать терпеливость и организованность; чувство уважения к труду, чувство гордости наследием тульских мастеров. Воспитывать духовный интерес к традициям своего народа; чувства любви и уважения к Родине, своему народу и его культуре.</a:t>
            </a:r>
            <a:endParaRPr lang="ru-RU" sz="1600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indent="449263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-Способствовать развитию образного восприятия. Содействовать становлению духовно - нравственной личности с оптимистическим взглядом на жизнь, Развивать внимание и любознательность; навыки произвольного поведения: внимания, терпения. Развивать коммуникативные навыки.</a:t>
            </a:r>
            <a:endParaRPr lang="ru-RU" sz="1600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indent="449263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oboy3d.ru/pictures/product/l/c97174bbe772f756676b322355072b0dccb8238a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2" descr="https://avatars.mds.yandex.net/i?id=30d83268d3fb7ee611f863200bb4c618827e8ca6-4575769-images-thumbs&amp;n=1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332656"/>
            <a:ext cx="4104456" cy="273630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56" name="Picture 8" descr="https://avatars.mds.yandex.net/i?id=7006132e0a4509b1a2539dc55f7d34422f4b5764-5206282-images-thumbs&amp;n=1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44008" y="3068960"/>
            <a:ext cx="3960439" cy="28083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58" name="Picture 10" descr="https://avatars.mds.yandex.net/i?id=fc3c52a71c3a371832fff43f8e0a214dc53eabd6-5886727-images-thumbs&amp;n=1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7544" y="3140968"/>
            <a:ext cx="4152148" cy="29523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60" name="Picture 12" descr="https://avatars.mds.yandex.net/i?id=16a46ba386f374dc01d8fcd865fca8938701ed57-4533077-images-thumbs&amp;n=13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566928" y="332656"/>
            <a:ext cx="3996443" cy="26642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oboy3d.ru/pictures/product/l/c97174bbe772f756676b322355072b0dccb8238a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Рисунок 2" descr="http://photos.wikimapia.org/p/00/05/52/88/20_full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43608" y="548680"/>
            <a:ext cx="3240360" cy="25202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 descr="https://maptab.ru/images/gallery/ekspozitsii/8607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932040" y="548680"/>
            <a:ext cx="3398515" cy="23762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 descr="https://avatars.mds.yandex.net/i?id=7e295ae116bfaa37b36a11218405b3fa1885d295-4944682-images-thumbs&amp;ref=rim&amp;n=33&amp;w=225&amp;h=150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043608" y="3140968"/>
            <a:ext cx="3240360" cy="24482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 descr="C:\Users\Махыч\AppData\Local\Microsoft\Windows\Temporary Internet Files\Content.Word\IMG_20230407_103044_1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004048" y="3140968"/>
            <a:ext cx="3285959" cy="237041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 descr="https://maptab.ru/images/gallery/ekspozitsii/8607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84440" y="701080"/>
            <a:ext cx="3398515" cy="23762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 descr="https://maptab.ru/images/gallery/ekspozitsii/8607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76056" y="692696"/>
            <a:ext cx="3398515" cy="23762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https://oboy3d.ru/pictures/product/l/c97174bbe772f756676b322355072b0dccb8238a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G:\DSCN6498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552" y="260648"/>
            <a:ext cx="3600400" cy="25922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 descr="G:\DSCN6494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88024" y="332656"/>
            <a:ext cx="3816424" cy="26543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 descr="G:\DSCN6495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7544" y="2780928"/>
            <a:ext cx="3744416" cy="316835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 descr="C:\Users\Махыч\Desktop\Camera Roll\IMG_20230414_152516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860032" y="2996952"/>
            <a:ext cx="3793066" cy="28803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oboy3d.ru/pictures/product/l/c97174bbe772f756676b322355072b0dccb8238a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C:\Users\Махыч\Desktop\Camera Roll\IMG_20230414_153612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88024" y="476672"/>
            <a:ext cx="3240360" cy="24482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 descr="C:\Users\Махыч\Desktop\Camera Roll\IMG_20230414_153856_1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5536" y="404664"/>
            <a:ext cx="3096344" cy="24482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 descr="C:\Users\Махыч\Desktop\Camera Roll\IMG_20230417_164330_1.jpg"/>
          <p:cNvPicPr/>
          <p:nvPr/>
        </p:nvPicPr>
        <p:blipFill>
          <a:blip r:embed="rId5" cstate="print"/>
          <a:srcRect l="10519" r="15850"/>
          <a:stretch>
            <a:fillRect/>
          </a:stretch>
        </p:blipFill>
        <p:spPr bwMode="auto">
          <a:xfrm>
            <a:off x="251520" y="3212976"/>
            <a:ext cx="3456384" cy="26642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 descr="C:\Users\Махыч\Desktop\Camera Roll\IMG_20230414_152935_1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788024" y="3284984"/>
            <a:ext cx="3517610" cy="24482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oboy3d.ru/pictures/product/l/c97174bbe772f756676b322355072b0dccb8238a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Рисунок 2" descr="C:\Users\Махыч\Desktop\Новая папка\IMG_20220218_101742_1.jpg"/>
          <p:cNvPicPr/>
          <p:nvPr/>
        </p:nvPicPr>
        <p:blipFill>
          <a:blip r:embed="rId3" cstate="print"/>
          <a:srcRect t="26271" r="12004" b="31092"/>
          <a:stretch>
            <a:fillRect/>
          </a:stretch>
        </p:blipFill>
        <p:spPr bwMode="auto">
          <a:xfrm>
            <a:off x="467544" y="620688"/>
            <a:ext cx="3456384" cy="26642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 descr="C:\Users\Махыч\Desktop\IMG_20220221_102644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051720" y="3212976"/>
            <a:ext cx="4752528" cy="280660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 descr="C:\Users\Махыч\Desktop\IMG_20220221_102957.jpg"/>
          <p:cNvPicPr/>
          <p:nvPr/>
        </p:nvPicPr>
        <p:blipFill>
          <a:blip r:embed="rId5" cstate="print"/>
          <a:srcRect l="3583" r="24759" b="10191"/>
          <a:stretch>
            <a:fillRect/>
          </a:stretch>
        </p:blipFill>
        <p:spPr bwMode="auto">
          <a:xfrm>
            <a:off x="4139952" y="548680"/>
            <a:ext cx="4000528" cy="28575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avatars.mds.yandex.net/i?id=b6970af44844296216df17b04c132594108acb36-9221377-images-thumbs&amp;n=13"/>
          <p:cNvPicPr/>
          <p:nvPr/>
        </p:nvPicPr>
        <p:blipFill>
          <a:blip r:embed="rId2" cstate="print"/>
          <a:srcRect t="71408"/>
          <a:stretch>
            <a:fillRect/>
          </a:stretch>
        </p:blipFill>
        <p:spPr bwMode="auto">
          <a:xfrm>
            <a:off x="0" y="5445224"/>
            <a:ext cx="9144000" cy="1412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Рисунок 3" descr="https://oboy3d.ru/pictures/product/l/c97174bbe772f756676b322355072b0dccb8238a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C:\Users\Махыч\Desktop\декор-прикл\IMG_20220214_161734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427984" y="1268760"/>
            <a:ext cx="3888432" cy="35283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Рисунок 10" descr="C:\Users\Махыч\Desktop\Новая папка\IMG_20211122_155950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11560" y="548680"/>
            <a:ext cx="3096344" cy="47525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oboy3d.ru/pictures/product/l/c97174bbe772f756676b322355072b0dccb8238a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0" y="0"/>
            <a:ext cx="9144000" cy="68634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449263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>
                <a:solidFill>
                  <a:srgbClr val="0070C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Тема 4 Православное краеведение</a:t>
            </a:r>
            <a:endParaRPr lang="ru-RU" sz="2400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indent="449263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600" dirty="0" smtClean="0">
                <a:solidFill>
                  <a:srgbClr val="181818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Мир духовных ценностей нельзя навязать ребенку. Эти ценности приобретаются их умственными усилиями. В процессе обучения и воспитания нравственные знания становятся прочувствованным опытом, формируется полноценная личность. Этому в полной мере отвечают занятия в кружке «Юные Одоевские краеведы». Культура России на протяжении многих веков формировалась под воздействием православия. Христианскими заповедями добра и милосердия, идеалами любви и сострадания к ближнему наполнена отечественная литература, труды величайших мыслителей России. Эти знания важно донести до молодого поколения. Данная тема предполагает сочетание разнообразных методов и приемов. К основным можно отнести рассказ воспитателя; работу с иллюстративным, аудио- и видеоматериалом, с текстами, вызывающими яркую эмоциональную реакцию; зарисовки в течение урока и домашние задания творческого и поискового характера в форме рисунков, обеспечивающие практическую </a:t>
            </a:r>
            <a:r>
              <a:rPr lang="ru-RU" sz="1600" dirty="0" err="1" smtClean="0">
                <a:solidFill>
                  <a:srgbClr val="181818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деятельностьдетей</a:t>
            </a:r>
            <a:r>
              <a:rPr lang="ru-RU" sz="1600" dirty="0" smtClean="0">
                <a:solidFill>
                  <a:srgbClr val="181818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Большое место занимает эвристическая беседа и выполнение самостоятельных творческих заданий. Наш Одоевский край богат событиями, тесно связанными с историей России. Прославлена Одоевская земля своими святыми, храмами, монастырями. 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lvl="0" indent="449263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600" dirty="0" smtClean="0">
                <a:solidFill>
                  <a:srgbClr val="181818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Формы проведения занятий – </a:t>
            </a:r>
            <a:r>
              <a:rPr lang="ru-RU" sz="1600" dirty="0" err="1" smtClean="0">
                <a:solidFill>
                  <a:srgbClr val="181818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мультимедийные</a:t>
            </a:r>
            <a:r>
              <a:rPr lang="ru-RU" sz="1600" dirty="0" smtClean="0">
                <a:solidFill>
                  <a:srgbClr val="181818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презентации, беседы, открытые занятия, участие в концертах, инсценировка библейских сюжетов, выставка детских работ, конкурсы, викторины, экскурсии.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lvl="0" indent="449263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600" b="1" dirty="0" smtClean="0">
                <a:solidFill>
                  <a:srgbClr val="181818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Задачи: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lvl="0" indent="449263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600" dirty="0" smtClean="0">
                <a:solidFill>
                  <a:srgbClr val="181818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-Познакомить детей с основными сюжетами Ветхого и Нового Завета.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lvl="0" indent="449263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600" dirty="0" smtClean="0">
                <a:solidFill>
                  <a:srgbClr val="181818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-Расширить представление о православном Анастасове монастыре, храмах Одоева и Одоевского района. 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lvl="0" indent="449263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600" dirty="0" smtClean="0">
                <a:solidFill>
                  <a:srgbClr val="181818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-Формирование навыков церковного этикета.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lvl="0" indent="449263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600" dirty="0" smtClean="0">
                <a:solidFill>
                  <a:srgbClr val="181818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-Знакомство с основами истории Русского православия.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lvl="0" indent="449263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600" dirty="0" smtClean="0">
                <a:solidFill>
                  <a:srgbClr val="181818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-Развитие коллективных форм сотрудничества учащихся посредством организации совместной деятельности: поход к святому источнику, участие в богослужении, беседы с представителями духовенства, общее чаепитие или трапеза и др.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oboy3d.ru/pictures/product/l/c97174bbe772f756676b322355072b0dccb8238a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251520" y="692696"/>
            <a:ext cx="8892480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85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solidFill>
                  <a:srgbClr val="181818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Знакомство с культурным наследием города Тулы и Тульской области, посёлка Одоева и Одоевского района, способствует осознанию значимости прошлого для настоящего и будущего, а это становлению исторического сознания, решает задачи нравственно-эстетического, патриотического воспитания. Развитие личностного отношения к культуре помогает гармонизировать внутренний мир индивидуальности с социумом.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lvl="0" indent="45085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solidFill>
                  <a:srgbClr val="181818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Формирование творческой личности, умеющей адаптироваться в постоянно меняющемся мире, опора на национальные традиции и ценности определили направление стратегического развития системы образования.    Окружающий мир - в его разнообразном проявлении: природа, родной дом, семья - ближайшее окружение; город, в котором ты живешь, Родина, памятники истории культуры, люди их создавшие, народные традиции - влияют на ребенка, на проявление его отношения к миру, на формирование собственной системы - иерархии ценностей.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lvl="0" indent="45085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solidFill>
                  <a:srgbClr val="181818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Грамотно направленный учебно-воспитательный процесс, основанный на сочетании традиционных форм и методов обучения и воспитания с элементами личностно - ориентированного образования культурологического характера. Привлечение возможностей интеграции школьного краеведения и музейной педагогики, дает системные знания, формирует избирательное ценностное отношение к предметному миру, к явлениям, к людям, развивает познавательные способности, эмоциональную сферу личности, ее активность.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979712" y="188640"/>
            <a:ext cx="441922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Актуальность проекта</a:t>
            </a:r>
            <a:endParaRPr lang="ru-RU" sz="32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oboy3d.ru/pictures/product/l/c97174bbe772f756676b322355072b0dccb8238a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Рисунок 2" descr="http://tripplanet.ru/wp-content/uploads/europe/russia/tula-region/anastasov-monastery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1560" y="980728"/>
            <a:ext cx="3616381" cy="24098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 descr="https://smorodina.com/uploads/image/image/76428/22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76056" y="1052736"/>
            <a:ext cx="3312368" cy="221666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 descr="https://avatars.mds.yandex.net/i?id=c4439da004890e33cf61f0bc5f8ff34c-3949526-images-thumbs&amp;n=13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55576" y="3933056"/>
            <a:ext cx="3168352" cy="208823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Прямоугольник 5"/>
          <p:cNvSpPr/>
          <p:nvPr/>
        </p:nvSpPr>
        <p:spPr>
          <a:xfrm>
            <a:off x="683568" y="3501008"/>
            <a:ext cx="337214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Церковь Богоявления Господня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5148064" y="260648"/>
            <a:ext cx="345402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Церковь Троицы Живоначальной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95536" y="260648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Анастасов монастырь в Одоеве Богородице рождественский мужской монастырь 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Рисунок 8" descr="https://avatars.mds.yandex.net/i?id=e8b2b1c89df30df50d8622c7a7d07316-4408158-images-thumbs&amp;n=13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148064" y="3933056"/>
            <a:ext cx="3024336" cy="208823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0" name="Прямоугольник 9"/>
          <p:cNvSpPr/>
          <p:nvPr/>
        </p:nvSpPr>
        <p:spPr>
          <a:xfrm>
            <a:off x="5436096" y="3501008"/>
            <a:ext cx="253742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Церковь Илии Пророка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oboy3d.ru/pictures/product/l/c97174bbe772f756676b322355072b0dccb8238a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0" y="260648"/>
            <a:ext cx="8892480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449263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>
                <a:solidFill>
                  <a:srgbClr val="0070C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Тема 5 Природа нашего края</a:t>
            </a:r>
            <a:endParaRPr lang="ru-RU" sz="2400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indent="449263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6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 основе экологического образования дошкольников мы подобрали материал, способствующий развитию </a:t>
            </a:r>
            <a:r>
              <a:rPr lang="ru-RU" sz="1600" dirty="0" err="1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креативных</a:t>
            </a:r>
            <a:r>
              <a:rPr lang="ru-RU" sz="16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способностей детей.  В блоке «Природа нашего края» программа предусматривает расширение и углубление знаний, полученных в организованной образовательной деятельности «Формирование целостной картины мира» знакомство с животным и растительном миром Тульской области, с отраслями сельского хозяйства. Дошкольники получают элементарные представления о важнейших взаимосвязях между природой и хозяйством, у них развивается  чувства сопричастности к жизни природы и общества. Большое внимание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lvl="0" indent="449263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6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уделяется воспитанию гуманного отношения к живому, чувство милосердия норм поведения в природной среде, следование которым составляет основу экологической культуры личности.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lvl="0" indent="449263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6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Животный мир « Природа родного края»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lvl="0" indent="449263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6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Цель: подвести детей к пониманию, что в мире природе есть еще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lvl="0" indent="449263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6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удивительный мир – </a:t>
            </a:r>
            <a:r>
              <a:rPr lang="ru-RU" sz="1600" dirty="0" err="1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мир</a:t>
            </a:r>
            <a:r>
              <a:rPr lang="ru-RU" sz="16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животных, ввести и обосновать классификацию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lvl="0" indent="449263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6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животных на диких и домашних (по взаимоотношению с человеком).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lvl="0" indent="449263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6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Растительный мир « От Тульских засек до красивой Мечи»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lvl="0" indent="449263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6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Цель: Подвести детей к пониманию того, что в природе есть еще один мир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lvl="0" indent="449263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6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(удивительное царство)- мир растений; ввести и обосновать классификацию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lvl="0" indent="449263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6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растений на дикие и культурные (по взаимоотношениями с человеком).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lvl="0" indent="449263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6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Красная книга Тульской области и Одоевского района: общая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lvl="0" indent="449263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6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характеристика уровня экологической картины; основные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lvl="0" indent="449263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6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причины сложной экологической ситуации; возможные пути выхода из нее.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lvl="0" indent="449263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6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Рисование «Мой любимый лес»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lvl="0" indent="449263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6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Лепка: зайца, лесы, кабана, волка.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lvl="0" indent="449263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6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Составление схем и таблиц.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lvl="0" indent="449263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6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Собирание материала для гербариев (семена, цветы, растения).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lvl="0" indent="449263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2400" dirty="0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oboy3d.ru/pictures/product/l/c97174bbe772f756676b322355072b0dccb8238a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0" name="Picture 6" descr="https://avatars.mds.yandex.net/i?id=1079c826693b8c55166e656334b64305972e53e0-5100208-images-thumbs&amp;n=1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764704"/>
            <a:ext cx="3384376" cy="224920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32" name="Picture 8" descr="https://avatars.mds.yandex.net/i?id=f6232769e70058dfb70f8448a6b00738b6257e93-9266849-images-thumbs&amp;n=1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9552" y="3964819"/>
            <a:ext cx="3960440" cy="20709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36" name="Picture 12" descr="https://avatars.mds.yandex.net/i?id=d1d89ad921359c1c9ea4b4cf620dd6f5bbbd24af-9042494-images-thumbs&amp;n=1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652118" y="4221088"/>
            <a:ext cx="2843809" cy="189587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40" name="Picture 16" descr="https://avatars.mds.yandex.net/i?id=57bbc43bcaf5d637ae80456c42e9962adb7def38-9065979-images-thumbs&amp;n=13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292080" y="764704"/>
            <a:ext cx="3132347" cy="208823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1" name="Прямоугольник 10"/>
          <p:cNvSpPr/>
          <p:nvPr/>
        </p:nvSpPr>
        <p:spPr>
          <a:xfrm>
            <a:off x="1259632" y="260648"/>
            <a:ext cx="626469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Животный мир нашего края</a:t>
            </a:r>
            <a:endParaRPr lang="ru-RU" sz="3200" b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218" name="Picture 2" descr="https://avatars.mds.yandex.net/i?id=2e184e68e956bba615cb390ace84f5b63a39258a-11744606-images-thumbs&amp;n=13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427984" y="2348880"/>
            <a:ext cx="3122315" cy="208589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220" name="Picture 4" descr="https://avatars.mds.yandex.net/i?id=95c2d82a683f6a737b9596ce29414562852fe923-7546766-images-thumbs&amp;n=13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1331640" y="2492896"/>
            <a:ext cx="2896766" cy="193925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oboy3d.ru/pictures/product/l/c97174bbe772f756676b322355072b0dccb8238a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Рисунок 2" descr="https://avatars.mds.yandex.net/i?id=560d0dd2e1b6c6ab752a646e4f8ff463bf4e8a4b-6367247-images-thumbs&amp;n=13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3568" y="3356992"/>
            <a:ext cx="3528392" cy="24482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 descr="https://avatars.mds.yandex.net/i?id=abfe876ecba30ce1acff772ff60570cc-5588720-images-thumbs&amp;n=13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04048" y="3212976"/>
            <a:ext cx="3779912" cy="24044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52" name="Picture 4" descr="https://avatars.mds.yandex.net/i?id=2424470e787574be9b82d53fe3eed94439d1f46c-6977815-images-thumbs&amp;n=1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27584" y="764704"/>
            <a:ext cx="3240359" cy="21602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54" name="Picture 6" descr="https://avatars.mds.yandex.net/i?id=b5afc6d503c2e0932277fa7c1ada7b62e6eb8df5-9181181-images-thumbs&amp;n=13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364088" y="764704"/>
            <a:ext cx="3264987" cy="208823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Прямоугольник 7"/>
          <p:cNvSpPr/>
          <p:nvPr/>
        </p:nvSpPr>
        <p:spPr>
          <a:xfrm>
            <a:off x="3635896" y="260648"/>
            <a:ext cx="200728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Растения </a:t>
            </a:r>
            <a:endParaRPr lang="ru-RU" sz="3200" b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oboy3d.ru/pictures/product/l/c97174bbe772f756676b322355072b0dccb8238a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431032" y="0"/>
            <a:ext cx="8712968" cy="68634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449263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>
                <a:solidFill>
                  <a:srgbClr val="0070C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Тема 6 Место и роль Одоевского края</a:t>
            </a:r>
            <a:endParaRPr lang="ru-RU" sz="2400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indent="449263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6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отечественной культуре / великие земляки, музей, памятные места п. Одоев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lvl="0" indent="449263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6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ПАМЯТНИКИ ВОЕННОЙ СЛАВЫ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lvl="0" indent="449263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6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Памятник кавалерии генерала Белова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ноябре-декабре 1941 г. группа войск генерала П.А. Белова сыграла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выдающуюся роль в разгроме немецко-фашистских войск на Тульском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направлении.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lvl="0" indent="449263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6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ВЕЧНАЯ СЛАВА ГЕРОЯМ - БЮСТ ГЕРОЯ ЛЕТЧИКА ВОРОБЬЕВА.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lvl="0" indent="449263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6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Воробьёв, Иван Алексеевич советский военный лётчик, дважды Герой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Советского Союза.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lvl="0" indent="449263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6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Одоевская братская могила « Навечно, опаленные войной».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lvl="0" indent="449263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6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2002 году был открыт Мемориал Памяти в виде серебристого шлема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lvl="0" indent="449263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6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древнерусского воина, держащегося на колоннах с именами земляков,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lvl="0" indent="449263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6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прославивших Одоевский край, в том числе погибших в годы Великой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Отечественной войны.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lvl="0" indent="449263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6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Защитники земли Одоевской.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lvl="0" indent="449263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6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Цель: формирование у детей патриотических чувств, основанных на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ознакомлении с боевыми традициями нашего народа и памятниками боевой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славы. Воспитание любви и уважения к защитникам Родины на основе ярких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впечатлений. Исторических фактов.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Знаменитые люди города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lvl="0" indent="449263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6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Цель: </a:t>
            </a:r>
            <a:r>
              <a:rPr lang="ru-RU" sz="1600" dirty="0" err="1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Одоевцы</a:t>
            </a:r>
            <a:r>
              <a:rPr lang="ru-RU" sz="16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– герои Великой Отечественной войны. Понятие « земляки».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lvl="0" indent="449263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6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Концертная программа ко Дню Победы в Доме Творчества.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lvl="0" indent="449263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6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Экскурсии к памятникам боевой славы.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lvl="0" indent="449263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6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Целевые прогулки: Памятник кавалерии генерала Белова.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lvl="0" indent="449263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6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ВЕЧНАЯ СЛАВА ГЕРОЯМ - БЮСТ ГЕРОЯ ЛЕТЧИКА ВОРОБЬЕВА.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lvl="0" indent="449263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6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Воробьёв, Иван Алексеевич советский военный лётчик, дважды Герой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lvl="0" indent="449263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6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Советского Союза.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Одоевская братская могила « Навечно, опаленные войной».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lvl="0" indent="449263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6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2002 году был открыт Мемориал Памяти в виде серебристого шлема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древнерусского воина, держащегося на колоннах с именами земляков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oboy3d.ru/pictures/product/l/c97174bbe772f756676b322355072b0dccb8238a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3250" name="Picture 2" descr="https://avatars.mds.yandex.net/i?id=329df6ea97bb927472aa0eed2eb22601af694b14-10933522-images-thumbs&amp;n=1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332657"/>
            <a:ext cx="4176464" cy="278431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3252" name="Picture 4" descr="https://avatars.mds.yandex.net/i?id=12267d1e4f97e0818d892e9764fc66a6b1966642-3740468-images-thumbs&amp;n=1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860032" y="260648"/>
            <a:ext cx="3631331" cy="24208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3256" name="Picture 8" descr="https://avatars.mds.yandex.net/i?id=acded29871f680d7e82e3532df3d015300d519e9-12569904-images-thumbs&amp;n=1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11560" y="3429000"/>
            <a:ext cx="4176464" cy="250587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3260" name="Picture 12" descr="https://avatars.mds.yandex.net/i?id=623cd749865f0dd45585fffdaa024f70f467dba1-4555484-images-thumbs&amp;n=13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652120" y="2564904"/>
            <a:ext cx="2486025" cy="340804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oboy3d.ru/pictures/product/l/c97174bbe772f756676b322355072b0dccb8238a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611560" y="404664"/>
            <a:ext cx="7344816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III этап – заключительный</a:t>
            </a:r>
          </a:p>
          <a:p>
            <a:pPr algn="ctr"/>
            <a:r>
              <a:rPr lang="ru-RU" sz="32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Презентационно</a:t>
            </a:r>
            <a:r>
              <a:rPr lang="ru-RU" sz="3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– завершающий</a:t>
            </a:r>
            <a:r>
              <a:rPr lang="ru-RU" sz="3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: </a:t>
            </a:r>
          </a:p>
          <a:p>
            <a:pPr>
              <a:buFontTx/>
              <a:buChar char="-"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Оценка итогов реализации плана проекта </a:t>
            </a:r>
          </a:p>
          <a:p>
            <a:pPr>
              <a:buFontTx/>
              <a:buChar char="-"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Создание картотеки « Стихи, пословицы и поговорки о Родине» 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-Оформление альбома « Костюмы народов России» 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-Итоговое мероприятие : Конкурс чтения стихов « Люблю тебя , моя Россия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oboy3d.ru/pictures/product/l/c97174bbe772f756676b322355072b0dccb8238a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251520" y="188640"/>
            <a:ext cx="8892480" cy="69557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Ожидаемые и полученные результаты:</a:t>
            </a:r>
            <a:endParaRPr lang="ru-RU" sz="2800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    Особенность нашего проекта, заключался в том, что вместе с семьей мы не только познавали город, осваивали новое, но и трудились, но и </a:t>
            </a:r>
          </a:p>
          <a:p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работали в одной команде, где родители становились активными </a:t>
            </a:r>
          </a:p>
          <a:p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участниками жизни детей в детском саду.</a:t>
            </a:r>
          </a:p>
          <a:p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    Таким образом, мы думаем, что выбранное нами направление </a:t>
            </a:r>
          </a:p>
          <a:p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перспективно, что нравственно-патриотическое воспитание нужно </a:t>
            </a:r>
          </a:p>
          <a:p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начинать с рождения ребенка в каждой семье, с приобщения к </a:t>
            </a:r>
          </a:p>
          <a:p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традициям.</a:t>
            </a:r>
          </a:p>
          <a:p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    В ходе реализации проекта дети приобрели знания об истории города,</a:t>
            </a:r>
          </a:p>
          <a:p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Родины, символике, достопримечательностях, узнали имена тех, кто </a:t>
            </a:r>
          </a:p>
          <a:p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основал и прославил наш город, начали проявлять интерес к событиям </a:t>
            </a:r>
          </a:p>
          <a:p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городской жизни и отражать свои впечатления в продуктивной </a:t>
            </a:r>
          </a:p>
          <a:p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деятельности.</a:t>
            </a:r>
          </a:p>
          <a:p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    Таким образом, можно считать, что цель и задачи проекта выполнены.</a:t>
            </a:r>
          </a:p>
          <a:p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200" dirty="0" smtClean="0">
                <a:latin typeface="Times New Roman" pitchFamily="18" charset="0"/>
                <a:cs typeface="Times New Roman" pitchFamily="18" charset="0"/>
              </a:rPr>
            </a:br>
            <a:endParaRPr lang="ru-RU" sz="22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oboy3d.ru/pictures/product/l/c97174bbe772f756676b322355072b0dccb8238a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Рисунок 3" descr="F:\д с\IMG_20220302_113208.jpg"/>
          <p:cNvPicPr/>
          <p:nvPr/>
        </p:nvPicPr>
        <p:blipFill>
          <a:blip r:embed="rId3" cstate="print"/>
          <a:srcRect t="2064" r="12985"/>
          <a:stretch>
            <a:fillRect/>
          </a:stretch>
        </p:blipFill>
        <p:spPr bwMode="auto">
          <a:xfrm>
            <a:off x="2267744" y="3429000"/>
            <a:ext cx="4504014" cy="28575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Picture 4" descr="C:\Users\Махыч\Desktop\РАБОТА ДС\IMG_20220407_100950.jpg"/>
          <p:cNvPicPr>
            <a:picLocks noChangeAspect="1" noChangeArrowheads="1"/>
          </p:cNvPicPr>
          <p:nvPr/>
        </p:nvPicPr>
        <p:blipFill>
          <a:blip r:embed="rId4" cstate="print"/>
          <a:srcRect t="-1799" r="14563"/>
          <a:stretch>
            <a:fillRect/>
          </a:stretch>
        </p:blipFill>
        <p:spPr bwMode="auto">
          <a:xfrm>
            <a:off x="755576" y="404664"/>
            <a:ext cx="4176464" cy="27991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 descr="C:\Users\Махыч\Desktop\ФОТО для выпускного\ФОТО ДЕНЬ МАТЕРИ 28.11.18\IMG-20181128-WA0003.jpg"/>
          <p:cNvPicPr/>
          <p:nvPr/>
        </p:nvPicPr>
        <p:blipFill>
          <a:blip r:embed="rId5" cstate="print"/>
          <a:srcRect l="27343" t="3463"/>
          <a:stretch>
            <a:fillRect/>
          </a:stretch>
        </p:blipFill>
        <p:spPr bwMode="auto">
          <a:xfrm>
            <a:off x="5148064" y="548680"/>
            <a:ext cx="3347864" cy="25922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oboy3d.ru/pictures/product/l/c97174bbe772f756676b322355072b0dccb8238a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539552" y="332656"/>
            <a:ext cx="7920880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Обеспечение проектной деятельности</a:t>
            </a:r>
          </a:p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1. Патриотическое воспитание  дошкольников средствами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краеведо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– туристической деятельности. Пособие по реализации программы «Патриотическое воспитание граждан РФ» М.: 2003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2. Алёшина Н.В. «Ознакомление дошкольников с  окружающей и социальной действительностью»   - М.:2002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Навицкая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М.Ю. «Наследие. Патриотическое воспитание в детском саду» -  М.: 2003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4. Ривина Е.К. «Российская символика»  - М.: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Аркти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2004 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5. Опыт работы по патриотическому воспитанию в ДОУ. Творческий центр  «Сфера» М.: 2003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6. Интернет ресурсы.</a:t>
            </a:r>
          </a:p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oboy3d.ru/pictures/product/l/c97174bbe772f756676b322355072b0dccb8238a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467544" y="548680"/>
            <a:ext cx="8424936" cy="42780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Проблема проекта: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Задачи воспитания чувства патриотизма, любви к Родине, своему родному краю традиционно решается в ДОУ. Но результаты исследования показывают, что у некоторых детей отмечается средний уровень знаний о родной стране, а у некоторых отсутствует познавательный интерес. Поэтому возникла необходимость изменить формы организации педагогического процесса по ознакомлению детей с особенностями родного края.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Решением данной проблемы является реализация проекта: «Юные Одоевские краеведы».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oboy3d.ru/pictures/product/l/c97174bbe772f756676b322355072b0dccb8238a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611560" y="548680"/>
            <a:ext cx="7776864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Гипотеза проекта: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Любовь к Родине – самое великое и дорогое, глубокое и сильное чувство. Чтобы стать патриотом, человек должен ощутить духовную связь со своим народом, принять его язык, культуру. Родная культура, как отец и мать, должны стать неотъемлемой частью души ребенка. Помня об этом, мы стремимся воспитать у детей любовь и уважение к столице Родины, родному краю поселку, к народным традициям, фольклору, к природе.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oboy3d.ru/pictures/product/l/c97174bbe772f756676b322355072b0dccb8238a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323528" y="332656"/>
            <a:ext cx="8568952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/>
            <a:r>
              <a:rPr lang="ru-RU" sz="3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Идея проекта</a:t>
            </a:r>
            <a:r>
              <a:rPr lang="ru-RU" sz="3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fontAlgn="base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Установить взаимные доверительные отношения между педагогами и родителями по формированию 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патриотических 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качеств личности ребёнка в разных видах деятельности.</a:t>
            </a:r>
          </a:p>
          <a:p>
            <a:pPr fontAlgn="base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Активизировать и обогатить 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воспитательные 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умений родителей по приобщению 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дошкольников 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к семейным традициям и ценностям, поддержание их уверенности в собственных педагогических возможностях.</a:t>
            </a:r>
          </a:p>
          <a:p>
            <a:pPr algn="ctr" fontAlgn="base"/>
            <a:r>
              <a:rPr lang="ru-RU" sz="3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Цель</a:t>
            </a:r>
            <a:r>
              <a:rPr lang="ru-RU" sz="3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3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проекта</a:t>
            </a:r>
            <a:r>
              <a:rPr lang="ru-RU" sz="3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fontAlgn="base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1. Формирование 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патриотических 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качеств личности ребёнка через приобщение детей к семейным традициям и ценностям.</a:t>
            </a:r>
          </a:p>
          <a:p>
            <a:pPr fontAlgn="base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2. Воспитание гражданина и патриота своей страны, любящего свою семью, родной дом, близких ему людей.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oboy3d.ru/pictures/product/l/c97174bbe772f756676b322355072b0dccb8238a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251520" y="117693"/>
            <a:ext cx="8892480" cy="76636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Задачи проекта:</a:t>
            </a:r>
          </a:p>
          <a:p>
            <a:pPr marL="342900" indent="-342900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1. Вызвать у детей чувство восхищения и восторга красотой своей Родины;</a:t>
            </a:r>
          </a:p>
          <a:p>
            <a:pPr marL="342900" indent="-342900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2. Познакомить детей с государственной символикой: флаг, герб, гимн Росси</a:t>
            </a:r>
          </a:p>
          <a:p>
            <a:pPr marL="342900" indent="-342900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Тульской области, поселка – Одоев;</a:t>
            </a:r>
          </a:p>
          <a:p>
            <a:pPr marL="342900" indent="-342900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3. Знакомить детей с историческим прошлым родного поселка, его </a:t>
            </a:r>
          </a:p>
          <a:p>
            <a:pPr marL="342900" indent="-342900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памятниках;</a:t>
            </a:r>
          </a:p>
          <a:p>
            <a:pPr marL="342900" indent="-342900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4. Познакомить с людьми прославивших родной край, поселок;</a:t>
            </a:r>
          </a:p>
          <a:p>
            <a:pPr marL="342900" indent="-342900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3. Формировать представление детей о родном крае, поселке: бытом, историей, традициями, культурой родного края.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4. Развивать первичные приемы логического мышления (формировать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способность к наблюдению, сравнению, обобщению, классификации,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установлению закономерностей, интеграции информации. Развивать речь 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как средство и форму мыслительной деятельности.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5. Воспитывать: любознательность, любовь и интерес к родному краю, 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Родине, природе, уважение к людям труда; творческое созидательное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отношение к природе; интерес к путешествию как форме познания 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окружающего мира. 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6. Вызывать чувство достоинства, гордости за свою семью,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народ, поселок, осознанно-бережное, экологически-целесообразное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отношение к человеку, к растениям, к животным, к неживой природе, к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миру, созданному трудом человека в родном крае.</a:t>
            </a:r>
          </a:p>
          <a:p>
            <a:endParaRPr lang="ru-RU" sz="2000" dirty="0" smtClean="0"/>
          </a:p>
          <a:p>
            <a:endParaRPr lang="ru-RU" sz="2000" dirty="0" smtClean="0"/>
          </a:p>
          <a:p>
            <a:r>
              <a:rPr lang="ru-RU" sz="2000" b="1" dirty="0" smtClean="0"/>
              <a:t> </a:t>
            </a:r>
            <a:endParaRPr lang="ru-RU" sz="2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oboy3d.ru/pictures/product/l/c97174bbe772f756676b322355072b0dccb8238a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467544" y="476672"/>
            <a:ext cx="8352928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Паспорт проекта:</a:t>
            </a:r>
          </a:p>
          <a:p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Тип проекта: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творческий, групповой.</a:t>
            </a: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Участники проекта: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дети подготовительной к школе группы, родители, воспитатель подготовительной к школе группы.</a:t>
            </a: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Продолжительность: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сентябрь - май</a:t>
            </a: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Вид проекта: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информационно- познавательный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oboy3d.ru/pictures/product/l/c97174bbe772f756676b322355072b0dccb8238a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0" y="363915"/>
            <a:ext cx="9144000" cy="61247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Организация над проектом: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1. Определение участников 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проекта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их роль в достижении предполагаемых результатов;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2. Диагностический, исследовательский характер </a:t>
            </a: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(наблюдение, беседы)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3. Изучение материалов по родному краю, селу.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4. Сбор и систематизация </a:t>
            </a:r>
            <a:r>
              <a:rPr lang="ru-RU" sz="2400" u="sng" dirty="0" smtClean="0">
                <a:latin typeface="Times New Roman" pitchFamily="18" charset="0"/>
                <a:cs typeface="Times New Roman" pitchFamily="18" charset="0"/>
              </a:rPr>
              <a:t>информации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5. Подбор и планирование материала, с учетом индивидуальных и возрастных особенностей детей.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6. Составление перспективного плана работы по реализации 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проекта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7. Включение данного 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проекта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 в локальный компонент рабочей программы.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8. Составление рекомендаций для педагогов и 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родителей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 по использованию современной художественной детской и методической литературы для воспитания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любв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к </a:t>
            </a: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«малой </a:t>
            </a: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Родине</a:t>
            </a: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»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Начальная">
  <a:themeElements>
    <a:clrScheme name="Начальная">
      <a:dk1>
        <a:sysClr val="windowText" lastClr="000000"/>
      </a:dk1>
      <a:lt1>
        <a:sysClr val="window" lastClr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Начальная">
      <a:majorFont>
        <a:latin typeface="Bookman Old Style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Gill Sans MT"/>
        <a:ea typeface=""/>
        <a:cs typeface=""/>
        <a:font script="Grek" typeface="Calibri"/>
        <a:font script="Cyrl" typeface="Calibri"/>
        <a:font script="Jpan" typeface="ＭＳ Ｐゴシック"/>
        <a:font script="Hang" typeface="맑은 고딕"/>
        <a:font script="Hans" typeface="华文新魏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Начальная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Origin</Template>
  <TotalTime>2529</TotalTime>
  <Words>2496</Words>
  <Application>Microsoft Office PowerPoint</Application>
  <PresentationFormat>Экран (4:3)</PresentationFormat>
  <Paragraphs>255</Paragraphs>
  <Slides>39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39</vt:i4>
      </vt:variant>
    </vt:vector>
  </HeadingPairs>
  <TitlesOfParts>
    <vt:vector size="40" baseType="lpstr">
      <vt:lpstr>Начальная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  <vt:lpstr>Слайд 31</vt:lpstr>
      <vt:lpstr>Слайд 32</vt:lpstr>
      <vt:lpstr>Слайд 33</vt:lpstr>
      <vt:lpstr>Слайд 34</vt:lpstr>
      <vt:lpstr>Слайд 35</vt:lpstr>
      <vt:lpstr>Слайд 36</vt:lpstr>
      <vt:lpstr>Слайд 37</vt:lpstr>
      <vt:lpstr>Слайд 38</vt:lpstr>
      <vt:lpstr>Слайд 39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Маруся</cp:lastModifiedBy>
  <cp:revision>219</cp:revision>
  <dcterms:created xsi:type="dcterms:W3CDTF">2014-11-07T17:01:55Z</dcterms:created>
  <dcterms:modified xsi:type="dcterms:W3CDTF">2025-08-23T07:53:34Z</dcterms:modified>
</cp:coreProperties>
</file>