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1" r:id="rId5"/>
    <p:sldId id="292" r:id="rId6"/>
    <p:sldId id="293" r:id="rId7"/>
    <p:sldId id="294" r:id="rId8"/>
    <p:sldId id="295" r:id="rId9"/>
    <p:sldId id="296" r:id="rId10"/>
    <p:sldId id="297" r:id="rId11"/>
    <p:sldId id="298" r:id="rId12"/>
    <p:sldId id="263" r:id="rId13"/>
    <p:sldId id="264" r:id="rId14"/>
    <p:sldId id="265" r:id="rId15"/>
    <p:sldId id="268" r:id="rId16"/>
    <p:sldId id="285" r:id="rId17"/>
    <p:sldId id="267" r:id="rId18"/>
    <p:sldId id="269" r:id="rId19"/>
    <p:sldId id="286" r:id="rId20"/>
    <p:sldId id="280" r:id="rId21"/>
    <p:sldId id="281" r:id="rId22"/>
    <p:sldId id="283" r:id="rId23"/>
    <p:sldId id="284" r:id="rId24"/>
    <p:sldId id="270" r:id="rId25"/>
    <p:sldId id="271" r:id="rId26"/>
    <p:sldId id="272" r:id="rId27"/>
    <p:sldId id="273" r:id="rId28"/>
    <p:sldId id="287" r:id="rId29"/>
    <p:sldId id="278" r:id="rId30"/>
    <p:sldId id="275" r:id="rId31"/>
    <p:sldId id="288" r:id="rId32"/>
    <p:sldId id="276" r:id="rId33"/>
    <p:sldId id="277" r:id="rId34"/>
    <p:sldId id="279" r:id="rId35"/>
    <p:sldId id="289" r:id="rId36"/>
    <p:sldId id="290" r:id="rId37"/>
    <p:sldId id="291" r:id="rId38"/>
    <p:sldId id="258" r:id="rId39"/>
    <p:sldId id="299"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D05"/>
    <a:srgbClr val="E5BB09"/>
    <a:srgbClr val="E99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2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A1009-9066-472F-8C79-4EE0873343CF}" type="datetimeFigureOut">
              <a:rPr lang="ru-RU" smtClean="0"/>
              <a:pPr/>
              <a:t>05.11.2015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30B514-F772-49E1-BBE5-C0140E63E79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9000">
              <a:schemeClr val="accent5">
                <a:lumMod val="40000"/>
                <a:lumOff val="60000"/>
              </a:schemeClr>
            </a:gs>
            <a:gs pos="66000">
              <a:srgbClr val="E99805"/>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A1009-9066-472F-8C79-4EE0873343CF}" type="datetimeFigureOut">
              <a:rPr lang="ru-RU" smtClean="0"/>
              <a:pPr/>
              <a:t>05.11.2015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0B514-F772-49E1-BBE5-C0140E63E79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commons.wikimedia.org/wiki/File:%D0%9A%D0%BE%D0%BD%D1%82%D0%BE%D1%80%D0%BA%D0%B0.jpg?uselang=ru"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9.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grpSp>
        <p:nvGrpSpPr>
          <p:cNvPr id="191"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2"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3"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4"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5"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6"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7"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8"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9"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0"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1"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2"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3" name="Группа 146"/>
          <p:cNvGrpSpPr/>
          <p:nvPr/>
        </p:nvGrpSpPr>
        <p:grpSpPr>
          <a:xfrm>
            <a:off x="4429124" y="6143644"/>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4"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5"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6"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30"/>
          <p:cNvGrpSpPr/>
          <p:nvPr/>
        </p:nvGrpSpPr>
        <p:grpSpPr>
          <a:xfrm>
            <a:off x="0" y="6286520"/>
            <a:ext cx="9144000" cy="714380"/>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4"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5"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8"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4"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7"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0"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3"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6"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gradFill>
                  <a:gsLst>
                    <a:gs pos="0">
                      <a:srgbClr val="FF3399"/>
                    </a:gs>
                    <a:gs pos="25000">
                      <a:srgbClr val="FF6633"/>
                    </a:gs>
                    <a:gs pos="50000">
                      <a:srgbClr val="FFFF00"/>
                    </a:gs>
                    <a:gs pos="75000">
                      <a:srgbClr val="01A78F"/>
                    </a:gs>
                    <a:gs pos="100000">
                      <a:srgbClr val="3366FF"/>
                    </a:gs>
                  </a:gsLst>
                  <a:lin ang="16200000" scaled="0"/>
                </a:gra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gradFill>
                  <a:gsLst>
                    <a:gs pos="0">
                      <a:srgbClr val="FF3399"/>
                    </a:gs>
                    <a:gs pos="25000">
                      <a:srgbClr val="FF6633"/>
                    </a:gs>
                    <a:gs pos="50000">
                      <a:srgbClr val="FFFF00"/>
                    </a:gs>
                    <a:gs pos="75000">
                      <a:srgbClr val="01A78F"/>
                    </a:gs>
                    <a:gs pos="100000">
                      <a:srgbClr val="3366FF"/>
                    </a:gs>
                  </a:gsLst>
                  <a:lin ang="16200000" scaled="0"/>
                </a:gradFill>
              </a:endParaRPr>
            </a:p>
          </p:txBody>
        </p:sp>
      </p:grpSp>
      <p:grpSp>
        <p:nvGrpSpPr>
          <p:cNvPr id="59"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2"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8"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1"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4"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7"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80"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1"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2"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9" name="Заголовок 268"/>
          <p:cNvSpPr>
            <a:spLocks noGrp="1"/>
          </p:cNvSpPr>
          <p:nvPr>
            <p:ph type="ctrTitle"/>
          </p:nvPr>
        </p:nvSpPr>
        <p:spPr>
          <a:xfrm>
            <a:off x="642910" y="214290"/>
            <a:ext cx="7772400" cy="1470025"/>
          </a:xfrm>
        </p:spPr>
        <p:txBody>
          <a:bodyPr vert="horz" lIns="91440" tIns="45720" rIns="91440" bIns="45720" rtlCol="0" anchor="ctr">
            <a:normAutofit fontScale="90000"/>
          </a:bodyPr>
          <a:lstStyle/>
          <a:p>
            <a:r>
              <a:rPr lang="ru-RU" sz="4000" dirty="0" smtClean="0">
                <a:solidFill>
                  <a:srgbClr val="002060"/>
                </a:solidFill>
                <a:latin typeface="Comic Sans MS" pitchFamily="66" charset="0"/>
              </a:rPr>
              <a:t/>
            </a:r>
            <a:br>
              <a:rPr lang="ru-RU" sz="4000" dirty="0" smtClean="0">
                <a:solidFill>
                  <a:srgbClr val="002060"/>
                </a:solidFill>
                <a:latin typeface="Comic Sans MS" pitchFamily="66" charset="0"/>
              </a:rPr>
            </a:br>
            <a:r>
              <a:rPr lang="ru-RU" sz="4000" dirty="0">
                <a:solidFill>
                  <a:srgbClr val="002060"/>
                </a:solidFill>
                <a:latin typeface="Comic Sans MS" pitchFamily="66" charset="0"/>
              </a:rPr>
              <a:t/>
            </a:r>
            <a:br>
              <a:rPr lang="ru-RU" sz="4000" dirty="0">
                <a:solidFill>
                  <a:srgbClr val="002060"/>
                </a:solidFill>
                <a:latin typeface="Comic Sans MS" pitchFamily="66" charset="0"/>
              </a:rPr>
            </a:br>
            <a:r>
              <a:rPr lang="ru-RU" sz="4000" dirty="0" smtClean="0">
                <a:solidFill>
                  <a:srgbClr val="002060"/>
                </a:solidFill>
                <a:latin typeface="Comic Sans MS" pitchFamily="66" charset="0"/>
              </a:rPr>
              <a:t/>
            </a:r>
            <a:br>
              <a:rPr lang="ru-RU" sz="4000" dirty="0" smtClean="0">
                <a:solidFill>
                  <a:srgbClr val="002060"/>
                </a:solidFill>
                <a:latin typeface="Comic Sans MS" pitchFamily="66" charset="0"/>
              </a:rPr>
            </a:br>
            <a:r>
              <a:rPr lang="ru-RU" sz="4000" dirty="0">
                <a:solidFill>
                  <a:srgbClr val="002060"/>
                </a:solidFill>
                <a:latin typeface="Comic Sans MS" pitchFamily="66" charset="0"/>
              </a:rPr>
              <a:t/>
            </a:r>
            <a:br>
              <a:rPr lang="ru-RU" sz="4000" dirty="0">
                <a:solidFill>
                  <a:srgbClr val="002060"/>
                </a:solidFill>
                <a:latin typeface="Comic Sans MS" pitchFamily="66" charset="0"/>
              </a:rPr>
            </a:br>
            <a:r>
              <a:rPr lang="ru-RU" sz="4000" dirty="0" smtClean="0">
                <a:solidFill>
                  <a:srgbClr val="002060"/>
                </a:solidFill>
                <a:latin typeface="Comic Sans MS" pitchFamily="66" charset="0"/>
              </a:rPr>
              <a:t/>
            </a:r>
            <a:br>
              <a:rPr lang="ru-RU" sz="4000" dirty="0" smtClean="0">
                <a:solidFill>
                  <a:srgbClr val="002060"/>
                </a:solidFill>
                <a:latin typeface="Comic Sans MS" pitchFamily="66" charset="0"/>
              </a:rPr>
            </a:br>
            <a:r>
              <a:rPr lang="ru-RU" sz="4000" dirty="0">
                <a:solidFill>
                  <a:srgbClr val="002060"/>
                </a:solidFill>
                <a:latin typeface="Comic Sans MS" pitchFamily="66" charset="0"/>
              </a:rPr>
              <a:t/>
            </a:r>
            <a:br>
              <a:rPr lang="ru-RU" sz="4000" dirty="0">
                <a:solidFill>
                  <a:srgbClr val="002060"/>
                </a:solidFill>
                <a:latin typeface="Comic Sans MS" pitchFamily="66" charset="0"/>
              </a:rPr>
            </a:br>
            <a:r>
              <a:rPr lang="ru-RU" sz="4000" dirty="0" smtClean="0">
                <a:solidFill>
                  <a:srgbClr val="002060"/>
                </a:solidFill>
                <a:latin typeface="Comic Sans MS" pitchFamily="66" charset="0"/>
              </a:rPr>
              <a:t/>
            </a:r>
            <a:br>
              <a:rPr lang="ru-RU" sz="4000" dirty="0" smtClean="0">
                <a:solidFill>
                  <a:srgbClr val="002060"/>
                </a:solidFill>
                <a:latin typeface="Comic Sans MS" pitchFamily="66" charset="0"/>
              </a:rPr>
            </a:br>
            <a:r>
              <a:rPr lang="ru-RU" b="1" dirty="0" err="1" smtClean="0">
                <a:solidFill>
                  <a:srgbClr val="002060"/>
                </a:solidFill>
                <a:latin typeface="Times New Roman" pitchFamily="18" charset="0"/>
                <a:cs typeface="Times New Roman" pitchFamily="18" charset="0"/>
              </a:rPr>
              <a:t>Здоровьесберегающая</a:t>
            </a:r>
            <a:r>
              <a:rPr lang="ru-RU" b="1" dirty="0" smtClean="0">
                <a:solidFill>
                  <a:srgbClr val="002060"/>
                </a:solidFill>
                <a:latin typeface="Times New Roman" pitchFamily="18" charset="0"/>
                <a:cs typeface="Times New Roman" pitchFamily="18" charset="0"/>
              </a:rPr>
              <a:t> </a:t>
            </a:r>
            <a:r>
              <a:rPr lang="ru-RU" b="1" dirty="0">
                <a:solidFill>
                  <a:srgbClr val="002060"/>
                </a:solidFill>
                <a:latin typeface="Times New Roman" pitchFamily="18" charset="0"/>
                <a:cs typeface="Times New Roman" pitchFamily="18" charset="0"/>
              </a:rPr>
              <a:t>методика                          Владимира Базарного</a:t>
            </a:r>
            <a:br>
              <a:rPr lang="ru-RU" b="1" dirty="0">
                <a:solidFill>
                  <a:srgbClr val="002060"/>
                </a:solidFill>
                <a:latin typeface="Times New Roman" pitchFamily="18" charset="0"/>
                <a:cs typeface="Times New Roman" pitchFamily="18" charset="0"/>
              </a:rPr>
            </a:br>
            <a:r>
              <a:rPr lang="ru-RU" sz="4000" dirty="0">
                <a:solidFill>
                  <a:srgbClr val="002060"/>
                </a:solidFill>
                <a:latin typeface="Comic Sans MS" pitchFamily="66" charset="0"/>
              </a:rPr>
              <a:t/>
            </a:r>
            <a:br>
              <a:rPr lang="ru-RU" sz="4000" dirty="0">
                <a:solidFill>
                  <a:srgbClr val="002060"/>
                </a:solidFill>
                <a:latin typeface="Comic Sans MS" pitchFamily="66" charset="0"/>
              </a:rPr>
            </a:br>
            <a:endParaRPr lang="ru-RU" sz="7200" b="1" dirty="0">
              <a:ln w="15875">
                <a:solidFill>
                  <a:schemeClr val="tx1"/>
                </a:solidFill>
              </a:ln>
              <a:gradFill flip="none" rotWithShape="1">
                <a:gsLst>
                  <a:gs pos="0">
                    <a:srgbClr val="E98D05"/>
                  </a:gs>
                  <a:gs pos="64999">
                    <a:srgbClr val="E5BB09"/>
                  </a:gs>
                  <a:gs pos="100000">
                    <a:srgbClr val="D1C39F"/>
                  </a:gs>
                </a:gsLst>
                <a:lin ang="13500000" scaled="1"/>
                <a:tileRect/>
              </a:gradFill>
              <a:effectLst>
                <a:outerShdw blurRad="50800" dist="38100" dir="2700000" algn="tl" rotWithShape="0">
                  <a:prstClr val="black">
                    <a:alpha val="40000"/>
                  </a:prstClr>
                </a:outerShdw>
              </a:effectLst>
            </a:endParaRPr>
          </a:p>
        </p:txBody>
      </p:sp>
      <p:sp>
        <p:nvSpPr>
          <p:cNvPr id="270" name="Подзаголовок 269"/>
          <p:cNvSpPr>
            <a:spLocks noGrp="1"/>
          </p:cNvSpPr>
          <p:nvPr>
            <p:ph type="subTitle" idx="1"/>
          </p:nvPr>
        </p:nvSpPr>
        <p:spPr>
          <a:xfrm>
            <a:off x="1428728" y="3371852"/>
            <a:ext cx="6400800" cy="2085992"/>
          </a:xfrm>
        </p:spPr>
        <p:txBody>
          <a:bodyPr>
            <a:normAutofit fontScale="92500" lnSpcReduction="20000"/>
          </a:bodyPr>
          <a:lstStyle/>
          <a:p>
            <a:pPr lvl="0"/>
            <a:r>
              <a:rPr lang="ru-RU" sz="2400" b="1" dirty="0" smtClean="0">
                <a:solidFill>
                  <a:srgbClr val="C00000"/>
                </a:solidFill>
                <a:latin typeface="Times New Roman" pitchFamily="18" charset="0"/>
                <a:cs typeface="Times New Roman" pitchFamily="18" charset="0"/>
              </a:rPr>
              <a:t>МБДОУ </a:t>
            </a:r>
            <a:r>
              <a:rPr lang="ru-RU" sz="2400" b="1" dirty="0">
                <a:solidFill>
                  <a:srgbClr val="C00000"/>
                </a:solidFill>
                <a:latin typeface="Times New Roman" pitchFamily="18" charset="0"/>
                <a:cs typeface="Times New Roman" pitchFamily="18" charset="0"/>
              </a:rPr>
              <a:t>ЦРР –д/с «Парус»    </a:t>
            </a:r>
            <a:r>
              <a:rPr lang="ru-RU" sz="2400" b="1" dirty="0" err="1">
                <a:solidFill>
                  <a:srgbClr val="C00000"/>
                </a:solidFill>
                <a:latin typeface="Times New Roman" pitchFamily="18" charset="0"/>
                <a:cs typeface="Times New Roman" pitchFamily="18" charset="0"/>
              </a:rPr>
              <a:t>пгт</a:t>
            </a:r>
            <a:r>
              <a:rPr lang="ru-RU" sz="2400" b="1" dirty="0">
                <a:solidFill>
                  <a:srgbClr val="C00000"/>
                </a:solidFill>
                <a:latin typeface="Times New Roman" pitchFamily="18" charset="0"/>
                <a:cs typeface="Times New Roman" pitchFamily="18" charset="0"/>
              </a:rPr>
              <a:t> Славянка Хасанский муниципальный район </a:t>
            </a:r>
            <a:endParaRPr lang="ru-RU" sz="2400" b="1" dirty="0" smtClean="0">
              <a:solidFill>
                <a:srgbClr val="C00000"/>
              </a:solidFill>
              <a:latin typeface="Times New Roman" pitchFamily="18" charset="0"/>
              <a:cs typeface="Times New Roman" pitchFamily="18" charset="0"/>
            </a:endParaRPr>
          </a:p>
          <a:p>
            <a:pPr lvl="0"/>
            <a:r>
              <a:rPr lang="ru-RU" sz="2400" b="1" dirty="0" smtClean="0">
                <a:solidFill>
                  <a:schemeClr val="tx1"/>
                </a:solidFill>
                <a:latin typeface="Times New Roman" pitchFamily="18" charset="0"/>
                <a:cs typeface="Times New Roman" pitchFamily="18" charset="0"/>
              </a:rPr>
              <a:t>Опыт работы представили:                                   </a:t>
            </a:r>
            <a:r>
              <a:rPr lang="ru-RU" sz="2400" b="1" dirty="0" smtClean="0">
                <a:solidFill>
                  <a:schemeClr val="tx2">
                    <a:lumMod val="50000"/>
                  </a:schemeClr>
                </a:solidFill>
                <a:latin typeface="Times New Roman" pitchFamily="18" charset="0"/>
                <a:cs typeface="Times New Roman" pitchFamily="18" charset="0"/>
              </a:rPr>
              <a:t>Ткаченко А.А.-заведующий</a:t>
            </a:r>
          </a:p>
          <a:p>
            <a:pPr lvl="0"/>
            <a:r>
              <a:rPr lang="ru-RU" sz="2400" b="1" dirty="0" smtClean="0">
                <a:solidFill>
                  <a:schemeClr val="tx2">
                    <a:lumMod val="50000"/>
                  </a:schemeClr>
                </a:solidFill>
                <a:latin typeface="Times New Roman" pitchFamily="18" charset="0"/>
                <a:cs typeface="Times New Roman" pitchFamily="18" charset="0"/>
              </a:rPr>
              <a:t>Кондракова Ю.Г.- ст. воспитатель</a:t>
            </a:r>
          </a:p>
          <a:p>
            <a:pPr lvl="0"/>
            <a:r>
              <a:rPr lang="ru-RU" sz="2400" b="1" dirty="0" smtClean="0">
                <a:solidFill>
                  <a:schemeClr val="tx2">
                    <a:lumMod val="50000"/>
                  </a:schemeClr>
                </a:solidFill>
                <a:latin typeface="Times New Roman" pitchFamily="18" charset="0"/>
                <a:cs typeface="Times New Roman" pitchFamily="18" charset="0"/>
              </a:rPr>
              <a:t>Агапова Т.В. - воспитатель</a:t>
            </a:r>
            <a:endParaRPr lang="ru-RU" sz="2400" b="1"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Гимнастика после сна</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3" name="Picture 3"/>
          <p:cNvPicPr>
            <a:picLocks noGrp="1"/>
          </p:cNvPicPr>
          <p:nvPr>
            <p:ph idx="1"/>
          </p:nvPr>
        </p:nvPicPr>
        <p:blipFill rotWithShape="1">
          <a:blip r:embed="rId3" cstate="print">
            <a:extLst>
              <a:ext uri="{28A0092B-C50C-407E-A947-70E740481C1C}">
                <a14:useLocalDpi xmlns:a14="http://schemas.microsoft.com/office/drawing/2010/main" val="0"/>
              </a:ext>
            </a:extLst>
          </a:blip>
          <a:srcRect l="15211"/>
          <a:stretch/>
        </p:blipFill>
        <p:spPr bwMode="auto">
          <a:xfrm>
            <a:off x="478825" y="733988"/>
            <a:ext cx="4590022" cy="381554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7"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963" y="2958648"/>
            <a:ext cx="4958974" cy="3505022"/>
          </a:xfrm>
          <a:prstGeom prst="flowChartPunchedCard">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64793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449569" y="-214339"/>
            <a:ext cx="7456331" cy="953643"/>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r>
              <a:rPr lang="ru-RU" sz="2400" b="1" dirty="0" smtClean="0">
                <a:solidFill>
                  <a:schemeClr val="accent2">
                    <a:lumMod val="50000"/>
                  </a:schemeClr>
                </a:solidFill>
                <a:latin typeface="Times New Roman" pitchFamily="18" charset="0"/>
                <a:cs typeface="Times New Roman" pitchFamily="18" charset="0"/>
              </a:rPr>
              <a:t>«Здоровый нищий счастливее больного короля»</a:t>
            </a:r>
            <a:endParaRPr lang="ru-RU" sz="2400" b="1" dirty="0">
              <a:solidFill>
                <a:schemeClr val="accent2">
                  <a:lumMod val="50000"/>
                </a:schemeClr>
              </a:solidFill>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928647"/>
            <a:ext cx="8229600" cy="5474550"/>
          </a:xfrm>
        </p:spPr>
        <p:txBody>
          <a:bodyPr>
            <a:noAutofit/>
          </a:bodyPr>
          <a:lstStyle/>
          <a:p>
            <a:pPr marL="0" indent="0">
              <a:buNone/>
            </a:pPr>
            <a:r>
              <a:rPr lang="ru-RU" sz="2200" dirty="0" smtClean="0">
                <a:latin typeface="Times New Roman" pitchFamily="18" charset="0"/>
                <a:cs typeface="Times New Roman" pitchFamily="18" charset="0"/>
              </a:rPr>
              <a:t>Основные проблемы заболеваний детей школьного и старшего дошкольного возраста связаны с состоянием позвоночника и зрением. Ежегодно из стен нашего д/сада выходили в школу дети, имеющие проблемы со зрением (близорукость). Именно проблема ухудшения зрения дошкольников в нашем детском саду встала очень остро и мотивировала нас к поиску новых </a:t>
            </a:r>
            <a:r>
              <a:rPr lang="ru-RU" sz="2200" dirty="0" err="1" smtClean="0">
                <a:latin typeface="Times New Roman" pitchFamily="18" charset="0"/>
                <a:cs typeface="Times New Roman" pitchFamily="18" charset="0"/>
              </a:rPr>
              <a:t>здоровьесберегающих</a:t>
            </a:r>
            <a:r>
              <a:rPr lang="ru-RU" sz="2200" dirty="0" smtClean="0">
                <a:latin typeface="Times New Roman" pitchFamily="18" charset="0"/>
                <a:cs typeface="Times New Roman" pitchFamily="18" charset="0"/>
              </a:rPr>
              <a:t> технологий. Поэтому перед нами встала задача поиска рационального сочетания таких технологий,  которые были бы направленны на сохранение зрения детей и профилактику нарушений осанки в условиях нашего детского сада. Изучив </a:t>
            </a:r>
            <a:r>
              <a:rPr lang="ru-RU" sz="2200" dirty="0">
                <a:latin typeface="Times New Roman" pitchFamily="18" charset="0"/>
                <a:cs typeface="Times New Roman" pitchFamily="18" charset="0"/>
              </a:rPr>
              <a:t>систему </a:t>
            </a:r>
            <a:r>
              <a:rPr lang="ru-RU" sz="2200" dirty="0" err="1">
                <a:latin typeface="Times New Roman" pitchFamily="18" charset="0"/>
                <a:cs typeface="Times New Roman" pitchFamily="18" charset="0"/>
              </a:rPr>
              <a:t>здоровьесберегающих</a:t>
            </a:r>
            <a:r>
              <a:rPr lang="ru-RU" sz="2200" dirty="0">
                <a:latin typeface="Times New Roman" pitchFamily="18" charset="0"/>
                <a:cs typeface="Times New Roman" pitchFamily="18" charset="0"/>
              </a:rPr>
              <a:t> педагогических технологий Владимира Филипповича Базарного,  доктора медицинских наук, профессора, мы пришли к выводу, что она полностью отвечает нашим запросам. Тем более, что технологии были апробированы в школах и детских садах России и показали хорошие результаты улучшения здоровья детей</a:t>
            </a:r>
            <a:r>
              <a:rPr lang="ru-RU" sz="2200" b="1" dirty="0">
                <a:solidFill>
                  <a:schemeClr val="accent2">
                    <a:lumMod val="5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3625477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solidFill>
                  <a:schemeClr val="bg2">
                    <a:lumMod val="10000"/>
                  </a:schemeClr>
                </a:solidFill>
                <a:latin typeface="Times New Roman" pitchFamily="18" charset="0"/>
                <a:cs typeface="Times New Roman" pitchFamily="18" charset="0"/>
              </a:rPr>
              <a:t/>
            </a:r>
            <a:br>
              <a:rPr lang="ru-RU" sz="2400" dirty="0" smtClean="0">
                <a:solidFill>
                  <a:schemeClr val="bg2">
                    <a:lumMod val="10000"/>
                  </a:schemeClr>
                </a:solidFill>
                <a:latin typeface="Times New Roman" pitchFamily="18" charset="0"/>
                <a:cs typeface="Times New Roman" pitchFamily="18" charset="0"/>
              </a:rPr>
            </a:br>
            <a:r>
              <a:rPr lang="ru-RU" sz="2400" dirty="0">
                <a:solidFill>
                  <a:schemeClr val="bg2">
                    <a:lumMod val="10000"/>
                  </a:schemeClr>
                </a:solidFill>
                <a:latin typeface="Times New Roman" pitchFamily="18" charset="0"/>
                <a:cs typeface="Times New Roman" pitchFamily="18" charset="0"/>
              </a:rPr>
              <a:t/>
            </a:r>
            <a:br>
              <a:rPr lang="ru-RU" sz="2400" dirty="0">
                <a:solidFill>
                  <a:schemeClr val="bg2">
                    <a:lumMod val="10000"/>
                  </a:schemeClr>
                </a:solidFill>
                <a:latin typeface="Times New Roman" pitchFamily="18" charset="0"/>
                <a:cs typeface="Times New Roman" pitchFamily="18" charset="0"/>
              </a:rPr>
            </a:br>
            <a:r>
              <a:rPr lang="ru-RU" sz="2400" dirty="0" smtClean="0">
                <a:solidFill>
                  <a:schemeClr val="bg2">
                    <a:lumMod val="10000"/>
                  </a:schemeClr>
                </a:solidFill>
                <a:latin typeface="Times New Roman" pitchFamily="18" charset="0"/>
                <a:cs typeface="Times New Roman" pitchFamily="18" charset="0"/>
              </a:rPr>
              <a:t/>
            </a:r>
            <a:br>
              <a:rPr lang="ru-RU" sz="2400" dirty="0" smtClean="0">
                <a:solidFill>
                  <a:schemeClr val="bg2">
                    <a:lumMod val="10000"/>
                  </a:schemeClr>
                </a:solidFill>
                <a:latin typeface="Times New Roman" pitchFamily="18" charset="0"/>
                <a:cs typeface="Times New Roman" pitchFamily="18" charset="0"/>
              </a:rPr>
            </a:br>
            <a:r>
              <a:rPr lang="ru-RU" sz="2400" dirty="0">
                <a:solidFill>
                  <a:schemeClr val="bg2">
                    <a:lumMod val="10000"/>
                  </a:schemeClr>
                </a:solidFill>
                <a:latin typeface="Times New Roman" pitchFamily="18" charset="0"/>
                <a:cs typeface="Times New Roman" pitchFamily="18" charset="0"/>
              </a:rPr>
              <a:t/>
            </a:r>
            <a:br>
              <a:rPr lang="ru-RU" sz="2400" dirty="0">
                <a:solidFill>
                  <a:schemeClr val="bg2">
                    <a:lumMod val="10000"/>
                  </a:schemeClr>
                </a:solidFill>
                <a:latin typeface="Times New Roman" pitchFamily="18" charset="0"/>
                <a:cs typeface="Times New Roman" pitchFamily="18" charset="0"/>
              </a:rPr>
            </a:br>
            <a:r>
              <a:rPr lang="ru-RU" sz="2400" dirty="0" smtClean="0">
                <a:solidFill>
                  <a:schemeClr val="bg2">
                    <a:lumMod val="10000"/>
                  </a:schemeClr>
                </a:solidFill>
                <a:latin typeface="Times New Roman" pitchFamily="18" charset="0"/>
                <a:cs typeface="Times New Roman" pitchFamily="18" charset="0"/>
              </a:rPr>
              <a:t/>
            </a:r>
            <a:br>
              <a:rPr lang="ru-RU" sz="2400" dirty="0" smtClean="0">
                <a:solidFill>
                  <a:schemeClr val="bg2">
                    <a:lumMod val="10000"/>
                  </a:schemeClr>
                </a:solidFill>
                <a:latin typeface="Times New Roman" pitchFamily="18" charset="0"/>
                <a:cs typeface="Times New Roman" pitchFamily="18" charset="0"/>
              </a:rPr>
            </a:br>
            <a:r>
              <a:rPr lang="ru-RU" sz="2400" dirty="0">
                <a:solidFill>
                  <a:schemeClr val="bg2">
                    <a:lumMod val="10000"/>
                  </a:schemeClr>
                </a:solidFill>
                <a:latin typeface="Times New Roman" pitchFamily="18" charset="0"/>
                <a:cs typeface="Times New Roman" pitchFamily="18" charset="0"/>
              </a:rPr>
              <a:t/>
            </a:r>
            <a:br>
              <a:rPr lang="ru-RU" sz="2400" dirty="0">
                <a:solidFill>
                  <a:schemeClr val="bg2">
                    <a:lumMod val="10000"/>
                  </a:schemeClr>
                </a:solidFill>
                <a:latin typeface="Times New Roman" pitchFamily="18" charset="0"/>
                <a:cs typeface="Times New Roman" pitchFamily="18" charset="0"/>
              </a:rPr>
            </a:br>
            <a:r>
              <a:rPr lang="ru-RU" sz="2400" dirty="0" smtClean="0">
                <a:solidFill>
                  <a:schemeClr val="bg2">
                    <a:lumMod val="10000"/>
                  </a:schemeClr>
                </a:solidFill>
                <a:latin typeface="Times New Roman" pitchFamily="18" charset="0"/>
                <a:cs typeface="Times New Roman" pitchFamily="18" charset="0"/>
              </a:rPr>
              <a:t>Базарный </a:t>
            </a:r>
            <a:r>
              <a:rPr lang="ru-RU" sz="2400" dirty="0">
                <a:solidFill>
                  <a:schemeClr val="bg2">
                    <a:lumMod val="10000"/>
                  </a:schemeClr>
                </a:solidFill>
                <a:latin typeface="Times New Roman" pitchFamily="18" charset="0"/>
                <a:cs typeface="Times New Roman" pitchFamily="18" charset="0"/>
              </a:rPr>
              <a:t>Владимир Филиппович</a:t>
            </a:r>
            <a:endParaRPr lang="ru-RU" sz="2400" dirty="0"/>
          </a:p>
        </p:txBody>
      </p:sp>
      <p:sp>
        <p:nvSpPr>
          <p:cNvPr id="3" name="Объект 2"/>
          <p:cNvSpPr>
            <a:spLocks noGrp="1"/>
          </p:cNvSpPr>
          <p:nvPr>
            <p:ph idx="1"/>
          </p:nvPr>
        </p:nvSpPr>
        <p:spPr/>
        <p:txBody>
          <a:bodyPr>
            <a:normAutofit/>
          </a:bodyPr>
          <a:lstStyle/>
          <a:p>
            <a:pPr marL="0" lvl="0" indent="180000">
              <a:lnSpc>
                <a:spcPct val="150000"/>
              </a:lnSpc>
              <a:spcBef>
                <a:spcPts val="0"/>
              </a:spcBef>
              <a:buNone/>
            </a:pPr>
            <a:r>
              <a:rPr lang="ru-RU" sz="1800" b="1" dirty="0" smtClean="0">
                <a:solidFill>
                  <a:srgbClr val="002060"/>
                </a:solidFill>
                <a:latin typeface="Times New Roman" pitchFamily="18" charset="0"/>
                <a:cs typeface="Times New Roman" pitchFamily="18" charset="0"/>
              </a:rPr>
              <a:t>Учёный</a:t>
            </a:r>
            <a:r>
              <a:rPr lang="ru-RU" sz="1800" b="1" dirty="0">
                <a:solidFill>
                  <a:srgbClr val="002060"/>
                </a:solidFill>
                <a:latin typeface="Times New Roman" pitchFamily="18" charset="0"/>
                <a:cs typeface="Times New Roman" pitchFamily="18" charset="0"/>
              </a:rPr>
              <a:t>, врач, музыкант и педагог-новатор, руководитель Научно-внедренческой лаборатории физиолого-здравоохранительных проблем образования Администрации Московской области (г. Сергиев Посад), доктор медицинских наук, действительный член Академии творческой педагогики, Почётный работник общего образования Российской Федерации. Основатель нового направления в науке – </a:t>
            </a:r>
            <a:r>
              <a:rPr lang="ru-RU" sz="1800" b="1" dirty="0" err="1">
                <a:solidFill>
                  <a:srgbClr val="002060"/>
                </a:solidFill>
                <a:latin typeface="Times New Roman" pitchFamily="18" charset="0"/>
                <a:cs typeface="Times New Roman" pitchFamily="18" charset="0"/>
              </a:rPr>
              <a:t>здоровьеразвивающей</a:t>
            </a:r>
            <a:r>
              <a:rPr lang="ru-RU" sz="1800" b="1" dirty="0">
                <a:solidFill>
                  <a:srgbClr val="002060"/>
                </a:solidFill>
                <a:latin typeface="Times New Roman" pitchFamily="18" charset="0"/>
                <a:cs typeface="Times New Roman" pitchFamily="18" charset="0"/>
              </a:rPr>
              <a:t> педагогики. Совместно со своими учениками создал теорию «Сенсорной свободы и психомоторного раскрепощения</a:t>
            </a:r>
            <a:r>
              <a:rPr lang="ru-RU" sz="1800" b="1" dirty="0" smtClean="0">
                <a:solidFill>
                  <a:srgbClr val="002060"/>
                </a:solidFill>
                <a:latin typeface="Times New Roman" pitchFamily="18" charset="0"/>
                <a:cs typeface="Times New Roman" pitchFamily="18" charset="0"/>
              </a:rPr>
              <a:t>».</a:t>
            </a:r>
            <a:endParaRPr lang="ru-RU" sz="1800" b="1" dirty="0">
              <a:solidFill>
                <a:srgbClr val="002060"/>
              </a:solidFill>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2" y="1412776"/>
            <a:ext cx="3240360" cy="2531789"/>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71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latin typeface="Times New Roman"/>
                <a:ea typeface="Calibri"/>
              </a:rPr>
              <a:t>Режим                              </a:t>
            </a:r>
            <a:r>
              <a:rPr lang="ru-RU" sz="2800" dirty="0">
                <a:latin typeface="Times New Roman"/>
                <a:ea typeface="Calibri"/>
              </a:rPr>
              <a:t>« динамических поз</a:t>
            </a:r>
            <a:r>
              <a:rPr lang="ru-RU" sz="2800" dirty="0" smtClean="0">
                <a:latin typeface="Times New Roman"/>
                <a:ea typeface="Calibri"/>
              </a:rPr>
              <a:t>»</a:t>
            </a:r>
            <a:endParaRPr lang="ru-RU" sz="2800" dirty="0"/>
          </a:p>
        </p:txBody>
      </p:sp>
      <p:sp>
        <p:nvSpPr>
          <p:cNvPr id="4" name="Текст 3"/>
          <p:cNvSpPr>
            <a:spLocks noGrp="1"/>
          </p:cNvSpPr>
          <p:nvPr>
            <p:ph type="body" sz="half" idx="2"/>
          </p:nvPr>
        </p:nvSpPr>
        <p:spPr/>
        <p:txBody>
          <a:bodyPr/>
          <a:lstStyle/>
          <a:p>
            <a:endParaRPr lang="ru-RU" dirty="0"/>
          </a:p>
        </p:txBody>
      </p:sp>
      <p:pic>
        <p:nvPicPr>
          <p:cNvPr id="5" name="Рисунок 4" descr="https://upload.wikimedia.org/wikipedia/commons/thumb/c/cc/%D0%9A%D0%BE%D0%BD%D1%82%D0%BE%D1%80%D0%BA%D0%B0.jpg/220px-%D0%9A%D0%BE%D0%BD%D1%82%D0%BE%D1%80%D0%BA%D0%B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648" y="1484784"/>
            <a:ext cx="3168352" cy="4536504"/>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Объект 5"/>
          <p:cNvSpPr>
            <a:spLocks noGrp="1"/>
          </p:cNvSpPr>
          <p:nvPr>
            <p:ph idx="1"/>
          </p:nvPr>
        </p:nvSpPr>
        <p:spPr/>
        <p:txBody>
          <a:bodyPr>
            <a:normAutofit/>
          </a:bodyPr>
          <a:lstStyle/>
          <a:p>
            <a:r>
              <a:rPr lang="ru-RU" sz="1800" dirty="0" err="1">
                <a:latin typeface="Times New Roman" pitchFamily="18" charset="0"/>
                <a:cs typeface="Times New Roman" pitchFamily="18" charset="0"/>
              </a:rPr>
              <a:t>В.Ф.Базарный</a:t>
            </a:r>
            <a:r>
              <a:rPr lang="ru-RU" sz="1800" dirty="0">
                <a:latin typeface="Times New Roman" pitchFamily="18" charset="0"/>
                <a:cs typeface="Times New Roman" pitchFamily="18" charset="0"/>
              </a:rPr>
              <a:t> предлагает два варианта. Первый – использование настольной конторки, второй – там, где это возможно менять позу детей. За столами – сидя, стоя, на ковре – сидя, стоя, лежа. Идеально, и в первом и во втором случае, дети стоят на массажных ковриках, в носочках.</a:t>
            </a:r>
          </a:p>
          <a:p>
            <a:r>
              <a:rPr lang="ru-RU" sz="1800" dirty="0" smtClean="0">
                <a:latin typeface="Times New Roman" pitchFamily="18" charset="0"/>
                <a:cs typeface="Times New Roman" pitchFamily="18" charset="0"/>
              </a:rPr>
              <a:t>Самое </a:t>
            </a:r>
            <a:r>
              <a:rPr lang="ru-RU" sz="1800" dirty="0">
                <a:latin typeface="Times New Roman" pitchFamily="18" charset="0"/>
                <a:cs typeface="Times New Roman" pitchFamily="18" charset="0"/>
              </a:rPr>
              <a:t>главное в системе Базарного – убрать обездвиженный образ жизни ребёнка во время обучения. На первый план выходит двигательная активность ребёнка.</a:t>
            </a:r>
          </a:p>
          <a:p>
            <a:r>
              <a:rPr lang="ru-RU" sz="1800" dirty="0">
                <a:latin typeface="Times New Roman" pitchFamily="18" charset="0"/>
                <a:cs typeface="Times New Roman" pitchFamily="18" charset="0"/>
              </a:rPr>
              <a:t>При этом необходимо учитывать расположение столов, чтобы у каждого было свободное пространство стоять на массажном коврике. И не в коем случае нельзя насильно заставлять ребенка вставать, пока он не почувствует в этом потребность. Главное в этой технологии не продолжительность стояния, а сам факт смены поз.</a:t>
            </a:r>
          </a:p>
        </p:txBody>
      </p:sp>
    </p:spTree>
    <p:extLst>
      <p:ext uri="{BB962C8B-B14F-4D97-AF65-F5344CB8AC3E}">
        <p14:creationId xmlns:p14="http://schemas.microsoft.com/office/powerpoint/2010/main" val="3785139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lnSpc>
                <a:spcPct val="115000"/>
              </a:lnSpc>
              <a:spcAft>
                <a:spcPts val="1000"/>
              </a:spcAft>
            </a:pPr>
            <a:r>
              <a:rPr lang="ru-RU" sz="1400" dirty="0" smtClean="0">
                <a:latin typeface="Times New Roman"/>
                <a:ea typeface="Calibri"/>
                <a:cs typeface="Times New Roman"/>
              </a:rPr>
              <a:t/>
            </a:r>
            <a:br>
              <a:rPr lang="ru-RU" sz="1400" dirty="0" smtClean="0">
                <a:latin typeface="Times New Roman"/>
                <a:ea typeface="Calibri"/>
                <a:cs typeface="Times New Roman"/>
              </a:rPr>
            </a:br>
            <a:r>
              <a:rPr lang="ru-RU" sz="1400" dirty="0">
                <a:latin typeface="Times New Roman"/>
                <a:ea typeface="Calibri"/>
                <a:cs typeface="Times New Roman"/>
              </a:rPr>
              <a:t/>
            </a:r>
            <a:br>
              <a:rPr lang="ru-RU" sz="1400" dirty="0">
                <a:latin typeface="Times New Roman"/>
                <a:ea typeface="Calibri"/>
                <a:cs typeface="Times New Roman"/>
              </a:rPr>
            </a:br>
            <a:r>
              <a:rPr lang="ru-RU" sz="1800" b="1" dirty="0" smtClean="0">
                <a:solidFill>
                  <a:srgbClr val="002060"/>
                </a:solidFill>
                <a:latin typeface="Times New Roman"/>
                <a:ea typeface="Calibri"/>
                <a:cs typeface="Times New Roman"/>
              </a:rPr>
              <a:t> </a:t>
            </a:r>
            <a:r>
              <a:rPr lang="ru-RU" sz="1800" b="1" dirty="0">
                <a:solidFill>
                  <a:srgbClr val="002060"/>
                </a:solidFill>
                <a:latin typeface="Times New Roman"/>
                <a:ea typeface="Calibri"/>
                <a:cs typeface="Times New Roman"/>
              </a:rPr>
              <a:t>Данный режим оказывает благотворное влияние на следующие факторы:</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поддержание физической, психической активности умственной сферы;</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имеет высокие показатели  физического развития здоровья;</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повышается иммунная система;</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улучшаются ростовые процессы;</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развивается координация всех органов (зрительно-ручной, телесно-</a:t>
            </a:r>
            <a:r>
              <a:rPr lang="ru-RU" sz="1800" b="1" dirty="0" err="1">
                <a:solidFill>
                  <a:srgbClr val="002060"/>
                </a:solidFill>
                <a:latin typeface="Times New Roman"/>
                <a:ea typeface="Calibri"/>
                <a:cs typeface="Times New Roman"/>
              </a:rPr>
              <a:t>координаторной</a:t>
            </a:r>
            <a:r>
              <a:rPr lang="ru-RU" sz="1800" b="1" dirty="0">
                <a:solidFill>
                  <a:srgbClr val="002060"/>
                </a:solidFill>
                <a:latin typeface="Times New Roman"/>
                <a:ea typeface="Calibri"/>
                <a:cs typeface="Times New Roman"/>
              </a:rPr>
              <a:t>, </a:t>
            </a:r>
            <a:r>
              <a:rPr lang="ru-RU" sz="1800" b="1" dirty="0" err="1">
                <a:solidFill>
                  <a:srgbClr val="002060"/>
                </a:solidFill>
                <a:latin typeface="Times New Roman"/>
                <a:ea typeface="Calibri"/>
                <a:cs typeface="Times New Roman"/>
              </a:rPr>
              <a:t>психо</a:t>
            </a:r>
            <a:r>
              <a:rPr lang="ru-RU" sz="1800" b="1" dirty="0">
                <a:solidFill>
                  <a:srgbClr val="002060"/>
                </a:solidFill>
                <a:latin typeface="Times New Roman"/>
                <a:ea typeface="Calibri"/>
                <a:cs typeface="Times New Roman"/>
              </a:rPr>
              <a:t>-эмоциональной);</a:t>
            </a:r>
            <a:r>
              <a:rPr lang="ru-RU" sz="1800" b="1" dirty="0">
                <a:solidFill>
                  <a:srgbClr val="002060"/>
                </a:solidFill>
                <a:ea typeface="Calibri"/>
                <a:cs typeface="Times New Roman"/>
              </a:rPr>
              <a:t/>
            </a:r>
            <a:br>
              <a:rPr lang="ru-RU" sz="1800" b="1" dirty="0">
                <a:solidFill>
                  <a:srgbClr val="002060"/>
                </a:solidFill>
                <a:ea typeface="Calibri"/>
                <a:cs typeface="Times New Roman"/>
              </a:rPr>
            </a:br>
            <a:r>
              <a:rPr lang="ru-RU" sz="1800" b="1" dirty="0">
                <a:solidFill>
                  <a:srgbClr val="002060"/>
                </a:solidFill>
                <a:latin typeface="Times New Roman"/>
                <a:ea typeface="Calibri"/>
                <a:cs typeface="Times New Roman"/>
              </a:rPr>
              <a:t>- снижается степень низкой склоняемости головы. </a:t>
            </a:r>
            <a:endParaRPr lang="ru-RU" sz="1800" b="1" dirty="0">
              <a:solidFill>
                <a:srgbClr val="002060"/>
              </a:solidFill>
            </a:endParaRPr>
          </a:p>
        </p:txBody>
      </p:sp>
      <p:pic>
        <p:nvPicPr>
          <p:cNvPr id="102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24944"/>
            <a:ext cx="4536504" cy="3024336"/>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348880"/>
            <a:ext cx="3024336" cy="4104456"/>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94007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000" b="1" dirty="0">
                <a:solidFill>
                  <a:srgbClr val="002060"/>
                </a:solidFill>
                <a:latin typeface="Times New Roman" pitchFamily="18" charset="0"/>
                <a:cs typeface="Times New Roman" pitchFamily="18" charset="0"/>
              </a:rPr>
              <a:t>Следующая технология</a:t>
            </a:r>
            <a:r>
              <a:rPr lang="ru-RU" sz="2000"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ea typeface="Calibri"/>
                <a:cs typeface="Times New Roman" pitchFamily="18" charset="0"/>
              </a:rPr>
              <a:t>построение занятий в режиме</a:t>
            </a:r>
            <a:br>
              <a:rPr lang="ru-RU" sz="2000" dirty="0">
                <a:solidFill>
                  <a:srgbClr val="002060"/>
                </a:solidFill>
                <a:latin typeface="Times New Roman" pitchFamily="18" charset="0"/>
                <a:ea typeface="Calibri"/>
                <a:cs typeface="Times New Roman" pitchFamily="18" charset="0"/>
              </a:rPr>
            </a:br>
            <a:r>
              <a:rPr lang="ru-RU" sz="2000" dirty="0">
                <a:solidFill>
                  <a:srgbClr val="002060"/>
                </a:solidFill>
                <a:latin typeface="Times New Roman" pitchFamily="18" charset="0"/>
                <a:ea typeface="Calibri"/>
                <a:cs typeface="Times New Roman" pitchFamily="18" charset="0"/>
              </a:rPr>
              <a:t> «подвижных объектов и зрительных горизонтов</a:t>
            </a:r>
            <a:r>
              <a:rPr lang="ru-RU" sz="2000" dirty="0">
                <a:solidFill>
                  <a:srgbClr val="002060"/>
                </a:solidFill>
                <a:latin typeface="Times New Roman"/>
                <a:ea typeface="Calibri"/>
              </a:rPr>
              <a:t>»</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descr="C:\Users\mobiworld\Pictures\IMG_20150514_083236.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563" b="39207"/>
          <a:stretch/>
        </p:blipFill>
        <p:spPr bwMode="auto">
          <a:xfrm>
            <a:off x="1562146" y="1161121"/>
            <a:ext cx="2397786" cy="2625072"/>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3" name="Picture 3" descr="C:\Users\mobiworld\Pictures\IMG_20150514_0832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63" t="12562" r="6067" b="5620"/>
          <a:stretch/>
        </p:blipFill>
        <p:spPr bwMode="auto">
          <a:xfrm>
            <a:off x="5580113" y="1153271"/>
            <a:ext cx="2177281" cy="2632922"/>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4" name="Picture 4" descr="C:\Users\mobiworld\Pictures\IMG_20150514_0832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3668" y="4076386"/>
            <a:ext cx="2376264" cy="2448958"/>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5" name="Picture 5" descr="C:\Users\mobiworld\Pictures\IMG_20150514_0833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84" t="-1" r="30333" b="34411"/>
          <a:stretch/>
        </p:blipFill>
        <p:spPr bwMode="auto">
          <a:xfrm>
            <a:off x="5580113" y="4122380"/>
            <a:ext cx="2177281" cy="2402965"/>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643989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eaLnBrk="0" fontAlgn="base" hangingPunct="0">
              <a:lnSpc>
                <a:spcPct val="150000"/>
              </a:lnSpc>
              <a:spcAft>
                <a:spcPct val="0"/>
              </a:spcAft>
              <a:tabLst>
                <a:tab pos="457200" algn="l"/>
              </a:tabLst>
            </a:pPr>
            <a:r>
              <a:rPr lang="ru-RU" sz="2000" b="1" dirty="0">
                <a:solidFill>
                  <a:schemeClr val="accent1">
                    <a:lumMod val="50000"/>
                  </a:schemeClr>
                </a:solidFill>
                <a:latin typeface="Times New Roman" pitchFamily="18" charset="0"/>
                <a:ea typeface="Times New Roman" pitchFamily="18" charset="0"/>
                <a:cs typeface="Times New Roman" pitchFamily="18" charset="0"/>
              </a:rPr>
              <a:t>«Никакой преграды глазу</a:t>
            </a:r>
            <a:r>
              <a:rPr lang="ru-RU" sz="2000" b="1" dirty="0" smtClean="0">
                <a:solidFill>
                  <a:schemeClr val="accent1">
                    <a:lumMod val="50000"/>
                  </a:schemeClr>
                </a:solidFill>
                <a:latin typeface="Times New Roman" pitchFamily="18" charset="0"/>
                <a:ea typeface="Times New Roman" pitchFamily="18" charset="0"/>
                <a:cs typeface="Times New Roman" pitchFamily="18" charset="0"/>
              </a:rPr>
              <a:t>!»                                                               </a:t>
            </a:r>
            <a:r>
              <a:rPr lang="ru-RU" sz="2000" b="1" dirty="0">
                <a:solidFill>
                  <a:schemeClr val="accent1">
                    <a:lumMod val="50000"/>
                  </a:schemeClr>
                </a:solidFill>
                <a:latin typeface="Times New Roman" pitchFamily="18" charset="0"/>
                <a:ea typeface="Times New Roman" pitchFamily="18" charset="0"/>
                <a:cs typeface="Times New Roman" pitchFamily="18" charset="0"/>
              </a:rPr>
              <a:t>- </a:t>
            </a:r>
            <a:r>
              <a:rPr lang="ru-RU" sz="2000" b="1" dirty="0" smtClean="0">
                <a:solidFill>
                  <a:schemeClr val="accent1">
                    <a:lumMod val="50000"/>
                  </a:schemeClr>
                </a:solidFill>
                <a:latin typeface="Times New Roman" pitchFamily="18" charset="0"/>
                <a:ea typeface="Times New Roman" pitchFamily="18" charset="0"/>
                <a:cs typeface="Times New Roman" pitchFamily="18" charset="0"/>
              </a:rPr>
              <a:t> один из принципов  </a:t>
            </a:r>
            <a:r>
              <a:rPr lang="ru-RU" sz="2000" b="1" dirty="0">
                <a:solidFill>
                  <a:schemeClr val="accent1">
                    <a:lumMod val="50000"/>
                  </a:schemeClr>
                </a:solidFill>
                <a:latin typeface="Times New Roman" pitchFamily="18" charset="0"/>
                <a:ea typeface="Times New Roman" pitchFamily="18" charset="0"/>
                <a:cs typeface="Times New Roman" pitchFamily="18" charset="0"/>
              </a:rPr>
              <a:t>В. Ф. Базарного. </a:t>
            </a:r>
            <a:endParaRPr lang="ru-RU" sz="2000" b="1" dirty="0">
              <a:solidFill>
                <a:schemeClr val="accent1">
                  <a:lumMod val="50000"/>
                </a:schemeClr>
              </a:solidFill>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1124744"/>
            <a:ext cx="8229600" cy="5278453"/>
          </a:xfrm>
        </p:spPr>
        <p:txBody>
          <a:bodyPr>
            <a:normAutofit fontScale="47500" lnSpcReduction="20000"/>
          </a:bodyPr>
          <a:lstStyle/>
          <a:p>
            <a:pPr lvl="0" indent="0" algn="just" eaLnBrk="0" fontAlgn="base" hangingPunct="0">
              <a:lnSpc>
                <a:spcPct val="150000"/>
              </a:lnSpc>
              <a:spcBef>
                <a:spcPct val="0"/>
              </a:spcBef>
              <a:spcAft>
                <a:spcPct val="0"/>
              </a:spcAft>
              <a:buNone/>
              <a:tabLst>
                <a:tab pos="457200" algn="l"/>
              </a:tabLst>
            </a:pPr>
            <a:r>
              <a:rPr lang="ru-RU" sz="3400" b="1" dirty="0">
                <a:solidFill>
                  <a:schemeClr val="tx2">
                    <a:lumMod val="50000"/>
                  </a:schemeClr>
                </a:solidFill>
                <a:latin typeface="Times New Roman" pitchFamily="18" charset="0"/>
                <a:cs typeface="Times New Roman" pitchFamily="18" charset="0"/>
              </a:rPr>
              <a:t>Методика сенсорно-</a:t>
            </a:r>
            <a:r>
              <a:rPr lang="ru-RU" sz="3400" b="1" dirty="0" err="1">
                <a:solidFill>
                  <a:schemeClr val="tx2">
                    <a:lumMod val="50000"/>
                  </a:schemeClr>
                </a:solidFill>
                <a:latin typeface="Times New Roman" pitchFamily="18" charset="0"/>
                <a:cs typeface="Times New Roman" pitchFamily="18" charset="0"/>
              </a:rPr>
              <a:t>координаторных</a:t>
            </a:r>
            <a:r>
              <a:rPr lang="ru-RU" sz="3400" b="1" dirty="0">
                <a:solidFill>
                  <a:schemeClr val="tx2">
                    <a:lumMod val="50000"/>
                  </a:schemeClr>
                </a:solidFill>
                <a:latin typeface="Times New Roman" pitchFamily="18" charset="0"/>
                <a:cs typeface="Times New Roman" pitchFamily="18" charset="0"/>
              </a:rPr>
              <a:t> тренажей с помощью меняющихся зрительно-сигнальных сюжетов (картинки, цифры, буквы, геометрические фигуры по углам)</a:t>
            </a:r>
            <a:r>
              <a:rPr lang="ru-RU" sz="3400" b="1" dirty="0">
                <a:solidFill>
                  <a:schemeClr val="tx2">
                    <a:lumMod val="50000"/>
                  </a:schemeClr>
                </a:solidFill>
                <a:latin typeface="Times New Roman" pitchFamily="18" charset="0"/>
                <a:ea typeface="Times New Roman" pitchFamily="18" charset="0"/>
                <a:cs typeface="Times New Roman" pitchFamily="18" charset="0"/>
              </a:rPr>
              <a:t> </a:t>
            </a:r>
          </a:p>
          <a:p>
            <a:pPr lvl="0" indent="0" algn="just" eaLnBrk="0" fontAlgn="base" hangingPunct="0">
              <a:lnSpc>
                <a:spcPct val="150000"/>
              </a:lnSpc>
              <a:spcBef>
                <a:spcPct val="0"/>
              </a:spcBef>
              <a:spcAft>
                <a:spcPct val="0"/>
              </a:spcAft>
              <a:buNone/>
              <a:tabLst>
                <a:tab pos="457200" algn="l"/>
              </a:tabLst>
            </a:pPr>
            <a:r>
              <a:rPr lang="ru-RU" sz="3400" b="1" dirty="0" smtClean="0">
                <a:latin typeface="Times New Roman" pitchFamily="18" charset="0"/>
                <a:cs typeface="Times New Roman" pitchFamily="18" charset="0"/>
              </a:rPr>
              <a:t>В </a:t>
            </a:r>
            <a:r>
              <a:rPr lang="ru-RU" sz="3400" b="1" dirty="0">
                <a:latin typeface="Times New Roman" pitchFamily="18" charset="0"/>
                <a:cs typeface="Times New Roman" pitchFamily="18" charset="0"/>
              </a:rPr>
              <a:t>различных участках группы фиксируются привлекающие внимание яркие объекты – зрительные метки. Ими могут служить игрушки или красочные картинки. Расположены они по углам. Игрушки (картинки) подобраны с таким расчетом, что вместе они составляют единый зрительно-игровой сюжет (например из известных сказок). Один раз в 2 недели сюжет меняется. Для активизации организма, в том числе общего чувства координации и равновесия, упражнения рекомендуется выполнять только в положении стоя.</a:t>
            </a:r>
            <a:r>
              <a:rPr lang="ru-RU" sz="3400" dirty="0"/>
              <a:t> </a:t>
            </a:r>
            <a:r>
              <a:rPr lang="ru-RU" sz="3400" b="1" dirty="0">
                <a:latin typeface="Times New Roman" pitchFamily="18" charset="0"/>
                <a:cs typeface="Times New Roman" pitchFamily="18" charset="0"/>
              </a:rPr>
              <a:t>Обязательным моментом является то, что под каждой картинкой помещается одна из цифр 1-2-3-4 в соответствующей последовательности.</a:t>
            </a:r>
          </a:p>
          <a:p>
            <a:pPr indent="0" algn="just" eaLnBrk="0" fontAlgn="base" hangingPunct="0">
              <a:lnSpc>
                <a:spcPct val="150000"/>
              </a:lnSpc>
              <a:spcBef>
                <a:spcPct val="0"/>
              </a:spcBef>
              <a:spcAft>
                <a:spcPct val="0"/>
              </a:spcAft>
              <a:buNone/>
              <a:tabLst>
                <a:tab pos="457200" algn="l"/>
              </a:tabLst>
            </a:pPr>
            <a:r>
              <a:rPr lang="ru-RU" sz="3400" b="1" dirty="0">
                <a:latin typeface="Times New Roman" pitchFamily="18" charset="0"/>
                <a:cs typeface="Times New Roman" pitchFamily="18" charset="0"/>
              </a:rPr>
              <a:t> С этой целью все дети периодически поднимаются, и под счет 1, 2, 3, 4 они быстро поочередно фиксируют взгляд на указанных зрительных метках, сочетая движения головы, глаз и туловища. </a:t>
            </a:r>
          </a:p>
          <a:p>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527635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a:solidFill>
                  <a:srgbClr val="C00000"/>
                </a:solidFill>
                <a:latin typeface="Times New Roman" pitchFamily="18" charset="0"/>
                <a:cs typeface="Times New Roman" pitchFamily="18" charset="0"/>
              </a:rPr>
              <a:t>Схема зрительно-двигательных </a:t>
            </a:r>
            <a:r>
              <a:rPr lang="ru-RU" sz="2800" b="1" i="1" dirty="0" smtClean="0">
                <a:solidFill>
                  <a:srgbClr val="C00000"/>
                </a:solidFill>
                <a:latin typeface="Times New Roman" pitchFamily="18" charset="0"/>
                <a:cs typeface="Times New Roman" pitchFamily="18" charset="0"/>
              </a:rPr>
              <a:t>траекторий </a:t>
            </a:r>
            <a:r>
              <a:rPr lang="ru-RU" sz="2800" b="1" i="1" dirty="0">
                <a:solidFill>
                  <a:srgbClr val="C00000"/>
                </a:solidFill>
                <a:latin typeface="Times New Roman" pitchFamily="18" charset="0"/>
                <a:cs typeface="Times New Roman" pitchFamily="18" charset="0"/>
              </a:rPr>
              <a:t/>
            </a:r>
            <a:br>
              <a:rPr lang="ru-RU" sz="2800" b="1" i="1" dirty="0">
                <a:solidFill>
                  <a:srgbClr val="C00000"/>
                </a:solidFill>
                <a:latin typeface="Times New Roman" pitchFamily="18" charset="0"/>
                <a:cs typeface="Times New Roman" pitchFamily="18" charset="0"/>
              </a:rPr>
            </a:br>
            <a:r>
              <a:rPr lang="ru-RU" sz="2800" b="1" i="1" dirty="0" smtClean="0">
                <a:solidFill>
                  <a:srgbClr val="C00000"/>
                </a:solidFill>
                <a:latin typeface="Times New Roman" pitchFamily="18" charset="0"/>
                <a:cs typeface="Times New Roman" pitchFamily="18" charset="0"/>
              </a:rPr>
              <a:t>(</a:t>
            </a:r>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3" descr="gl4.jpg"/>
          <p:cNvPicPr>
            <a:picLocks noGrp="1" noChangeAspect="1" noChangeArrowheads="1"/>
          </p:cNvPicPr>
          <p:nvPr>
            <p:ph idx="1"/>
          </p:nvPr>
        </p:nvPicPr>
        <p:blipFill>
          <a:blip r:embed="rId3" cstate="print"/>
          <a:srcRect/>
          <a:stretch>
            <a:fillRect/>
          </a:stretch>
        </p:blipFill>
        <p:spPr bwMode="auto">
          <a:xfrm>
            <a:off x="979954" y="1571611"/>
            <a:ext cx="7526642" cy="453168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4977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obiworld\Desktop\СЕМИНАР 14 МАЯ\IMG_20150513_11220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1399" y="162846"/>
            <a:ext cx="3560535" cy="5549776"/>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 name="Picture 3" descr="C:\Users\mobiworld\Desktop\СЕМИНАР 14 МАЯ\IMG_20150513_112144.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2040" y="174803"/>
            <a:ext cx="3705626" cy="5537819"/>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805139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a:solidFill>
                  <a:schemeClr val="accent3">
                    <a:lumMod val="50000"/>
                  </a:schemeClr>
                </a:solidFill>
                <a:latin typeface="Times New Roman" pitchFamily="18" charset="0"/>
                <a:ea typeface="Times New Roman" pitchFamily="18" charset="0"/>
                <a:cs typeface="Times New Roman" pitchFamily="18" charset="0"/>
              </a:rPr>
              <a:t>Методика работы с </a:t>
            </a:r>
            <a:r>
              <a:rPr lang="ru-RU" sz="2800" b="1" i="1" dirty="0" err="1">
                <a:solidFill>
                  <a:schemeClr val="accent3">
                    <a:lumMod val="50000"/>
                  </a:schemeClr>
                </a:solidFill>
                <a:latin typeface="Times New Roman" pitchFamily="18" charset="0"/>
                <a:ea typeface="Times New Roman" pitchFamily="18" charset="0"/>
                <a:cs typeface="Times New Roman" pitchFamily="18" charset="0"/>
              </a:rPr>
              <a:t>офтальмотренажёром</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1196752"/>
            <a:ext cx="8229600" cy="4929411"/>
          </a:xfrm>
        </p:spPr>
        <p:txBody>
          <a:bodyPr>
            <a:normAutofit lnSpcReduction="10000"/>
          </a:bodyPr>
          <a:lstStyle/>
          <a:p>
            <a:pPr marL="0" indent="180000" algn="just" eaLnBrk="0" fontAlgn="base" hangingPunct="0">
              <a:lnSpc>
                <a:spcPct val="150000"/>
              </a:lnSpc>
              <a:spcBef>
                <a:spcPct val="0"/>
              </a:spcBef>
              <a:spcAft>
                <a:spcPct val="0"/>
              </a:spcAft>
              <a:buNone/>
              <a:tabLst>
                <a:tab pos="457200" algn="l"/>
              </a:tabLst>
            </a:pPr>
            <a:r>
              <a:rPr lang="ru-RU" sz="2400" b="1" dirty="0">
                <a:solidFill>
                  <a:schemeClr val="accent1">
                    <a:lumMod val="50000"/>
                  </a:schemeClr>
                </a:solidFill>
                <a:latin typeface="Times New Roman" pitchFamily="18" charset="0"/>
                <a:cs typeface="Times New Roman" pitchFamily="18" charset="0"/>
              </a:rPr>
              <a:t>На тренажере с помощью специальных стрелок указаны основные направления, по которым должен двигаться взгляд в процессе выполнения упражнения:</a:t>
            </a:r>
          </a:p>
          <a:p>
            <a:pPr marL="0" indent="180000" algn="just" eaLnBrk="0" fontAlgn="base" hangingPunct="0">
              <a:lnSpc>
                <a:spcPct val="150000"/>
              </a:lnSpc>
              <a:spcBef>
                <a:spcPct val="0"/>
              </a:spcBef>
              <a:spcAft>
                <a:spcPct val="0"/>
              </a:spcAft>
              <a:buNone/>
              <a:tabLst>
                <a:tab pos="457200" algn="l"/>
              </a:tabLst>
            </a:pPr>
            <a:r>
              <a:rPr lang="ru-RU" sz="2400" b="1" dirty="0">
                <a:solidFill>
                  <a:schemeClr val="accent1">
                    <a:lumMod val="50000"/>
                  </a:schemeClr>
                </a:solidFill>
                <a:latin typeface="Times New Roman" pitchFamily="18" charset="0"/>
                <a:cs typeface="Times New Roman" pitchFamily="18" charset="0"/>
              </a:rPr>
              <a:t>вперед-назад, влево-вправо, по и против часовой стрелки, по “восьмерке”. </a:t>
            </a:r>
          </a:p>
          <a:p>
            <a:pPr marL="0" indent="180000" algn="just" eaLnBrk="0" fontAlgn="base" hangingPunct="0">
              <a:lnSpc>
                <a:spcPct val="150000"/>
              </a:lnSpc>
              <a:spcBef>
                <a:spcPct val="0"/>
              </a:spcBef>
              <a:spcAft>
                <a:spcPct val="0"/>
              </a:spcAft>
              <a:buNone/>
              <a:tabLst>
                <a:tab pos="457200" algn="l"/>
              </a:tabLst>
            </a:pPr>
            <a:r>
              <a:rPr lang="ru-RU" sz="2400" b="1" dirty="0">
                <a:solidFill>
                  <a:schemeClr val="accent1">
                    <a:lumMod val="50000"/>
                  </a:schemeClr>
                </a:solidFill>
                <a:latin typeface="Times New Roman" pitchFamily="18" charset="0"/>
                <a:cs typeface="Times New Roman" pitchFamily="18" charset="0"/>
              </a:rPr>
              <a:t>Каждая траектория имеет свой цвет. Это делает схему яркой, красочной и привлекает внимание. Упражнения выполняются только стоя, при выключенном электрическом освещении. </a:t>
            </a:r>
          </a:p>
          <a:p>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703405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4000" b="1" dirty="0" smtClean="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latin typeface="Times New Roman" pitchFamily="18" charset="0"/>
                <a:cs typeface="Times New Roman" pitchFamily="18" charset="0"/>
              </a:rPr>
              <a:t>МБДОУ ЦРР-д/с «Парус»</a:t>
            </a:r>
            <a:endParaRPr lang="ru-RU" sz="4000" b="1" dirty="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14858" y="1357298"/>
            <a:ext cx="7033851" cy="4768865"/>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style>
          <a:lnRef idx="2">
            <a:schemeClr val="accent6">
              <a:shade val="50000"/>
            </a:schemeClr>
          </a:lnRef>
          <a:fillRef idx="1">
            <a:schemeClr val="accent6"/>
          </a:fillRef>
          <a:effectRef idx="0">
            <a:schemeClr val="accent6"/>
          </a:effectRef>
          <a:fontRef idx="minor">
            <a:schemeClr val="lt1"/>
          </a:fontRef>
        </p:style>
      </p:pic>
    </p:spTree>
    <p:extLst>
      <p:ext uri="{BB962C8B-B14F-4D97-AF65-F5344CB8AC3E}">
        <p14:creationId xmlns:p14="http://schemas.microsoft.com/office/powerpoint/2010/main" val="3776002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Массажные коврики</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Объект 170" descr="C:\Users\mobiworld\Desktop\форум базарный\фото\DSCN4083.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64701" y="2283701"/>
            <a:ext cx="4312859" cy="2888673"/>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3" name="Рисунок 172" descr="C:\Users\mobiworld\Desktop\форум базарный\фото\DSCN4086.JPG"/>
          <p:cNvPicPr/>
          <p:nvPr/>
        </p:nvPicPr>
        <p:blipFill rotWithShape="1">
          <a:blip r:embed="rId4" cstate="print">
            <a:extLst>
              <a:ext uri="{28A0092B-C50C-407E-A947-70E740481C1C}">
                <a14:useLocalDpi xmlns:a14="http://schemas.microsoft.com/office/drawing/2010/main" val="0"/>
              </a:ext>
            </a:extLst>
          </a:blip>
          <a:srcRect t="10900" b="12159"/>
          <a:stretch/>
        </p:blipFill>
        <p:spPr bwMode="auto">
          <a:xfrm rot="16200000">
            <a:off x="4010010" y="2385576"/>
            <a:ext cx="4333032" cy="270510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729014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Массажные коврики</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Объект 171" descr="C:\Users\mobiworld\Desktop\форум базарный\фото\DSCN4098.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22245" y="1339254"/>
            <a:ext cx="4031405" cy="2236124"/>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4" name="Рисунок 173" descr="C:\Users\mobiworld\Desktop\форум базарный\фото\DSCN409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1058" y="1343220"/>
            <a:ext cx="4243757" cy="2228656"/>
          </a:xfrm>
          <a:prstGeom prst="rect">
            <a:avLst/>
          </a:prstGeom>
          <a:solidFill>
            <a:srgbClr val="FFFFFF">
              <a:shade val="85000"/>
            </a:srgbClr>
          </a:solidFill>
          <a:ln w="190500" cap="rnd">
            <a:solidFill>
              <a:schemeClr val="accent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5" name="Рисунок 174" descr="C:\Users\mobiworld\Desktop\форум базарный\фото\DSCN4100 - копия.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500" y="3891783"/>
            <a:ext cx="3951061" cy="2609850"/>
          </a:xfrm>
          <a:prstGeom prst="rect">
            <a:avLst/>
          </a:prstGeom>
          <a:solidFill>
            <a:srgbClr val="FFFFFF">
              <a:shade val="85000"/>
            </a:srgbClr>
          </a:solidFill>
          <a:ln w="190500" cap="rnd">
            <a:solidFill>
              <a:schemeClr val="accent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6" name="Рисунок 175" descr="C:\Users\mobiworld\Desktop\форум базарный\фото\DSCN410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4832" y="3888662"/>
            <a:ext cx="4081992" cy="2586059"/>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5516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dirty="0" smtClean="0">
                <a:ln w="18415" cmpd="sng">
                  <a:solidFill>
                    <a:srgbClr val="FFFFFF"/>
                  </a:solidFill>
                  <a:prstDash val="solid"/>
                </a:ln>
                <a:solidFill>
                  <a:schemeClr val="accent6">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Развивающая среда группы по методике В.Ф. Базарного</a:t>
            </a:r>
            <a:endParaRPr lang="ru-RU" sz="2800" b="1" dirty="0">
              <a:ln w="18415" cmpd="sng">
                <a:solidFill>
                  <a:srgbClr val="FFFFFF"/>
                </a:solidFill>
                <a:prstDash val="solid"/>
              </a:ln>
              <a:solidFill>
                <a:schemeClr val="accent6">
                  <a:lumMod val="50000"/>
                </a:schemeClr>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93863" y="1474805"/>
            <a:ext cx="7419132" cy="452596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14432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Развивающая среда группы по методике В.Ф. Базарного</a:t>
            </a: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1590" y="1448944"/>
            <a:ext cx="4613041" cy="3405359"/>
          </a:xfrm>
          <a:prstGeom prst="snip1Rect">
            <a:avLst>
              <a:gd name="adj" fmla="val 44638"/>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8447" y="1240157"/>
            <a:ext cx="3756057" cy="526822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83896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 «Улитка»</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44336" y="1468465"/>
            <a:ext cx="6920345" cy="4044142"/>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2816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 «Кораблик»</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3"/>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73168" y="1308893"/>
            <a:ext cx="6830054" cy="4525963"/>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174403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 </a:t>
            </a:r>
            <a:br>
              <a:rPr lang="ru-RU" sz="2800" b="1" i="1" dirty="0" smtClean="0">
                <a:solidFill>
                  <a:srgbClr val="C00000"/>
                </a:solidFill>
                <a:latin typeface="Times New Roman" pitchFamily="18" charset="0"/>
                <a:cs typeface="Times New Roman" pitchFamily="18" charset="0"/>
              </a:rPr>
            </a:br>
            <a:r>
              <a:rPr lang="ru-RU" sz="2800" b="1" i="1" dirty="0" smtClean="0">
                <a:solidFill>
                  <a:srgbClr val="C00000"/>
                </a:solidFill>
                <a:latin typeface="Times New Roman" pitchFamily="18" charset="0"/>
                <a:cs typeface="Times New Roman" pitchFamily="18" charset="0"/>
              </a:rPr>
              <a:t>«Неваляшка и Ёлочка»</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descr="C:\Users\mobiworld\Desktop\СЕМИНАР 14 МАЯ\IMG_20150512_120635.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6381" y="1240639"/>
            <a:ext cx="7164754" cy="4525963"/>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806016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 </a:t>
            </a:r>
            <a:br>
              <a:rPr lang="ru-RU" sz="2800" b="1" i="1" dirty="0" smtClean="0">
                <a:solidFill>
                  <a:srgbClr val="C00000"/>
                </a:solidFill>
                <a:latin typeface="Times New Roman" pitchFamily="18" charset="0"/>
                <a:cs typeface="Times New Roman" pitchFamily="18" charset="0"/>
              </a:rPr>
            </a:br>
            <a:r>
              <a:rPr lang="ru-RU" sz="2800" b="1" i="1" dirty="0" smtClean="0">
                <a:solidFill>
                  <a:srgbClr val="C00000"/>
                </a:solidFill>
                <a:latin typeface="Times New Roman" pitchFamily="18" charset="0"/>
                <a:cs typeface="Times New Roman" pitchFamily="18" charset="0"/>
              </a:rPr>
              <a:t>«Дорожка»</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2" descr="C:\Users\mobiworld\Desktop\фестиваль базарный\фото\DSCN4089.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2736"/>
          <a:stretch/>
        </p:blipFill>
        <p:spPr bwMode="auto">
          <a:xfrm>
            <a:off x="1479849" y="1417794"/>
            <a:ext cx="6806927" cy="402576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15667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err="1" smtClean="0">
                <a:solidFill>
                  <a:srgbClr val="C00000"/>
                </a:solidFill>
                <a:latin typeface="Times New Roman" pitchFamily="18" charset="0"/>
                <a:cs typeface="Times New Roman" pitchFamily="18" charset="0"/>
              </a:rPr>
              <a:t>Офтальмотренажер</a:t>
            </a:r>
            <a:r>
              <a:rPr lang="ru-RU" sz="2800" b="1" i="1" dirty="0" smtClean="0">
                <a:solidFill>
                  <a:srgbClr val="C00000"/>
                </a:solidFill>
                <a:latin typeface="Times New Roman" pitchFamily="18" charset="0"/>
                <a:cs typeface="Times New Roman" pitchFamily="18" charset="0"/>
              </a:rPr>
              <a:t> </a:t>
            </a:r>
            <a:br>
              <a:rPr lang="ru-RU" sz="2800" b="1" i="1" dirty="0" smtClean="0">
                <a:solidFill>
                  <a:srgbClr val="C00000"/>
                </a:solidFill>
                <a:latin typeface="Times New Roman" pitchFamily="18" charset="0"/>
                <a:cs typeface="Times New Roman" pitchFamily="18" charset="0"/>
              </a:rPr>
            </a:br>
            <a:r>
              <a:rPr lang="ru-RU" sz="2800" b="1" i="1" dirty="0" smtClean="0">
                <a:solidFill>
                  <a:srgbClr val="C00000"/>
                </a:solidFill>
                <a:latin typeface="Times New Roman" pitchFamily="18" charset="0"/>
                <a:cs typeface="Times New Roman" pitchFamily="18" charset="0"/>
              </a:rPr>
              <a:t>«Цифры»</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descr="C:\Users\mobiworld\Desktop\фестиваль базарный\фото\DSCN408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33499"/>
          <a:stretch/>
        </p:blipFill>
        <p:spPr bwMode="auto">
          <a:xfrm>
            <a:off x="1545796" y="1513903"/>
            <a:ext cx="6795655" cy="3905565"/>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142277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smtClean="0">
                <a:solidFill>
                  <a:srgbClr val="C00000"/>
                </a:solidFill>
                <a:latin typeface="Times New Roman" pitchFamily="18" charset="0"/>
                <a:cs typeface="Times New Roman" pitchFamily="18" charset="0"/>
              </a:rPr>
              <a:t>«Дорожка»</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descr="C:\Users\mobiworld\Desktop\фестиваль базарный\фото\IMG_20150514_11305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6062" y="1308894"/>
            <a:ext cx="6800714" cy="4237048"/>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42094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5400" b="1" dirty="0" smtClean="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latin typeface="Times New Roman" pitchFamily="18" charset="0"/>
                <a:cs typeface="Times New Roman" pitchFamily="18" charset="0"/>
              </a:rPr>
              <a:t>Актуальность</a:t>
            </a:r>
            <a:endParaRPr lang="ru-RU" sz="5400" b="1" dirty="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40786" y="1158845"/>
            <a:ext cx="7913058" cy="42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b="1" i="1" dirty="0">
                <a:solidFill>
                  <a:srgbClr val="C00000"/>
                </a:solidFill>
                <a:latin typeface="Times New Roman" pitchFamily="18" charset="0"/>
                <a:cs typeface="Times New Roman" pitchFamily="18" charset="0"/>
              </a:rPr>
              <a:t>«СЕНСОРНЫЕ  КРЕСТЫ»</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2" descr="C:\Users\mobiworld\Pictures\IMG_20150513_14430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16381" y="1259565"/>
            <a:ext cx="6870395" cy="4267212"/>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789398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200" b="1" dirty="0">
                <a:solidFill>
                  <a:schemeClr val="accent3">
                    <a:lumMod val="75000"/>
                  </a:schemeClr>
                </a:solidFill>
                <a:latin typeface="Times New Roman" pitchFamily="18" charset="0"/>
                <a:cs typeface="Times New Roman" pitchFamily="18" charset="0"/>
              </a:rPr>
              <a:t>«СЕНСОРНЫЕ  КРЕСТЫ»</a:t>
            </a:r>
            <a:endParaRPr lang="ru-RU" sz="3200" b="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p:txBody>
          <a:bodyPr>
            <a:normAutofit fontScale="62500" lnSpcReduction="20000"/>
          </a:bodyPr>
          <a:lstStyle/>
          <a:p>
            <a:pPr marL="0" lvl="0" indent="180000" algn="just" fontAlgn="base">
              <a:lnSpc>
                <a:spcPct val="150000"/>
              </a:lnSpc>
              <a:spcBef>
                <a:spcPct val="0"/>
              </a:spcBef>
              <a:spcAft>
                <a:spcPct val="0"/>
              </a:spcAft>
              <a:buNone/>
            </a:pPr>
            <a:r>
              <a:rPr lang="ru-RU" sz="3600" b="1" i="1" dirty="0">
                <a:solidFill>
                  <a:schemeClr val="accent1">
                    <a:lumMod val="50000"/>
                  </a:schemeClr>
                </a:solidFill>
                <a:latin typeface="Times New Roman" pitchFamily="18" charset="0"/>
                <a:ea typeface="Times New Roman" pitchFamily="18" charset="0"/>
                <a:cs typeface="Times New Roman" pitchFamily="18" charset="0"/>
              </a:rPr>
              <a:t>«Сенсорные кресты» </a:t>
            </a:r>
            <a:r>
              <a:rPr lang="ru-RU" b="1" dirty="0">
                <a:latin typeface="Times New Roman" pitchFamily="18" charset="0"/>
                <a:ea typeface="Times New Roman" pitchFamily="18" charset="0"/>
                <a:cs typeface="Times New Roman" pitchFamily="18" charset="0"/>
              </a:rPr>
              <a:t>развешиваются под потолком в группе. </a:t>
            </a:r>
          </a:p>
          <a:p>
            <a:pPr marL="0" lvl="0" indent="180000" algn="just" fontAlgn="base">
              <a:lnSpc>
                <a:spcPct val="150000"/>
              </a:lnSpc>
              <a:spcBef>
                <a:spcPct val="0"/>
              </a:spcBef>
              <a:spcAft>
                <a:spcPct val="0"/>
              </a:spcAft>
              <a:buNone/>
            </a:pPr>
            <a:r>
              <a:rPr lang="ru-RU" b="1" dirty="0">
                <a:latin typeface="Times New Roman" pitchFamily="18" charset="0"/>
                <a:ea typeface="Times New Roman" pitchFamily="18" charset="0"/>
                <a:cs typeface="Times New Roman" pitchFamily="18" charset="0"/>
              </a:rPr>
              <a:t>На них закрепляются различные объекты (картинки в соответствии с тематическим планированием и возрастом, плоские и объёмные геометрические фигуры, буквы, слова и пр.). </a:t>
            </a:r>
          </a:p>
          <a:p>
            <a:pPr marL="0" lvl="0" indent="180000" algn="just" fontAlgn="base">
              <a:lnSpc>
                <a:spcPct val="150000"/>
              </a:lnSpc>
              <a:spcBef>
                <a:spcPct val="0"/>
              </a:spcBef>
              <a:spcAft>
                <a:spcPct val="0"/>
              </a:spcAft>
              <a:buNone/>
            </a:pPr>
            <a:r>
              <a:rPr lang="ru-RU" b="1" dirty="0">
                <a:latin typeface="Times New Roman" pitchFamily="18" charset="0"/>
                <a:ea typeface="Times New Roman" pitchFamily="18" charset="0"/>
                <a:cs typeface="Times New Roman" pitchFamily="18" charset="0"/>
              </a:rPr>
              <a:t>Педагог в ходе ОД периодически обращает внимание детей на то или иное пособие, просит что-то найти, назвать, дать характеристику, и т.п. Дети ищут глазами нужный материал, тем самым тренируя зрение, устраняя усталость и напряжение с глаз.</a:t>
            </a:r>
            <a:endParaRPr lang="ru-RU" b="1"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3452803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«Зонтик»</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2" name="Picture 2" descr="E:\DCIM\100OLYMP\PA01022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83489" y="1357298"/>
            <a:ext cx="6757693" cy="4188643"/>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776189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«Бабочки»</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2" descr="E:\DCIM\100OLYMP\PA01023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2201" y="1368087"/>
            <a:ext cx="6824575" cy="415869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958338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200" dirty="0" err="1">
                <a:solidFill>
                  <a:srgbClr val="C00000"/>
                </a:solidFill>
                <a:latin typeface="Times New Roman" pitchFamily="18" charset="0"/>
                <a:cs typeface="Times New Roman" pitchFamily="18" charset="0"/>
              </a:rPr>
              <a:t>Природно</a:t>
            </a:r>
            <a:r>
              <a:rPr lang="ru-RU" sz="3200" dirty="0">
                <a:solidFill>
                  <a:srgbClr val="C00000"/>
                </a:solidFill>
                <a:latin typeface="Times New Roman" pitchFamily="18" charset="0"/>
                <a:cs typeface="Times New Roman" pitchFamily="18" charset="0"/>
              </a:rPr>
              <a:t> – экологическое панно</a:t>
            </a:r>
            <a:r>
              <a:rPr lang="ru-RU" sz="1800" dirty="0">
                <a:solidFill>
                  <a:srgbClr val="C00000"/>
                </a:solidFill>
                <a:latin typeface="Times New Roman" pitchFamily="18" charset="0"/>
                <a:cs typeface="Times New Roman" pitchFamily="18" charset="0"/>
              </a:rPr>
              <a:t>                               </a:t>
            </a:r>
            <a:r>
              <a:rPr lang="ru-RU" sz="1800" b="1" dirty="0">
                <a:solidFill>
                  <a:schemeClr val="accent4">
                    <a:lumMod val="50000"/>
                  </a:schemeClr>
                </a:solidFill>
                <a:latin typeface="Times New Roman" pitchFamily="18" charset="0"/>
                <a:cs typeface="Times New Roman" pitchFamily="18" charset="0"/>
              </a:rPr>
              <a:t>на панно наносятся макеты, манекены и карточки</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509" t="15571" b="7313"/>
          <a:stretch/>
        </p:blipFill>
        <p:spPr bwMode="auto">
          <a:xfrm rot="5400000">
            <a:off x="2369791" y="106662"/>
            <a:ext cx="4666348" cy="716761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0040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200" b="1" dirty="0">
                <a:solidFill>
                  <a:schemeClr val="accent2">
                    <a:lumMod val="50000"/>
                  </a:schemeClr>
                </a:solidFill>
                <a:latin typeface="Times New Roman" pitchFamily="18" charset="0"/>
                <a:cs typeface="Times New Roman" pitchFamily="18" charset="0"/>
              </a:rPr>
              <a:t>Специально-тренирующие                    зрительные игры</a:t>
            </a:r>
            <a:endParaRPr lang="ru-RU" sz="3200"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p:txBody>
          <a:bodyPr>
            <a:normAutofit fontScale="62500" lnSpcReduction="20000"/>
          </a:bodyPr>
          <a:lstStyle/>
          <a:p>
            <a:pPr indent="0">
              <a:lnSpc>
                <a:spcPct val="150000"/>
              </a:lnSpc>
              <a:buNone/>
            </a:pPr>
            <a:r>
              <a:rPr lang="ru-RU" sz="3800" b="1" u="sng" dirty="0">
                <a:solidFill>
                  <a:srgbClr val="7030A0"/>
                </a:solidFill>
                <a:latin typeface="Times New Roman" pitchFamily="18" charset="0"/>
                <a:cs typeface="Times New Roman" pitchFamily="18" charset="0"/>
              </a:rPr>
              <a:t>«Поймай зайку»</a:t>
            </a:r>
          </a:p>
          <a:p>
            <a:pPr indent="0">
              <a:lnSpc>
                <a:spcPct val="150000"/>
              </a:lnSpc>
              <a:buNone/>
            </a:pPr>
            <a:r>
              <a:rPr lang="ru-RU" b="1" dirty="0">
                <a:latin typeface="Times New Roman" pitchFamily="18" charset="0"/>
                <a:cs typeface="Times New Roman" pitchFamily="18" charset="0"/>
              </a:rPr>
              <a:t>Играть целесообразно на тех занятиях, где зрительная нагрузка наиболее высокая. Дети стоят в колоннах, руки на поясе, плечи отведены назад, спина прямая, взгляд устремлен вперед вверх. Педагог располагается впереди сбоку. Он включает электрический фонарик и «выпускает зайку» на прогулку. «Зайка» бегает в разных направлениях по стенам и потолку группы. Дети, поймав глазами «зайку», сопровождают его, стремясь не выпустить из поля зрения, не поворачивая при этом головы. Педагог отмечает самых старательных «охотников».</a:t>
            </a:r>
          </a:p>
          <a:p>
            <a:endParaRPr lang="ru-RU" dirty="0"/>
          </a:p>
        </p:txBody>
      </p:sp>
    </p:spTree>
    <p:extLst>
      <p:ext uri="{BB962C8B-B14F-4D97-AF65-F5344CB8AC3E}">
        <p14:creationId xmlns:p14="http://schemas.microsoft.com/office/powerpoint/2010/main" val="3171663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200" b="1" dirty="0">
                <a:solidFill>
                  <a:schemeClr val="accent2">
                    <a:lumMod val="50000"/>
                  </a:schemeClr>
                </a:solidFill>
                <a:latin typeface="Times New Roman" pitchFamily="18" charset="0"/>
                <a:cs typeface="Times New Roman" pitchFamily="18" charset="0"/>
              </a:rPr>
              <a:t>Специально-восстановительные зрительные игры</a:t>
            </a:r>
            <a:endParaRPr lang="ru-RU" sz="3200"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p:txBody>
          <a:bodyPr>
            <a:normAutofit fontScale="92500" lnSpcReduction="20000"/>
          </a:bodyPr>
          <a:lstStyle/>
          <a:p>
            <a:pPr indent="0">
              <a:lnSpc>
                <a:spcPct val="150000"/>
              </a:lnSpc>
              <a:buNone/>
            </a:pPr>
            <a:r>
              <a:rPr lang="ru-RU" sz="2600" b="1" u="sng" dirty="0">
                <a:solidFill>
                  <a:schemeClr val="accent1">
                    <a:lumMod val="50000"/>
                  </a:schemeClr>
                </a:solidFill>
                <a:latin typeface="Times New Roman" pitchFamily="18" charset="0"/>
                <a:cs typeface="Times New Roman" pitchFamily="18" charset="0"/>
              </a:rPr>
              <a:t>«Цветные сны»</a:t>
            </a:r>
          </a:p>
          <a:p>
            <a:pPr indent="0">
              <a:lnSpc>
                <a:spcPct val="150000"/>
              </a:lnSpc>
              <a:buNone/>
            </a:pPr>
            <a:r>
              <a:rPr lang="ru-RU" sz="2000" b="1" dirty="0">
                <a:latin typeface="Times New Roman" pitchFamily="18" charset="0"/>
                <a:cs typeface="Times New Roman" pitchFamily="18" charset="0"/>
              </a:rPr>
              <a:t>Игру проводят в положении сидя после напряженной работы. По указанию педагога,  дети закрывают глаза, прикрывая их ладонями, и опускают головы. Педагог называет цвета, а играющие стремятся с закрытыми глазами «увидеть» в чем-то заданный цвет (синее небо, зеленая трава, желтое солнце и так далее). Выборочно опросив детей о том, что же они увидели, педагог называет другой цвет.</a:t>
            </a:r>
          </a:p>
          <a:p>
            <a:pPr indent="0">
              <a:lnSpc>
                <a:spcPct val="150000"/>
              </a:lnSpc>
              <a:buNone/>
            </a:pPr>
            <a:r>
              <a:rPr lang="ru-RU" sz="2000" b="1" dirty="0">
                <a:latin typeface="Times New Roman" pitchFamily="18" charset="0"/>
                <a:cs typeface="Times New Roman" pitchFamily="18" charset="0"/>
              </a:rPr>
              <a:t>Отвечая воспитателю, который подходит к детям и касается их плеча, дети сохраняют исходное положение.</a:t>
            </a:r>
          </a:p>
          <a:p>
            <a:pPr indent="0">
              <a:lnSpc>
                <a:spcPct val="150000"/>
              </a:lnSpc>
              <a:buNone/>
            </a:pPr>
            <a:r>
              <a:rPr lang="ru-RU" sz="2000" b="1" dirty="0">
                <a:latin typeface="Times New Roman" pitchFamily="18" charset="0"/>
                <a:cs typeface="Times New Roman" pitchFamily="18" charset="0"/>
              </a:rPr>
              <a:t>Длительность одного цикла игры (каждого цвета) – 15–20 сек., общая продолжительность игры – 1 мин.</a:t>
            </a:r>
          </a:p>
          <a:p>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663276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200" b="1" dirty="0">
                <a:solidFill>
                  <a:schemeClr val="accent2">
                    <a:lumMod val="50000"/>
                  </a:schemeClr>
                </a:solidFill>
                <a:latin typeface="Times New Roman" pitchFamily="18" charset="0"/>
                <a:cs typeface="Times New Roman" pitchFamily="18" charset="0"/>
              </a:rPr>
              <a:t>Специально-восстановительные зрительные игры</a:t>
            </a:r>
            <a:endParaRPr lang="ru-RU" sz="3200"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p:txBody>
          <a:bodyPr>
            <a:normAutofit fontScale="70000" lnSpcReduction="20000"/>
          </a:bodyPr>
          <a:lstStyle/>
          <a:p>
            <a:pPr indent="0">
              <a:lnSpc>
                <a:spcPct val="150000"/>
              </a:lnSpc>
              <a:buNone/>
            </a:pPr>
            <a:r>
              <a:rPr lang="ru-RU" sz="4000" b="1" u="sng" dirty="0" smtClean="0">
                <a:solidFill>
                  <a:srgbClr val="002060"/>
                </a:solidFill>
                <a:latin typeface="Times New Roman" pitchFamily="18" charset="0"/>
                <a:cs typeface="Times New Roman" pitchFamily="18" charset="0"/>
              </a:rPr>
              <a:t>«Жмурки»</a:t>
            </a:r>
            <a:endParaRPr lang="ru-RU" sz="4000" b="1" u="sng" dirty="0">
              <a:solidFill>
                <a:srgbClr val="002060"/>
              </a:solidFill>
              <a:latin typeface="Times New Roman" pitchFamily="18" charset="0"/>
              <a:cs typeface="Times New Roman" pitchFamily="18" charset="0"/>
            </a:endParaRPr>
          </a:p>
          <a:p>
            <a:pPr indent="0">
              <a:lnSpc>
                <a:spcPct val="150000"/>
              </a:lnSpc>
              <a:buNone/>
            </a:pPr>
            <a:r>
              <a:rPr lang="ru-RU" b="1" dirty="0">
                <a:latin typeface="Times New Roman" pitchFamily="18" charset="0"/>
                <a:cs typeface="Times New Roman" pitchFamily="18" charset="0"/>
              </a:rPr>
              <a:t>Игроки крепко зажмуриваются на 3–4 сек. В это время педагог изменяет расположение находящихся на столе, на доске, на парте предметов. Открыв по сигналу глаза, дети стремятся найти изменения. Педагог выборочно спрашивает их, какие изменения они заметили. Зажмуриваясь, дети максимально напрягают веки. Общая длительность игры – 1,5 мин.</a:t>
            </a:r>
          </a:p>
          <a:p>
            <a:endParaRPr lang="ru-RU" dirty="0"/>
          </a:p>
        </p:txBody>
      </p:sp>
    </p:spTree>
    <p:extLst>
      <p:ext uri="{BB962C8B-B14F-4D97-AF65-F5344CB8AC3E}">
        <p14:creationId xmlns:p14="http://schemas.microsoft.com/office/powerpoint/2010/main" val="663276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algn="ctr" rotWithShape="0">
                  <a:schemeClr val="bg1"/>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9" name="Заголовок 268"/>
          <p:cNvSpPr>
            <a:spLocks noGrp="1"/>
          </p:cNvSpPr>
          <p:nvPr>
            <p:ph type="title"/>
          </p:nvPr>
        </p:nvSpPr>
        <p:spPr>
          <a:xfrm>
            <a:off x="2578899" y="4076708"/>
            <a:ext cx="5486400" cy="566738"/>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ru-RU" sz="1600" dirty="0">
              <a:ln w="18415" cmpd="sng">
                <a:solidFill>
                  <a:srgbClr val="FFFFFF"/>
                </a:solidFill>
                <a:prstDash val="solid"/>
              </a:ln>
              <a:solidFill>
                <a:schemeClr val="accent5">
                  <a:lumMod val="75000"/>
                </a:schemeClr>
              </a:solidFill>
              <a:latin typeface="Times New Roman" pitchFamily="18" charset="0"/>
              <a:cs typeface="Times New Roman" pitchFamily="18" charset="0"/>
            </a:endParaRPr>
          </a:p>
        </p:txBody>
      </p:sp>
      <p:sp>
        <p:nvSpPr>
          <p:cNvPr id="270" name="Подзаголовок 269"/>
          <p:cNvSpPr>
            <a:spLocks noGrp="1"/>
          </p:cNvSpPr>
          <p:nvPr>
            <p:ph type="body" sz="half" idx="2"/>
          </p:nvPr>
        </p:nvSpPr>
        <p:spPr>
          <a:xfrm>
            <a:off x="928661" y="4786323"/>
            <a:ext cx="7168416" cy="1616874"/>
          </a:xfrm>
          <a:prstGeom prst="roundRect">
            <a:avLst>
              <a:gd name="adj" fmla="val 22481"/>
            </a:avLst>
          </a:prstGeom>
          <a:solidFill>
            <a:schemeClr val="bg1">
              <a:alpha val="78000"/>
            </a:schemeClr>
          </a:solidFill>
          <a:ln w="31750">
            <a:solidFill>
              <a:schemeClr val="bg1"/>
            </a:solidFill>
          </a:ln>
        </p:spPr>
        <p:txBody>
          <a:bodyPr vert="horz" lIns="91440" tIns="45720" rIns="91440" bIns="45720" rtlCol="0">
            <a:noAutofit/>
          </a:bodyPr>
          <a:lstStyle/>
          <a:p>
            <a:r>
              <a:rPr lang="ru-RU" sz="1800" b="1" i="1" dirty="0">
                <a:solidFill>
                  <a:schemeClr val="tx2">
                    <a:lumMod val="50000"/>
                  </a:schemeClr>
                </a:solidFill>
                <a:latin typeface="Times New Roman" pitchFamily="18" charset="0"/>
                <a:cs typeface="Times New Roman" pitchFamily="18" charset="0"/>
              </a:rPr>
              <a:t>Хочется пожелать педагогам, которые  начнут применять </a:t>
            </a:r>
            <a:r>
              <a:rPr lang="ru-RU" sz="1800" b="1" i="1" dirty="0" err="1">
                <a:solidFill>
                  <a:schemeClr val="tx2">
                    <a:lumMod val="50000"/>
                  </a:schemeClr>
                </a:solidFill>
                <a:latin typeface="Times New Roman" pitchFamily="18" charset="0"/>
                <a:cs typeface="Times New Roman" pitchFamily="18" charset="0"/>
              </a:rPr>
              <a:t>здоровьесберегающую</a:t>
            </a:r>
            <a:r>
              <a:rPr lang="ru-RU" sz="1800" b="1" i="1" dirty="0">
                <a:solidFill>
                  <a:schemeClr val="tx2">
                    <a:lumMod val="50000"/>
                  </a:schemeClr>
                </a:solidFill>
                <a:latin typeface="Times New Roman" pitchFamily="18" charset="0"/>
                <a:cs typeface="Times New Roman" pitchFamily="18" charset="0"/>
              </a:rPr>
              <a:t> технологию В. Ф. Базарного: "Опыт ценнее любых учителей. Не переживайте, если у вас что-то не получится, не опускайте руки, попробуйте еще раз, и вы </a:t>
            </a:r>
            <a:r>
              <a:rPr lang="ru-RU" sz="1800" b="1" i="1" dirty="0" smtClean="0">
                <a:solidFill>
                  <a:schemeClr val="tx2">
                    <a:lumMod val="50000"/>
                  </a:schemeClr>
                </a:solidFill>
                <a:latin typeface="Times New Roman" pitchFamily="18" charset="0"/>
                <a:cs typeface="Times New Roman" pitchFamily="18" charset="0"/>
              </a:rPr>
              <a:t>                 добьетесь </a:t>
            </a:r>
            <a:r>
              <a:rPr lang="ru-RU" sz="1800" b="1" i="1" dirty="0">
                <a:solidFill>
                  <a:schemeClr val="tx2">
                    <a:lumMod val="50000"/>
                  </a:schemeClr>
                </a:solidFill>
                <a:latin typeface="Times New Roman" pitchFamily="18" charset="0"/>
                <a:cs typeface="Times New Roman" pitchFamily="18" charset="0"/>
              </a:rPr>
              <a:t>успеха".</a:t>
            </a:r>
            <a:endParaRPr lang="ru-RU" sz="1800" b="1" dirty="0">
              <a:solidFill>
                <a:schemeClr val="tx2">
                  <a:lumMod val="50000"/>
                </a:schemeClr>
              </a:solidFill>
              <a:latin typeface="Times New Roman" pitchFamily="18" charset="0"/>
              <a:cs typeface="Times New Roman" pitchFamily="18" charset="0"/>
            </a:endParaRPr>
          </a:p>
          <a:p>
            <a:r>
              <a:rPr lang="ru-RU" sz="1600" dirty="0"/>
              <a:t> </a:t>
            </a:r>
          </a:p>
          <a:p>
            <a:pPr marL="0" algn="just">
              <a:buNone/>
            </a:pPr>
            <a:endParaRPr lang="ru-RU" sz="1600" b="1" dirty="0">
              <a:solidFill>
                <a:schemeClr val="accent2">
                  <a:lumMod val="75000"/>
                </a:schemeClr>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grpSp>
        <p:nvGrpSpPr>
          <p:cNvPr id="287" name="Группа 67"/>
          <p:cNvGrpSpPr/>
          <p:nvPr/>
        </p:nvGrpSpPr>
        <p:grpSpPr>
          <a:xfrm rot="3342359">
            <a:off x="1668861" y="5921152"/>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4" name="Группа 67"/>
          <p:cNvGrpSpPr/>
          <p:nvPr/>
        </p:nvGrpSpPr>
        <p:grpSpPr>
          <a:xfrm rot="5400000">
            <a:off x="5715084" y="59339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5" name="Группа 67"/>
          <p:cNvGrpSpPr/>
          <p:nvPr/>
        </p:nvGrpSpPr>
        <p:grpSpPr>
          <a:xfrm rot="16200000" flipH="1">
            <a:off x="6217252" y="59277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2" name="Группа 73"/>
          <p:cNvGrpSpPr/>
          <p:nvPr/>
        </p:nvGrpSpPr>
        <p:grpSpPr>
          <a:xfrm rot="14551047">
            <a:off x="455530" y="5199147"/>
            <a:ext cx="828000" cy="612000"/>
            <a:chOff x="3570380" y="3447016"/>
            <a:chExt cx="3646314" cy="1839371"/>
          </a:xfrm>
        </p:grpSpPr>
        <p:sp>
          <p:nvSpPr>
            <p:cNvPr id="173" name="Полилиния 17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4" name="Полилиния 17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8" name="Picture 2"/>
          <p:cNvPicPr>
            <a:picLocks noGrp="1" noChangeAspect="1" noChangeArrowheads="1"/>
          </p:cNvPicPr>
          <p:nvPr>
            <p:ph type="pic"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2500" r="12500"/>
          <a:stretch>
            <a:fillRect/>
          </a:stretch>
        </p:blipFill>
        <p:spPr bwMode="auto">
          <a:xfrm>
            <a:off x="2136585" y="174578"/>
            <a:ext cx="5847502" cy="4471990"/>
          </a:xfrm>
          <a:prstGeom prst="snip2DiagRect">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solidFill>
                  <a:schemeClr val="accent4">
                    <a:lumMod val="50000"/>
                  </a:schemeClr>
                </a:solidFill>
                <a:latin typeface="Times New Roman" pitchFamily="18" charset="0"/>
                <a:cs typeface="Times New Roman" pitchFamily="18" charset="0"/>
              </a:rPr>
              <a:t>  До новых встреч!</a:t>
            </a:r>
            <a:endParaRPr lang="ru-RU" sz="5400" dirty="0">
              <a:solidFill>
                <a:schemeClr val="accent4">
                  <a:lumMod val="50000"/>
                </a:schemeClr>
              </a:solidFill>
              <a:latin typeface="Times New Roman" pitchFamily="18" charset="0"/>
              <a:cs typeface="Times New Roman" pitchFamily="18" charset="0"/>
            </a:endParaRPr>
          </a:p>
        </p:txBody>
      </p:sp>
      <p:sp>
        <p:nvSpPr>
          <p:cNvPr id="3" name="Текст 2"/>
          <p:cNvSpPr>
            <a:spLocks noGrp="1"/>
          </p:cNvSpPr>
          <p:nvPr>
            <p:ph type="body" idx="1"/>
          </p:nvPr>
        </p:nvSpPr>
        <p:spPr>
          <a:xfrm>
            <a:off x="323528" y="1124745"/>
            <a:ext cx="8496944" cy="2160239"/>
          </a:xfrm>
          <a:scene3d>
            <a:camera prst="orthographicFront"/>
            <a:lightRig rig="threePt" dir="t"/>
          </a:scene3d>
          <a:sp3d>
            <a:bevelT/>
          </a:sp3d>
        </p:spPr>
        <p:txBody>
          <a:bodyPr>
            <a:noAutofit/>
          </a:bodyPr>
          <a:lstStyle/>
          <a:p>
            <a:pPr algn="ctr"/>
            <a:r>
              <a:rPr lang="ru-RU" sz="5400" dirty="0" smtClean="0">
                <a:solidFill>
                  <a:schemeClr val="accent6">
                    <a:lumMod val="50000"/>
                  </a:schemeClr>
                </a:solidFill>
                <a:latin typeface="Times New Roman" pitchFamily="18" charset="0"/>
                <a:cs typeface="Times New Roman" pitchFamily="18" charset="0"/>
              </a:rPr>
              <a:t>СПАСИБО ЗА ВНИМАНИЕ!</a:t>
            </a:r>
            <a:endParaRPr lang="ru-RU" sz="5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67056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285852" y="0"/>
            <a:ext cx="6572296" cy="1071546"/>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1600" b="1" dirty="0">
                <a:solidFill>
                  <a:srgbClr val="002060"/>
                </a:solidFill>
                <a:latin typeface="Times New Roman" pitchFamily="18" charset="0"/>
                <a:cs typeface="Times New Roman" pitchFamily="18" charset="0"/>
              </a:rPr>
              <a:t>В наши дни всё это особенно важно, поскольку значительная часть детей приходит в д/с </a:t>
            </a:r>
            <a:r>
              <a:rPr lang="ru-RU" sz="1600" b="1" dirty="0" err="1">
                <a:solidFill>
                  <a:srgbClr val="002060"/>
                </a:solidFill>
                <a:latin typeface="Times New Roman" pitchFamily="18" charset="0"/>
                <a:cs typeface="Times New Roman" pitchFamily="18" charset="0"/>
              </a:rPr>
              <a:t>с</a:t>
            </a:r>
            <a:r>
              <a:rPr lang="ru-RU" sz="1600" b="1" dirty="0">
                <a:solidFill>
                  <a:srgbClr val="002060"/>
                </a:solidFill>
                <a:latin typeface="Times New Roman" pitchFamily="18" charset="0"/>
                <a:cs typeface="Times New Roman" pitchFamily="18" charset="0"/>
              </a:rPr>
              <a:t> отклонениями в состоянии здоровья. Д/сад должен принимать меры, направленные на оздоровление ослабленных детей. </a:t>
            </a: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171" name="Picture 2" descr="C:\Users\mobiworld\Desktop\форум базарный\фото\CCI25092015.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1489" t="5560" r="3775"/>
          <a:stretch/>
        </p:blipFill>
        <p:spPr bwMode="auto">
          <a:xfrm>
            <a:off x="1154881" y="1357298"/>
            <a:ext cx="7393829" cy="476886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87833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478893" y="0"/>
            <a:ext cx="7456331" cy="764704"/>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eaLnBrk="0" fontAlgn="base" hangingPunct="0">
              <a:lnSpc>
                <a:spcPct val="150000"/>
              </a:lnSpc>
              <a:spcAft>
                <a:spcPct val="0"/>
              </a:spcAft>
              <a:tabLst>
                <a:tab pos="457200" algn="l"/>
              </a:tabLst>
            </a:pPr>
            <a:r>
              <a:rPr lang="ru-RU" sz="2400" b="1" dirty="0" smtClean="0">
                <a:solidFill>
                  <a:schemeClr val="accent1">
                    <a:lumMod val="50000"/>
                  </a:schemeClr>
                </a:solidFill>
                <a:latin typeface="Times New Roman" pitchFamily="18" charset="0"/>
                <a:cs typeface="Times New Roman" pitchFamily="18" charset="0"/>
              </a:rPr>
              <a:t>«Здоровье не все, но все без здоровья – ничто»</a:t>
            </a:r>
            <a:endParaRPr lang="ru-RU" sz="2400" b="1" dirty="0">
              <a:solidFill>
                <a:schemeClr val="accent1">
                  <a:lumMod val="50000"/>
                </a:schemeClr>
              </a:solidFill>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928647"/>
            <a:ext cx="8229600" cy="5474550"/>
          </a:xfrm>
        </p:spPr>
        <p:txBody>
          <a:bodyPr>
            <a:normAutofit/>
          </a:bodyPr>
          <a:lstStyle/>
          <a:p>
            <a:pPr marL="0" indent="0">
              <a:buNone/>
            </a:pPr>
            <a:r>
              <a:rPr lang="ru-RU" sz="2000" dirty="0">
                <a:latin typeface="Times New Roman" pitchFamily="18" charset="0"/>
                <a:cs typeface="Times New Roman" pitchFamily="18" charset="0"/>
              </a:rPr>
              <a:t>Каждое дошкольное учреждение накапливает свой опыт по охране и сохранению здоровья воспитанников. В нашем д/с на протяжении многих лет «красной нитью» проходит задача  создания максимально благоприятных условий для развития ребёнка, для укрепления его здоровья, для физической и психологической безопасности. Начиная эту работу, мы создали материальную базу. С этой целью выделили 4 медицинских кабинета: процедурный, кабинет старшей м/сестры с изолятором, </a:t>
            </a:r>
            <a:r>
              <a:rPr lang="ru-RU" sz="2000" dirty="0" err="1">
                <a:latin typeface="Times New Roman" pitchFamily="18" charset="0"/>
                <a:cs typeface="Times New Roman" pitchFamily="18" charset="0"/>
              </a:rPr>
              <a:t>физио</a:t>
            </a:r>
            <a:r>
              <a:rPr lang="ru-RU" sz="2000" dirty="0">
                <a:latin typeface="Times New Roman" pitchFamily="18" charset="0"/>
                <a:cs typeface="Times New Roman" pitchFamily="18" charset="0"/>
              </a:rPr>
              <a:t>- процедурный кабинет и кабинет для принятия кислородного коктейля. </a:t>
            </a:r>
            <a:r>
              <a:rPr lang="ru-RU" sz="2000" dirty="0" err="1">
                <a:latin typeface="Times New Roman" pitchFamily="18" charset="0"/>
                <a:cs typeface="Times New Roman" pitchFamily="18" charset="0"/>
              </a:rPr>
              <a:t>Физио</a:t>
            </a:r>
            <a:r>
              <a:rPr lang="ru-RU" sz="2000" dirty="0">
                <a:latin typeface="Times New Roman" pitchFamily="18" charset="0"/>
                <a:cs typeface="Times New Roman" pitchFamily="18" charset="0"/>
              </a:rPr>
              <a:t>- процедурный кабинет оснащен кушеткой для массажа, (по предписанию врача, дети получали квалифицированную помощь опытной массажистки), аппаратами УФО, УВЧ, электрофорезом. Старшая медсестра, имея дополнительное образование процедурной м/сестры, долечивает детей после болезни по предписанию врача. Кислородный коктейль получают все дети по желанию родителей (10 дней через 10). </a:t>
            </a:r>
          </a:p>
        </p:txBody>
      </p:sp>
    </p:spTree>
    <p:extLst>
      <p:ext uri="{BB962C8B-B14F-4D97-AF65-F5344CB8AC3E}">
        <p14:creationId xmlns:p14="http://schemas.microsoft.com/office/powerpoint/2010/main" val="3612096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obiworld\Desktop\форум базарный\фото\DSCN4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04664"/>
            <a:ext cx="4248472" cy="288032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mobiworld\Desktop\форум базарный\фото\DSCN41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244"/>
          <a:stretch/>
        </p:blipFill>
        <p:spPr bwMode="auto">
          <a:xfrm>
            <a:off x="4067944" y="3501008"/>
            <a:ext cx="4464496" cy="2808312"/>
          </a:xfrm>
          <a:prstGeom prst="snip2DiagRect">
            <a:avLst/>
          </a:prstGeom>
          <a:solidFill>
            <a:srgbClr val="FFFFFF">
              <a:shade val="85000"/>
            </a:srgbClr>
          </a:solidFill>
          <a:ln w="88900" cap="sq">
            <a:solidFill>
              <a:srgbClr val="E98D0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92613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фото\пролдю.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476" y="3127524"/>
            <a:ext cx="4248472" cy="2952328"/>
          </a:xfrm>
          <a:prstGeom prst="round2DiagRect">
            <a:avLst>
              <a:gd name="adj1" fmla="val 16667"/>
              <a:gd name="adj2" fmla="val 0"/>
            </a:avLst>
          </a:prstGeom>
          <a:ln w="88900" cap="sq">
            <a:solidFill>
              <a:srgbClr val="E98D05"/>
            </a:solidFill>
            <a:miter lim="800000"/>
          </a:ln>
          <a:effectLst>
            <a:outerShdw blurRad="254000" algn="tl" rotWithShape="0">
              <a:srgbClr val="000000">
                <a:alpha val="43000"/>
              </a:srgbClr>
            </a:outerShdw>
          </a:effectLst>
        </p:spPr>
      </p:pic>
      <p:pic>
        <p:nvPicPr>
          <p:cNvPr id="5" name="Picture 2" descr="C:\Users\mobiworld\Desktop\фестиваль базарный\фото\гендерное воспитание\DSCN41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935"/>
          <a:stretch/>
        </p:blipFill>
        <p:spPr bwMode="auto">
          <a:xfrm>
            <a:off x="216198" y="3127524"/>
            <a:ext cx="4296109" cy="3024336"/>
          </a:xfrm>
          <a:prstGeom prst="snip2DiagRect">
            <a:avLst/>
          </a:prstGeom>
          <a:solidFill>
            <a:srgbClr val="FFFFFF">
              <a:shade val="85000"/>
            </a:srgbClr>
          </a:solidFill>
          <a:ln w="88900" cap="sq">
            <a:solidFill>
              <a:srgbClr val="E98D0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Picture 2" descr="C:\Users\mobiworld\Desktop\фестиваль базарный\фото\гендерное воспитание\DSCN41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3180" y="260648"/>
            <a:ext cx="4176464" cy="2866876"/>
          </a:xfrm>
          <a:prstGeom prst="ellipse">
            <a:avLst/>
          </a:prstGeom>
          <a:ln w="63500" cap="rnd">
            <a:solidFill>
              <a:srgbClr val="E98D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247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478893" y="0"/>
            <a:ext cx="7456331" cy="764704"/>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eaLnBrk="0" fontAlgn="base" hangingPunct="0">
              <a:lnSpc>
                <a:spcPct val="150000"/>
              </a:lnSpc>
              <a:spcAft>
                <a:spcPct val="0"/>
              </a:spcAft>
              <a:tabLst>
                <a:tab pos="457200" algn="l"/>
              </a:tabLst>
            </a:pPr>
            <a:r>
              <a:rPr lang="ru-RU" sz="2400" b="1" dirty="0" smtClean="0">
                <a:solidFill>
                  <a:schemeClr val="accent1">
                    <a:lumMod val="50000"/>
                  </a:schemeClr>
                </a:solidFill>
                <a:latin typeface="Times New Roman" pitchFamily="18" charset="0"/>
                <a:cs typeface="Times New Roman" pitchFamily="18" charset="0"/>
              </a:rPr>
              <a:t>«Здоровье не все, но все без здоровья – ничто»</a:t>
            </a:r>
            <a:endParaRPr lang="ru-RU" sz="2400" b="1" dirty="0">
              <a:solidFill>
                <a:schemeClr val="accent1">
                  <a:lumMod val="50000"/>
                </a:schemeClr>
              </a:solidFill>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928647"/>
            <a:ext cx="8229600" cy="5474550"/>
          </a:xfrm>
        </p:spPr>
        <p:txBody>
          <a:bodyPr>
            <a:normAutofit/>
          </a:bodyPr>
          <a:lstStyle/>
          <a:p>
            <a:pPr marL="0" indent="0">
              <a:buNone/>
            </a:pPr>
            <a:r>
              <a:rPr lang="ru-RU" sz="2000" dirty="0"/>
              <a:t>Одновременно оснастили спортзал. Участвуя во Всероссийском конкурсе инновационных школьных технологий в 2006 г, в рамках прогимназии, мы выиграли 1000000. Это позволило нам приобрести в спортзал несколько видов тренажеров, батуты, оборудование для спортивных игр (настольный теннис, волейбол, баскетбол, бадминтон), мелкий </a:t>
            </a:r>
            <a:r>
              <a:rPr lang="ru-RU" sz="2000" dirty="0" smtClean="0"/>
              <a:t>инвентарь</a:t>
            </a:r>
            <a:r>
              <a:rPr lang="ru-RU" sz="2000" dirty="0"/>
              <a:t>. А по желанию родителей  организовали спортивные секции. </a:t>
            </a:r>
            <a:endParaRPr lang="ru-RU" sz="2000" dirty="0" smtClean="0"/>
          </a:p>
          <a:p>
            <a:pPr marL="0" indent="0">
              <a:buNone/>
            </a:pPr>
            <a:endParaRPr lang="ru-RU" sz="2000" dirty="0">
              <a:latin typeface="Times New Roman" pitchFamily="18" charset="0"/>
              <a:cs typeface="Times New Roman" pitchFamily="18" charset="0"/>
            </a:endParaRPr>
          </a:p>
        </p:txBody>
      </p:sp>
      <p:pic>
        <p:nvPicPr>
          <p:cNvPr id="171" name="Picture 2" descr="C:\Users\mobiworld\Desktop\фестиваль базарный\фото\100_4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809" y="3195037"/>
            <a:ext cx="4037232" cy="2847180"/>
          </a:xfrm>
          <a:prstGeom prst="rect">
            <a:avLst/>
          </a:prstGeom>
          <a:solidFill>
            <a:srgbClr val="FFFFFF">
              <a:shade val="85000"/>
            </a:srgbClr>
          </a:solidFill>
          <a:ln w="88900" cap="sq">
            <a:solidFill>
              <a:srgbClr val="E98D0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2" name="Picture 2" descr="C:\Users\mobiworld\Desktop\фестиваль базарный\фото\100_4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495" y="3195037"/>
            <a:ext cx="4166728" cy="2866654"/>
          </a:xfrm>
          <a:prstGeom prst="rect">
            <a:avLst/>
          </a:prstGeom>
          <a:solidFill>
            <a:srgbClr val="FFFFFF">
              <a:shade val="85000"/>
            </a:srgbClr>
          </a:solidFill>
          <a:ln w="88900" cap="sq">
            <a:solidFill>
              <a:srgbClr val="E98D0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0138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олилиния 86"/>
          <p:cNvSpPr/>
          <p:nvPr/>
        </p:nvSpPr>
        <p:spPr>
          <a:xfrm rot="18054800">
            <a:off x="2490769" y="3799746"/>
            <a:ext cx="2596519" cy="5113141"/>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2454247 w 2454247"/>
              <a:gd name="connsiteY0" fmla="*/ 5465379 h 5465379"/>
              <a:gd name="connsiteX1" fmla="*/ 814633 w 2454247"/>
              <a:gd name="connsiteY1" fmla="*/ 0 h 5465379"/>
              <a:gd name="connsiteX2" fmla="*/ 1552296 w 2454247"/>
              <a:gd name="connsiteY2" fmla="*/ 4985064 h 5465379"/>
              <a:gd name="connsiteX3" fmla="*/ 2454247 w 2454247"/>
              <a:gd name="connsiteY3" fmla="*/ 5465379 h 5465379"/>
              <a:gd name="connsiteX0" fmla="*/ 1819550 w 1819549"/>
              <a:gd name="connsiteY0" fmla="*/ 5113141 h 5113141"/>
              <a:gd name="connsiteX1" fmla="*/ 878961 w 1819549"/>
              <a:gd name="connsiteY1" fmla="*/ 0 h 5113141"/>
              <a:gd name="connsiteX2" fmla="*/ 1616624 w 1819549"/>
              <a:gd name="connsiteY2" fmla="*/ 4985064 h 5113141"/>
              <a:gd name="connsiteX3" fmla="*/ 1819550 w 1819549"/>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222 w 1755222"/>
              <a:gd name="connsiteY0" fmla="*/ 5113141 h 5113141"/>
              <a:gd name="connsiteX1" fmla="*/ 814633 w 1755222"/>
              <a:gd name="connsiteY1" fmla="*/ 0 h 5113141"/>
              <a:gd name="connsiteX2" fmla="*/ 1552296 w 1755222"/>
              <a:gd name="connsiteY2" fmla="*/ 4985064 h 5113141"/>
              <a:gd name="connsiteX3" fmla="*/ 1755222 w 1755222"/>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 name="connsiteX0" fmla="*/ 1755932 w 1805883"/>
              <a:gd name="connsiteY0" fmla="*/ 5113141 h 5113141"/>
              <a:gd name="connsiteX1" fmla="*/ 815343 w 1805883"/>
              <a:gd name="connsiteY1" fmla="*/ 0 h 5113141"/>
              <a:gd name="connsiteX2" fmla="*/ 1553006 w 1805883"/>
              <a:gd name="connsiteY2" fmla="*/ 4985064 h 5113141"/>
              <a:gd name="connsiteX3" fmla="*/ 1755932 w 1805883"/>
              <a:gd name="connsiteY3" fmla="*/ 5113141 h 5113141"/>
              <a:gd name="connsiteX0" fmla="*/ 1755932 w 1755932"/>
              <a:gd name="connsiteY0" fmla="*/ 5113141 h 5113141"/>
              <a:gd name="connsiteX1" fmla="*/ 815343 w 1755932"/>
              <a:gd name="connsiteY1" fmla="*/ 0 h 5113141"/>
              <a:gd name="connsiteX2" fmla="*/ 1553006 w 1755932"/>
              <a:gd name="connsiteY2" fmla="*/ 4985064 h 5113141"/>
              <a:gd name="connsiteX3" fmla="*/ 1755932 w 1755932"/>
              <a:gd name="connsiteY3" fmla="*/ 5113141 h 5113141"/>
            </a:gdLst>
            <a:ahLst/>
            <a:cxnLst>
              <a:cxn ang="0">
                <a:pos x="connsiteX0" y="connsiteY0"/>
              </a:cxn>
              <a:cxn ang="0">
                <a:pos x="connsiteX1" y="connsiteY1"/>
              </a:cxn>
              <a:cxn ang="0">
                <a:pos x="connsiteX2" y="connsiteY2"/>
              </a:cxn>
              <a:cxn ang="0">
                <a:pos x="connsiteX3" y="connsiteY3"/>
              </a:cxn>
            </a:cxnLst>
            <a:rect l="l" t="t" r="r" b="b"/>
            <a:pathLst>
              <a:path w="1755932" h="5113141">
                <a:moveTo>
                  <a:pt x="1755932" y="5113141"/>
                </a:moveTo>
                <a:cubicBezTo>
                  <a:pt x="0" y="3027674"/>
                  <a:pt x="1516251" y="300543"/>
                  <a:pt x="815343" y="0"/>
                </a:cubicBezTo>
                <a:cubicBezTo>
                  <a:pt x="1624576" y="821184"/>
                  <a:pt x="710" y="3307093"/>
                  <a:pt x="1553006" y="4985064"/>
                </a:cubicBezTo>
                <a:lnTo>
                  <a:pt x="1755932" y="5113141"/>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8" name="Полилиния 87"/>
          <p:cNvSpPr/>
          <p:nvPr/>
        </p:nvSpPr>
        <p:spPr>
          <a:xfrm rot="20645583">
            <a:off x="6610322" y="1716320"/>
            <a:ext cx="1819550" cy="5465379"/>
          </a:xfrm>
          <a:custGeom>
            <a:avLst/>
            <a:gdLst>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639614 w 1639614"/>
              <a:gd name="connsiteY0" fmla="*/ 5465379 h 5465379"/>
              <a:gd name="connsiteX1" fmla="*/ 0 w 1639614"/>
              <a:gd name="connsiteY1" fmla="*/ 0 h 5465379"/>
              <a:gd name="connsiteX2" fmla="*/ 1387365 w 1639614"/>
              <a:gd name="connsiteY2" fmla="*/ 5465379 h 5465379"/>
              <a:gd name="connsiteX3" fmla="*/ 1639614 w 1639614"/>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81927 w 1981927"/>
              <a:gd name="connsiteY0" fmla="*/ 5465379 h 5465379"/>
              <a:gd name="connsiteX1" fmla="*/ 342313 w 1981927"/>
              <a:gd name="connsiteY1" fmla="*/ 0 h 5465379"/>
              <a:gd name="connsiteX2" fmla="*/ 1729678 w 1981927"/>
              <a:gd name="connsiteY2" fmla="*/ 5465379 h 5465379"/>
              <a:gd name="connsiteX3" fmla="*/ 1981927 w 1981927"/>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2030566 w 2030566"/>
              <a:gd name="connsiteY0" fmla="*/ 5465379 h 5465379"/>
              <a:gd name="connsiteX1" fmla="*/ 390952 w 2030566"/>
              <a:gd name="connsiteY1" fmla="*/ 0 h 5465379"/>
              <a:gd name="connsiteX2" fmla="*/ 1778317 w 2030566"/>
              <a:gd name="connsiteY2" fmla="*/ 5465379 h 5465379"/>
              <a:gd name="connsiteX3" fmla="*/ 2030566 w 203056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905186 w 1905186"/>
              <a:gd name="connsiteY0" fmla="*/ 5465379 h 5465379"/>
              <a:gd name="connsiteX1" fmla="*/ 265572 w 1905186"/>
              <a:gd name="connsiteY1" fmla="*/ 0 h 5465379"/>
              <a:gd name="connsiteX2" fmla="*/ 1652937 w 1905186"/>
              <a:gd name="connsiteY2" fmla="*/ 5465379 h 5465379"/>
              <a:gd name="connsiteX3" fmla="*/ 1905186 w 1905186"/>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 name="connsiteX0" fmla="*/ 1819550 w 1819550"/>
              <a:gd name="connsiteY0" fmla="*/ 5465379 h 5465379"/>
              <a:gd name="connsiteX1" fmla="*/ 179936 w 1819550"/>
              <a:gd name="connsiteY1" fmla="*/ 0 h 5465379"/>
              <a:gd name="connsiteX2" fmla="*/ 1567301 w 1819550"/>
              <a:gd name="connsiteY2" fmla="*/ 5465379 h 5465379"/>
              <a:gd name="connsiteX3" fmla="*/ 1819550 w 1819550"/>
              <a:gd name="connsiteY3" fmla="*/ 5465379 h 5465379"/>
            </a:gdLst>
            <a:ahLst/>
            <a:cxnLst>
              <a:cxn ang="0">
                <a:pos x="connsiteX0" y="connsiteY0"/>
              </a:cxn>
              <a:cxn ang="0">
                <a:pos x="connsiteX1" y="connsiteY1"/>
              </a:cxn>
              <a:cxn ang="0">
                <a:pos x="connsiteX2" y="connsiteY2"/>
              </a:cxn>
              <a:cxn ang="0">
                <a:pos x="connsiteX3" y="connsiteY3"/>
              </a:cxn>
            </a:cxnLst>
            <a:rect l="l" t="t" r="r" b="b"/>
            <a:pathLst>
              <a:path w="1819550" h="5465379">
                <a:moveTo>
                  <a:pt x="1819550" y="5465379"/>
                </a:moveTo>
                <a:cubicBezTo>
                  <a:pt x="0" y="3487655"/>
                  <a:pt x="1046507" y="337878"/>
                  <a:pt x="179936" y="0"/>
                </a:cubicBezTo>
                <a:cubicBezTo>
                  <a:pt x="989169" y="821184"/>
                  <a:pt x="15005" y="3787408"/>
                  <a:pt x="1567301" y="5465379"/>
                </a:cubicBezTo>
                <a:lnTo>
                  <a:pt x="1819550" y="5465379"/>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89" name="Полилиния 88"/>
          <p:cNvSpPr/>
          <p:nvPr/>
        </p:nvSpPr>
        <p:spPr>
          <a:xfrm rot="20936570">
            <a:off x="5233570" y="778176"/>
            <a:ext cx="3529149" cy="6495579"/>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248699"/>
              <a:gd name="connsiteY0" fmla="*/ 5990896 h 6001407"/>
              <a:gd name="connsiteX1" fmla="*/ 589582 w 3248699"/>
              <a:gd name="connsiteY1" fmla="*/ 0 h 6001407"/>
              <a:gd name="connsiteX2" fmla="*/ 3248699 w 3248699"/>
              <a:gd name="connsiteY2" fmla="*/ 6001407 h 6001407"/>
              <a:gd name="connsiteX3" fmla="*/ 2796755 w 3248699"/>
              <a:gd name="connsiteY3" fmla="*/ 5990896 h 6001407"/>
              <a:gd name="connsiteX0" fmla="*/ 2796755 w 3405676"/>
              <a:gd name="connsiteY0" fmla="*/ 5990896 h 6001407"/>
              <a:gd name="connsiteX1" fmla="*/ 589582 w 3405676"/>
              <a:gd name="connsiteY1" fmla="*/ 0 h 6001407"/>
              <a:gd name="connsiteX2" fmla="*/ 3248699 w 3405676"/>
              <a:gd name="connsiteY2" fmla="*/ 6001407 h 6001407"/>
              <a:gd name="connsiteX3" fmla="*/ 2796755 w 3405676"/>
              <a:gd name="connsiteY3" fmla="*/ 5990896 h 6001407"/>
            </a:gdLst>
            <a:ahLst/>
            <a:cxnLst>
              <a:cxn ang="0">
                <a:pos x="connsiteX0" y="connsiteY0"/>
              </a:cxn>
              <a:cxn ang="0">
                <a:pos x="connsiteX1" y="connsiteY1"/>
              </a:cxn>
              <a:cxn ang="0">
                <a:pos x="connsiteX2" y="connsiteY2"/>
              </a:cxn>
              <a:cxn ang="0">
                <a:pos x="connsiteX3" y="connsiteY3"/>
              </a:cxn>
            </a:cxnLst>
            <a:rect l="l" t="t" r="r" b="b"/>
            <a:pathLst>
              <a:path w="3405676" h="6001407">
                <a:moveTo>
                  <a:pt x="2796755" y="5990896"/>
                </a:moveTo>
                <a:cubicBezTo>
                  <a:pt x="3405676" y="3800630"/>
                  <a:pt x="0" y="2197979"/>
                  <a:pt x="589582" y="0"/>
                </a:cubicBezTo>
                <a:cubicBezTo>
                  <a:pt x="196958" y="2159442"/>
                  <a:pt x="3202637" y="3263233"/>
                  <a:pt x="3248699" y="6001407"/>
                </a:cubicBezTo>
                <a:lnTo>
                  <a:pt x="2796755" y="5990896"/>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sp>
        <p:nvSpPr>
          <p:cNvPr id="90" name="Полилиния 89"/>
          <p:cNvSpPr/>
          <p:nvPr/>
        </p:nvSpPr>
        <p:spPr>
          <a:xfrm rot="20231305">
            <a:off x="1412959" y="3323846"/>
            <a:ext cx="4802289" cy="4572671"/>
          </a:xfrm>
          <a:custGeom>
            <a:avLst/>
            <a:gdLst>
              <a:gd name="connsiteX0" fmla="*/ 2207173 w 2659117"/>
              <a:gd name="connsiteY0" fmla="*/ 5990896 h 6001407"/>
              <a:gd name="connsiteX1" fmla="*/ 0 w 2659117"/>
              <a:gd name="connsiteY1" fmla="*/ 0 h 6001407"/>
              <a:gd name="connsiteX2" fmla="*/ 2659117 w 2659117"/>
              <a:gd name="connsiteY2" fmla="*/ 6001407 h 6001407"/>
              <a:gd name="connsiteX3" fmla="*/ 2207173 w 2659117"/>
              <a:gd name="connsiteY3" fmla="*/ 5990896 h 6001407"/>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 name="connsiteX0" fmla="*/ 4350345 w 4802289"/>
              <a:gd name="connsiteY0" fmla="*/ 4562160 h 4572671"/>
              <a:gd name="connsiteX1" fmla="*/ 0 w 4802289"/>
              <a:gd name="connsiteY1" fmla="*/ 0 h 4572671"/>
              <a:gd name="connsiteX2" fmla="*/ 4802289 w 4802289"/>
              <a:gd name="connsiteY2" fmla="*/ 4572671 h 4572671"/>
              <a:gd name="connsiteX3" fmla="*/ 4350345 w 4802289"/>
              <a:gd name="connsiteY3" fmla="*/ 4562160 h 4572671"/>
            </a:gdLst>
            <a:ahLst/>
            <a:cxnLst>
              <a:cxn ang="0">
                <a:pos x="connsiteX0" y="connsiteY0"/>
              </a:cxn>
              <a:cxn ang="0">
                <a:pos x="connsiteX1" y="connsiteY1"/>
              </a:cxn>
              <a:cxn ang="0">
                <a:pos x="connsiteX2" y="connsiteY2"/>
              </a:cxn>
              <a:cxn ang="0">
                <a:pos x="connsiteX3" y="connsiteY3"/>
              </a:cxn>
            </a:cxnLst>
            <a:rect l="l" t="t" r="r" b="b"/>
            <a:pathLst>
              <a:path w="4802289" h="4572671">
                <a:moveTo>
                  <a:pt x="4350345" y="4562160"/>
                </a:moveTo>
                <a:cubicBezTo>
                  <a:pt x="4413881" y="2211438"/>
                  <a:pt x="692885" y="3475313"/>
                  <a:pt x="0" y="0"/>
                </a:cubicBezTo>
                <a:cubicBezTo>
                  <a:pt x="1360674" y="3445151"/>
                  <a:pt x="4355853" y="1724459"/>
                  <a:pt x="4802289" y="4572671"/>
                </a:cubicBezTo>
                <a:lnTo>
                  <a:pt x="4350345" y="4562160"/>
                </a:lnTo>
                <a:close/>
              </a:path>
            </a:pathLst>
          </a:custGeom>
          <a:solidFill>
            <a:schemeClr val="bg1">
              <a:alpha val="70000"/>
            </a:schemeClr>
          </a:solidFill>
          <a:ln>
            <a:noFill/>
          </a:ln>
          <a:effectLst>
            <a:outerShdw blurRad="2667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ffectLst>
                <a:outerShdw algn="ctr" rotWithShape="0">
                  <a:prstClr val="white"/>
                </a:outerShdw>
              </a:effectLst>
            </a:endParaRPr>
          </a:p>
        </p:txBody>
      </p:sp>
      <p:grpSp>
        <p:nvGrpSpPr>
          <p:cNvPr id="2" name="Группа 89"/>
          <p:cNvGrpSpPr/>
          <p:nvPr/>
        </p:nvGrpSpPr>
        <p:grpSpPr>
          <a:xfrm>
            <a:off x="3286116" y="6072206"/>
            <a:ext cx="216000" cy="216000"/>
            <a:chOff x="1059633" y="4631541"/>
            <a:chExt cx="311951" cy="314332"/>
          </a:xfrm>
        </p:grpSpPr>
        <p:sp>
          <p:nvSpPr>
            <p:cNvPr id="252" name="Овал 25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3" name="Овал 25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4" name="Овал 25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 name="Группа 90"/>
          <p:cNvGrpSpPr/>
          <p:nvPr/>
        </p:nvGrpSpPr>
        <p:grpSpPr>
          <a:xfrm>
            <a:off x="2500298" y="4857760"/>
            <a:ext cx="311951" cy="314332"/>
            <a:chOff x="1059633" y="4631541"/>
            <a:chExt cx="311951" cy="314332"/>
          </a:xfrm>
        </p:grpSpPr>
        <p:sp>
          <p:nvSpPr>
            <p:cNvPr id="249" name="Овал 24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0" name="Овал 24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1" name="Овал 25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5" name="Группа 94"/>
          <p:cNvGrpSpPr/>
          <p:nvPr/>
        </p:nvGrpSpPr>
        <p:grpSpPr>
          <a:xfrm>
            <a:off x="1285852" y="4572008"/>
            <a:ext cx="252000" cy="252000"/>
            <a:chOff x="1059633" y="4631541"/>
            <a:chExt cx="311951" cy="314332"/>
          </a:xfrm>
        </p:grpSpPr>
        <p:sp>
          <p:nvSpPr>
            <p:cNvPr id="246" name="Овал 9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7" name="Овал 9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8" name="Овал 9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6" name="Группа 98"/>
          <p:cNvGrpSpPr/>
          <p:nvPr/>
        </p:nvGrpSpPr>
        <p:grpSpPr>
          <a:xfrm>
            <a:off x="8429652" y="4786322"/>
            <a:ext cx="288000" cy="288000"/>
            <a:chOff x="1059633" y="4631541"/>
            <a:chExt cx="311951" cy="314332"/>
          </a:xfrm>
        </p:grpSpPr>
        <p:sp>
          <p:nvSpPr>
            <p:cNvPr id="243" name="Овал 9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4" name="Овал 24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5" name="Овал 24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9" name="Группа 194"/>
          <p:cNvGrpSpPr/>
          <p:nvPr/>
        </p:nvGrpSpPr>
        <p:grpSpPr>
          <a:xfrm>
            <a:off x="1071538" y="5143512"/>
            <a:ext cx="311951" cy="314332"/>
            <a:chOff x="1059633" y="4631541"/>
            <a:chExt cx="311951" cy="314332"/>
          </a:xfrm>
        </p:grpSpPr>
        <p:sp>
          <p:nvSpPr>
            <p:cNvPr id="240" name="Овал 11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1" name="Овал 11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2" name="Овал 11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0" name="Группа 114"/>
          <p:cNvGrpSpPr/>
          <p:nvPr/>
        </p:nvGrpSpPr>
        <p:grpSpPr>
          <a:xfrm>
            <a:off x="7929586" y="4214818"/>
            <a:ext cx="252000" cy="252000"/>
            <a:chOff x="1059633" y="4631541"/>
            <a:chExt cx="311951" cy="314332"/>
          </a:xfrm>
        </p:grpSpPr>
        <p:sp>
          <p:nvSpPr>
            <p:cNvPr id="237" name="Овал 1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8" name="Овал 1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9" name="Овал 1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4" name="Группа 118"/>
          <p:cNvGrpSpPr/>
          <p:nvPr/>
        </p:nvGrpSpPr>
        <p:grpSpPr>
          <a:xfrm>
            <a:off x="7143768" y="3214686"/>
            <a:ext cx="252000" cy="252000"/>
            <a:chOff x="1059633" y="4631541"/>
            <a:chExt cx="311951" cy="314332"/>
          </a:xfrm>
        </p:grpSpPr>
        <p:sp>
          <p:nvSpPr>
            <p:cNvPr id="234" name="Овал 11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5" name="Овал 12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6" name="Овал 12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5" name="Группа 126"/>
          <p:cNvGrpSpPr/>
          <p:nvPr/>
        </p:nvGrpSpPr>
        <p:grpSpPr>
          <a:xfrm>
            <a:off x="3071802" y="5286388"/>
            <a:ext cx="180000" cy="180000"/>
            <a:chOff x="1059633" y="4631541"/>
            <a:chExt cx="311951" cy="314332"/>
          </a:xfrm>
        </p:grpSpPr>
        <p:sp>
          <p:nvSpPr>
            <p:cNvPr id="231" name="Овал 230"/>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2" name="Овал 231"/>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3" name="Овал 232"/>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 name="Группа 130"/>
          <p:cNvGrpSpPr/>
          <p:nvPr/>
        </p:nvGrpSpPr>
        <p:grpSpPr>
          <a:xfrm>
            <a:off x="2285984" y="5715016"/>
            <a:ext cx="311951" cy="314332"/>
            <a:chOff x="1059633" y="4631541"/>
            <a:chExt cx="311951" cy="314332"/>
          </a:xfrm>
        </p:grpSpPr>
        <p:sp>
          <p:nvSpPr>
            <p:cNvPr id="228" name="Овал 22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9" name="Овал 22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0" name="Овал 22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7" name="Группа 134"/>
          <p:cNvGrpSpPr/>
          <p:nvPr/>
        </p:nvGrpSpPr>
        <p:grpSpPr>
          <a:xfrm>
            <a:off x="3857620" y="5286388"/>
            <a:ext cx="311951" cy="314332"/>
            <a:chOff x="1059633" y="4631541"/>
            <a:chExt cx="311951" cy="314332"/>
          </a:xfrm>
        </p:grpSpPr>
        <p:sp>
          <p:nvSpPr>
            <p:cNvPr id="225" name="Овал 22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6" name="Овал 22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7" name="Овал 22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8" name="Группа 138"/>
          <p:cNvGrpSpPr/>
          <p:nvPr/>
        </p:nvGrpSpPr>
        <p:grpSpPr>
          <a:xfrm>
            <a:off x="8858280" y="6357958"/>
            <a:ext cx="311951" cy="314332"/>
            <a:chOff x="1059633" y="4631541"/>
            <a:chExt cx="311951" cy="314332"/>
          </a:xfrm>
        </p:grpSpPr>
        <p:sp>
          <p:nvSpPr>
            <p:cNvPr id="222" name="Овал 221"/>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3" name="Овал 222"/>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4" name="Овал 223"/>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9" name="Группа 142"/>
          <p:cNvGrpSpPr/>
          <p:nvPr/>
        </p:nvGrpSpPr>
        <p:grpSpPr>
          <a:xfrm>
            <a:off x="6500826" y="6543668"/>
            <a:ext cx="311951" cy="314332"/>
            <a:chOff x="1059633" y="4631541"/>
            <a:chExt cx="311951" cy="314332"/>
          </a:xfrm>
        </p:grpSpPr>
        <p:sp>
          <p:nvSpPr>
            <p:cNvPr id="219" name="Овал 218"/>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0" name="Овал 219"/>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1" name="Овал 220"/>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0" name="Группа 146"/>
          <p:cNvGrpSpPr/>
          <p:nvPr/>
        </p:nvGrpSpPr>
        <p:grpSpPr>
          <a:xfrm>
            <a:off x="4429124" y="6072206"/>
            <a:ext cx="311951" cy="314332"/>
            <a:chOff x="1059633" y="4631541"/>
            <a:chExt cx="311951" cy="314332"/>
          </a:xfrm>
        </p:grpSpPr>
        <p:sp>
          <p:nvSpPr>
            <p:cNvPr id="216" name="Овал 215"/>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7" name="Овал 216"/>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8" name="Овал 217"/>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1" name="Группа 150"/>
          <p:cNvGrpSpPr/>
          <p:nvPr/>
        </p:nvGrpSpPr>
        <p:grpSpPr>
          <a:xfrm>
            <a:off x="8286776" y="5929330"/>
            <a:ext cx="311951" cy="314332"/>
            <a:chOff x="1059633" y="4631541"/>
            <a:chExt cx="311951" cy="314332"/>
          </a:xfrm>
        </p:grpSpPr>
        <p:sp>
          <p:nvSpPr>
            <p:cNvPr id="213" name="Овал 21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4" name="Овал 21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5" name="Овал 21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2" name="Группа 154"/>
          <p:cNvGrpSpPr/>
          <p:nvPr/>
        </p:nvGrpSpPr>
        <p:grpSpPr>
          <a:xfrm>
            <a:off x="7143768" y="4929198"/>
            <a:ext cx="288000" cy="288000"/>
            <a:chOff x="1059633" y="4631541"/>
            <a:chExt cx="311951" cy="314332"/>
          </a:xfrm>
        </p:grpSpPr>
        <p:sp>
          <p:nvSpPr>
            <p:cNvPr id="210" name="Овал 209"/>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1" name="Овал 210"/>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2" name="Овал 211"/>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3" name="Группа 158"/>
          <p:cNvGrpSpPr/>
          <p:nvPr/>
        </p:nvGrpSpPr>
        <p:grpSpPr>
          <a:xfrm>
            <a:off x="5572132" y="6000768"/>
            <a:ext cx="288000" cy="288000"/>
            <a:chOff x="1059633" y="4631541"/>
            <a:chExt cx="311951" cy="314332"/>
          </a:xfrm>
        </p:grpSpPr>
        <p:sp>
          <p:nvSpPr>
            <p:cNvPr id="207" name="Овал 206"/>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8" name="Овал 207"/>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9" name="Овал 208"/>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4" name="Облако 83"/>
          <p:cNvSpPr/>
          <p:nvPr/>
        </p:nvSpPr>
        <p:spPr>
          <a:xfrm>
            <a:off x="6215074" y="0"/>
            <a:ext cx="1857388" cy="1000108"/>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Облако 6"/>
          <p:cNvSpPr/>
          <p:nvPr/>
        </p:nvSpPr>
        <p:spPr>
          <a:xfrm rot="17226331">
            <a:off x="-1673964" y="-863101"/>
            <a:ext cx="5745921" cy="5277298"/>
          </a:xfrm>
          <a:prstGeom prst="cloud">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ко 7"/>
          <p:cNvSpPr/>
          <p:nvPr/>
        </p:nvSpPr>
        <p:spPr>
          <a:xfrm rot="19172524">
            <a:off x="-947167" y="-636261"/>
            <a:ext cx="4389741" cy="4946590"/>
          </a:xfrm>
          <a:prstGeom prst="cloud">
            <a:avLst/>
          </a:prstGeom>
          <a:gradFill flip="none" rotWithShape="1">
            <a:gsLst>
              <a:gs pos="0">
                <a:srgbClr val="E98D05"/>
              </a:gs>
              <a:gs pos="100000">
                <a:srgbClr val="E5BB09"/>
              </a:gs>
            </a:gsLst>
            <a:lin ang="162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71470" y="360497"/>
            <a:ext cx="3267230" cy="6568965"/>
          </a:xfrm>
          <a:custGeom>
            <a:avLst/>
            <a:gdLst>
              <a:gd name="connsiteX0" fmla="*/ 788276 w 3710152"/>
              <a:gd name="connsiteY0" fmla="*/ 6568965 h 6568965"/>
              <a:gd name="connsiteX1" fmla="*/ 914400 w 3710152"/>
              <a:gd name="connsiteY1" fmla="*/ 3773213 h 6568965"/>
              <a:gd name="connsiteX2" fmla="*/ 2312276 w 3710152"/>
              <a:gd name="connsiteY2" fmla="*/ 2743200 h 6568965"/>
              <a:gd name="connsiteX3" fmla="*/ 3037490 w 3710152"/>
              <a:gd name="connsiteY3" fmla="*/ 3184634 h 6568965"/>
              <a:gd name="connsiteX4" fmla="*/ 2448911 w 3710152"/>
              <a:gd name="connsiteY4" fmla="*/ 2648607 h 6568965"/>
              <a:gd name="connsiteX5" fmla="*/ 3710152 w 3710152"/>
              <a:gd name="connsiteY5" fmla="*/ 2070538 h 6568965"/>
              <a:gd name="connsiteX6" fmla="*/ 2343807 w 3710152"/>
              <a:gd name="connsiteY6" fmla="*/ 2543503 h 6568965"/>
              <a:gd name="connsiteX7" fmla="*/ 2091559 w 3710152"/>
              <a:gd name="connsiteY7" fmla="*/ 1891862 h 6568965"/>
              <a:gd name="connsiteX8" fmla="*/ 2165131 w 3710152"/>
              <a:gd name="connsiteY8" fmla="*/ 2627586 h 6568965"/>
              <a:gd name="connsiteX9" fmla="*/ 924911 w 3710152"/>
              <a:gd name="connsiteY9" fmla="*/ 3499944 h 6568965"/>
              <a:gd name="connsiteX10" fmla="*/ 861849 w 3710152"/>
              <a:gd name="connsiteY10" fmla="*/ 1608082 h 6568965"/>
              <a:gd name="connsiteX11" fmla="*/ 1576552 w 3710152"/>
              <a:gd name="connsiteY11" fmla="*/ 1271751 h 6568965"/>
              <a:gd name="connsiteX12" fmla="*/ 1996966 w 3710152"/>
              <a:gd name="connsiteY12" fmla="*/ 1660634 h 6568965"/>
              <a:gd name="connsiteX13" fmla="*/ 1692166 w 3710152"/>
              <a:gd name="connsiteY13" fmla="*/ 1208689 h 6568965"/>
              <a:gd name="connsiteX14" fmla="*/ 2249214 w 3710152"/>
              <a:gd name="connsiteY14" fmla="*/ 746234 h 6568965"/>
              <a:gd name="connsiteX15" fmla="*/ 1639614 w 3710152"/>
              <a:gd name="connsiteY15" fmla="*/ 1135117 h 6568965"/>
              <a:gd name="connsiteX16" fmla="*/ 1345324 w 3710152"/>
              <a:gd name="connsiteY16" fmla="*/ 935420 h 6568965"/>
              <a:gd name="connsiteX17" fmla="*/ 1513490 w 3710152"/>
              <a:gd name="connsiteY17" fmla="*/ 1208689 h 6568965"/>
              <a:gd name="connsiteX18" fmla="*/ 851338 w 3710152"/>
              <a:gd name="connsiteY18" fmla="*/ 1481958 h 6568965"/>
              <a:gd name="connsiteX19" fmla="*/ 714704 w 3710152"/>
              <a:gd name="connsiteY19" fmla="*/ 304800 h 6568965"/>
              <a:gd name="connsiteX20" fmla="*/ 1250731 w 3710152"/>
              <a:gd name="connsiteY20" fmla="*/ 147144 h 6568965"/>
              <a:gd name="connsiteX21" fmla="*/ 1502980 w 3710152"/>
              <a:gd name="connsiteY21" fmla="*/ 388882 h 6568965"/>
              <a:gd name="connsiteX22" fmla="*/ 1324304 w 3710152"/>
              <a:gd name="connsiteY22" fmla="*/ 115613 h 6568965"/>
              <a:gd name="connsiteX23" fmla="*/ 1429407 w 3710152"/>
              <a:gd name="connsiteY23" fmla="*/ 0 h 6568965"/>
              <a:gd name="connsiteX24" fmla="*/ 725214 w 3710152"/>
              <a:gd name="connsiteY24" fmla="*/ 241738 h 6568965"/>
              <a:gd name="connsiteX25" fmla="*/ 599090 w 3710152"/>
              <a:gd name="connsiteY25" fmla="*/ 31531 h 6568965"/>
              <a:gd name="connsiteX26" fmla="*/ 588580 w 3710152"/>
              <a:gd name="connsiteY26" fmla="*/ 599089 h 6568965"/>
              <a:gd name="connsiteX27" fmla="*/ 42042 w 3710152"/>
              <a:gd name="connsiteY27" fmla="*/ 378372 h 6568965"/>
              <a:gd name="connsiteX28" fmla="*/ 42042 w 3710152"/>
              <a:gd name="connsiteY28" fmla="*/ 441434 h 6568965"/>
              <a:gd name="connsiteX29" fmla="*/ 178676 w 3710152"/>
              <a:gd name="connsiteY29" fmla="*/ 515007 h 6568965"/>
              <a:gd name="connsiteX30" fmla="*/ 63062 w 3710152"/>
              <a:gd name="connsiteY30" fmla="*/ 620110 h 6568965"/>
              <a:gd name="connsiteX31" fmla="*/ 42042 w 3710152"/>
              <a:gd name="connsiteY31" fmla="*/ 693682 h 6568965"/>
              <a:gd name="connsiteX32" fmla="*/ 210207 w 3710152"/>
              <a:gd name="connsiteY32" fmla="*/ 578069 h 6568965"/>
              <a:gd name="connsiteX33" fmla="*/ 536028 w 3710152"/>
              <a:gd name="connsiteY33" fmla="*/ 683172 h 6568965"/>
              <a:gd name="connsiteX34" fmla="*/ 567559 w 3710152"/>
              <a:gd name="connsiteY34" fmla="*/ 1303282 h 6568965"/>
              <a:gd name="connsiteX35" fmla="*/ 0 w 3710152"/>
              <a:gd name="connsiteY35" fmla="*/ 1166648 h 6568965"/>
              <a:gd name="connsiteX36" fmla="*/ 31531 w 3710152"/>
              <a:gd name="connsiteY36" fmla="*/ 1282262 h 6568965"/>
              <a:gd name="connsiteX37" fmla="*/ 546538 w 3710152"/>
              <a:gd name="connsiteY37" fmla="*/ 1439917 h 6568965"/>
              <a:gd name="connsiteX38" fmla="*/ 557049 w 3710152"/>
              <a:gd name="connsiteY38" fmla="*/ 2438400 h 6568965"/>
              <a:gd name="connsiteX39" fmla="*/ 42042 w 3710152"/>
              <a:gd name="connsiteY39" fmla="*/ 2112579 h 6568965"/>
              <a:gd name="connsiteX40" fmla="*/ 52552 w 3710152"/>
              <a:gd name="connsiteY40" fmla="*/ 2385848 h 6568965"/>
              <a:gd name="connsiteX41" fmla="*/ 557049 w 3710152"/>
              <a:gd name="connsiteY41" fmla="*/ 2701158 h 6568965"/>
              <a:gd name="connsiteX42" fmla="*/ 536028 w 3710152"/>
              <a:gd name="connsiteY42" fmla="*/ 3436882 h 6568965"/>
              <a:gd name="connsiteX43" fmla="*/ 42042 w 3710152"/>
              <a:gd name="connsiteY43" fmla="*/ 3226675 h 6568965"/>
              <a:gd name="connsiteX44" fmla="*/ 52552 w 3710152"/>
              <a:gd name="connsiteY44" fmla="*/ 3520965 h 6568965"/>
              <a:gd name="connsiteX45" fmla="*/ 493986 w 3710152"/>
              <a:gd name="connsiteY45" fmla="*/ 3689131 h 6568965"/>
              <a:gd name="connsiteX46" fmla="*/ 399393 w 3710152"/>
              <a:gd name="connsiteY46" fmla="*/ 6558455 h 6568965"/>
              <a:gd name="connsiteX47" fmla="*/ 788276 w 3710152"/>
              <a:gd name="connsiteY47" fmla="*/ 6568965 h 65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10152" h="6568965">
                <a:moveTo>
                  <a:pt x="788276" y="6568965"/>
                </a:moveTo>
                <a:lnTo>
                  <a:pt x="914400" y="3773213"/>
                </a:lnTo>
                <a:lnTo>
                  <a:pt x="2312276" y="2743200"/>
                </a:lnTo>
                <a:lnTo>
                  <a:pt x="3037490" y="3184634"/>
                </a:lnTo>
                <a:lnTo>
                  <a:pt x="2448911" y="2648607"/>
                </a:lnTo>
                <a:lnTo>
                  <a:pt x="3710152" y="2070538"/>
                </a:lnTo>
                <a:lnTo>
                  <a:pt x="2343807" y="2543503"/>
                </a:lnTo>
                <a:lnTo>
                  <a:pt x="2091559" y="1891862"/>
                </a:lnTo>
                <a:lnTo>
                  <a:pt x="2165131" y="2627586"/>
                </a:lnTo>
                <a:lnTo>
                  <a:pt x="924911" y="3499944"/>
                </a:lnTo>
                <a:lnTo>
                  <a:pt x="861849" y="1608082"/>
                </a:lnTo>
                <a:lnTo>
                  <a:pt x="1576552" y="1271751"/>
                </a:lnTo>
                <a:lnTo>
                  <a:pt x="1996966" y="1660634"/>
                </a:lnTo>
                <a:lnTo>
                  <a:pt x="1692166" y="1208689"/>
                </a:lnTo>
                <a:lnTo>
                  <a:pt x="2249214" y="746234"/>
                </a:lnTo>
                <a:lnTo>
                  <a:pt x="1639614" y="1135117"/>
                </a:lnTo>
                <a:lnTo>
                  <a:pt x="1345324" y="935420"/>
                </a:lnTo>
                <a:lnTo>
                  <a:pt x="1513490" y="1208689"/>
                </a:lnTo>
                <a:lnTo>
                  <a:pt x="851338" y="1481958"/>
                </a:lnTo>
                <a:lnTo>
                  <a:pt x="714704" y="304800"/>
                </a:lnTo>
                <a:lnTo>
                  <a:pt x="1250731" y="147144"/>
                </a:lnTo>
                <a:lnTo>
                  <a:pt x="1502980" y="388882"/>
                </a:lnTo>
                <a:lnTo>
                  <a:pt x="1324304" y="115613"/>
                </a:lnTo>
                <a:lnTo>
                  <a:pt x="1429407" y="0"/>
                </a:lnTo>
                <a:cubicBezTo>
                  <a:pt x="738814" y="233739"/>
                  <a:pt x="961266" y="123707"/>
                  <a:pt x="725214" y="241738"/>
                </a:cubicBezTo>
                <a:lnTo>
                  <a:pt x="599090" y="31531"/>
                </a:lnTo>
                <a:lnTo>
                  <a:pt x="588580" y="599089"/>
                </a:lnTo>
                <a:lnTo>
                  <a:pt x="42042" y="378372"/>
                </a:lnTo>
                <a:lnTo>
                  <a:pt x="42042" y="441434"/>
                </a:lnTo>
                <a:lnTo>
                  <a:pt x="178676" y="515007"/>
                </a:lnTo>
                <a:lnTo>
                  <a:pt x="63062" y="620110"/>
                </a:lnTo>
                <a:lnTo>
                  <a:pt x="42042" y="693682"/>
                </a:lnTo>
                <a:lnTo>
                  <a:pt x="210207" y="578069"/>
                </a:lnTo>
                <a:lnTo>
                  <a:pt x="536028" y="683172"/>
                </a:lnTo>
                <a:lnTo>
                  <a:pt x="567559" y="1303282"/>
                </a:lnTo>
                <a:lnTo>
                  <a:pt x="0" y="1166648"/>
                </a:lnTo>
                <a:lnTo>
                  <a:pt x="31531" y="1282262"/>
                </a:lnTo>
                <a:lnTo>
                  <a:pt x="546538" y="1439917"/>
                </a:lnTo>
                <a:lnTo>
                  <a:pt x="557049" y="2438400"/>
                </a:lnTo>
                <a:lnTo>
                  <a:pt x="42042" y="2112579"/>
                </a:lnTo>
                <a:lnTo>
                  <a:pt x="52552" y="2385848"/>
                </a:lnTo>
                <a:lnTo>
                  <a:pt x="557049" y="2701158"/>
                </a:lnTo>
                <a:lnTo>
                  <a:pt x="536028" y="3436882"/>
                </a:lnTo>
                <a:lnTo>
                  <a:pt x="42042" y="3226675"/>
                </a:lnTo>
                <a:lnTo>
                  <a:pt x="52552" y="3520965"/>
                </a:lnTo>
                <a:lnTo>
                  <a:pt x="493986" y="3689131"/>
                </a:lnTo>
                <a:lnTo>
                  <a:pt x="399393" y="6558455"/>
                </a:lnTo>
                <a:lnTo>
                  <a:pt x="788276" y="6568965"/>
                </a:lnTo>
                <a:close/>
              </a:path>
            </a:pathLst>
          </a:custGeom>
          <a:blipFill dpi="0" rotWithShape="0">
            <a:blip r:embed="rId2"/>
            <a:srcRect/>
            <a:tile tx="0" ty="0" sx="54000" sy="100000" flip="xy" algn="tl"/>
          </a:blipFill>
          <a:ln>
            <a:noFill/>
          </a:ln>
          <a:scene3d>
            <a:camera prst="orthographicFront"/>
            <a:lightRig rig="threePt" dir="t"/>
          </a:scene3d>
          <a:sp3d>
            <a:bevelT w="1270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блако 10"/>
          <p:cNvSpPr/>
          <p:nvPr/>
        </p:nvSpPr>
        <p:spPr>
          <a:xfrm rot="5400000">
            <a:off x="-821570" y="-107179"/>
            <a:ext cx="4000531" cy="3786213"/>
          </a:xfrm>
          <a:prstGeom prst="cloud">
            <a:avLst/>
          </a:prstGeom>
          <a:gradFill flip="none" rotWithShape="0">
            <a:gsLst>
              <a:gs pos="0">
                <a:srgbClr val="E99805"/>
              </a:gs>
              <a:gs pos="100000">
                <a:srgbClr val="E5BB09"/>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блако 11"/>
          <p:cNvSpPr/>
          <p:nvPr/>
        </p:nvSpPr>
        <p:spPr>
          <a:xfrm rot="3155810">
            <a:off x="-577144" y="356768"/>
            <a:ext cx="3235858" cy="2844039"/>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блако 12"/>
          <p:cNvSpPr/>
          <p:nvPr/>
        </p:nvSpPr>
        <p:spPr>
          <a:xfrm rot="18846452">
            <a:off x="80641" y="733960"/>
            <a:ext cx="1907820" cy="2027324"/>
          </a:xfrm>
          <a:prstGeom prst="cloud">
            <a:avLst/>
          </a:prstGeom>
          <a:gradFill>
            <a:gsLst>
              <a:gs pos="0">
                <a:srgbClr val="E5BB09"/>
              </a:gs>
              <a:gs pos="100000">
                <a:srgbClr val="E98D05"/>
              </a:gs>
            </a:gsLst>
            <a:lin ang="5400000" scaled="1"/>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4" name="Группа 30"/>
          <p:cNvGrpSpPr/>
          <p:nvPr/>
        </p:nvGrpSpPr>
        <p:grpSpPr>
          <a:xfrm>
            <a:off x="0" y="6357958"/>
            <a:ext cx="9144000" cy="642942"/>
            <a:chOff x="0" y="6357958"/>
            <a:chExt cx="9144000" cy="642942"/>
          </a:xfrm>
          <a:effectLst>
            <a:outerShdw blurRad="241300" algn="ctr" rotWithShape="0">
              <a:prstClr val="black">
                <a:alpha val="65000"/>
              </a:prstClr>
            </a:outerShdw>
          </a:effectLst>
        </p:grpSpPr>
        <p:sp>
          <p:nvSpPr>
            <p:cNvPr id="30" name="Полилиния 29"/>
            <p:cNvSpPr/>
            <p:nvPr/>
          </p:nvSpPr>
          <p:spPr>
            <a:xfrm>
              <a:off x="0" y="6376509"/>
              <a:ext cx="424445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Полилиния 28"/>
            <p:cNvSpPr/>
            <p:nvPr/>
          </p:nvSpPr>
          <p:spPr>
            <a:xfrm flipH="1">
              <a:off x="2214514" y="6357958"/>
              <a:ext cx="6929486"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Полилиния 27"/>
            <p:cNvSpPr/>
            <p:nvPr/>
          </p:nvSpPr>
          <p:spPr>
            <a:xfrm>
              <a:off x="32273" y="6368080"/>
              <a:ext cx="9102301" cy="624391"/>
            </a:xfrm>
            <a:custGeom>
              <a:avLst/>
              <a:gdLst>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452268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613633 h 624391"/>
                <a:gd name="connsiteX80" fmla="*/ 75303 w 9102301"/>
                <a:gd name="connsiteY80" fmla="*/ 473784 h 624391"/>
                <a:gd name="connsiteX0" fmla="*/ 75303 w 9102301"/>
                <a:gd name="connsiteY0" fmla="*/ 473784 h 624391"/>
                <a:gd name="connsiteX1" fmla="*/ 0 w 9102301"/>
                <a:gd name="connsiteY1" fmla="*/ 204842 h 624391"/>
                <a:gd name="connsiteX2" fmla="*/ 172122 w 9102301"/>
                <a:gd name="connsiteY2" fmla="*/ 409238 h 624391"/>
                <a:gd name="connsiteX3" fmla="*/ 139849 w 9102301"/>
                <a:gd name="connsiteY3" fmla="*/ 151054 h 624391"/>
                <a:gd name="connsiteX4" fmla="*/ 322729 w 9102301"/>
                <a:gd name="connsiteY4" fmla="*/ 355449 h 624391"/>
                <a:gd name="connsiteX5" fmla="*/ 441063 w 9102301"/>
                <a:gd name="connsiteY5" fmla="*/ 161812 h 624391"/>
                <a:gd name="connsiteX6" fmla="*/ 494852 w 9102301"/>
                <a:gd name="connsiteY6" fmla="*/ 376965 h 624391"/>
                <a:gd name="connsiteX7" fmla="*/ 774551 w 9102301"/>
                <a:gd name="connsiteY7" fmla="*/ 183327 h 624391"/>
                <a:gd name="connsiteX8" fmla="*/ 591671 w 9102301"/>
                <a:gd name="connsiteY8" fmla="*/ 430753 h 624391"/>
                <a:gd name="connsiteX9" fmla="*/ 892885 w 9102301"/>
                <a:gd name="connsiteY9" fmla="*/ 344692 h 624391"/>
                <a:gd name="connsiteX10" fmla="*/ 763793 w 9102301"/>
                <a:gd name="connsiteY10" fmla="*/ 495299 h 624391"/>
                <a:gd name="connsiteX11" fmla="*/ 1183341 w 9102301"/>
                <a:gd name="connsiteY11" fmla="*/ 258631 h 624391"/>
                <a:gd name="connsiteX12" fmla="*/ 1011219 w 9102301"/>
                <a:gd name="connsiteY12" fmla="*/ 484541 h 624391"/>
                <a:gd name="connsiteX13" fmla="*/ 1194099 w 9102301"/>
                <a:gd name="connsiteY13" fmla="*/ 463026 h 624391"/>
                <a:gd name="connsiteX14" fmla="*/ 1301675 w 9102301"/>
                <a:gd name="connsiteY14" fmla="*/ 204842 h 624391"/>
                <a:gd name="connsiteX15" fmla="*/ 1301675 w 9102301"/>
                <a:gd name="connsiteY15" fmla="*/ 484541 h 624391"/>
                <a:gd name="connsiteX16" fmla="*/ 1409252 w 9102301"/>
                <a:gd name="connsiteY16" fmla="*/ 215600 h 624391"/>
                <a:gd name="connsiteX17" fmla="*/ 1592132 w 9102301"/>
                <a:gd name="connsiteY17" fmla="*/ 527572 h 624391"/>
                <a:gd name="connsiteX18" fmla="*/ 1549101 w 9102301"/>
                <a:gd name="connsiteY18" fmla="*/ 280146 h 624391"/>
                <a:gd name="connsiteX19" fmla="*/ 1688951 w 9102301"/>
                <a:gd name="connsiteY19" fmla="*/ 538329 h 624391"/>
                <a:gd name="connsiteX20" fmla="*/ 1721223 w 9102301"/>
                <a:gd name="connsiteY20" fmla="*/ 237115 h 624391"/>
                <a:gd name="connsiteX21" fmla="*/ 1861073 w 9102301"/>
                <a:gd name="connsiteY21" fmla="*/ 484541 h 624391"/>
                <a:gd name="connsiteX22" fmla="*/ 1914861 w 9102301"/>
                <a:gd name="connsiteY22" fmla="*/ 226358 h 624391"/>
                <a:gd name="connsiteX23" fmla="*/ 2162287 w 9102301"/>
                <a:gd name="connsiteY23" fmla="*/ 538329 h 624391"/>
                <a:gd name="connsiteX24" fmla="*/ 2216075 w 9102301"/>
                <a:gd name="connsiteY24" fmla="*/ 290904 h 624391"/>
                <a:gd name="connsiteX25" fmla="*/ 2248348 w 9102301"/>
                <a:gd name="connsiteY25" fmla="*/ 280146 h 624391"/>
                <a:gd name="connsiteX26" fmla="*/ 2291379 w 9102301"/>
                <a:gd name="connsiteY26" fmla="*/ 549087 h 624391"/>
                <a:gd name="connsiteX27" fmla="*/ 2700169 w 9102301"/>
                <a:gd name="connsiteY27" fmla="*/ 269388 h 624391"/>
                <a:gd name="connsiteX28" fmla="*/ 2678654 w 9102301"/>
                <a:gd name="connsiteY28" fmla="*/ 452268 h 624391"/>
                <a:gd name="connsiteX29" fmla="*/ 2936838 w 9102301"/>
                <a:gd name="connsiteY29" fmla="*/ 269388 h 624391"/>
                <a:gd name="connsiteX30" fmla="*/ 2872292 w 9102301"/>
                <a:gd name="connsiteY30" fmla="*/ 473784 h 624391"/>
                <a:gd name="connsiteX31" fmla="*/ 3119718 w 9102301"/>
                <a:gd name="connsiteY31" fmla="*/ 280146 h 624391"/>
                <a:gd name="connsiteX32" fmla="*/ 3162748 w 9102301"/>
                <a:gd name="connsiteY32" fmla="*/ 516814 h 624391"/>
                <a:gd name="connsiteX33" fmla="*/ 3259567 w 9102301"/>
                <a:gd name="connsiteY33" fmla="*/ 258631 h 624391"/>
                <a:gd name="connsiteX34" fmla="*/ 3324113 w 9102301"/>
                <a:gd name="connsiteY34" fmla="*/ 463026 h 624391"/>
                <a:gd name="connsiteX35" fmla="*/ 3410174 w 9102301"/>
                <a:gd name="connsiteY35" fmla="*/ 323176 h 624391"/>
                <a:gd name="connsiteX36" fmla="*/ 3603812 w 9102301"/>
                <a:gd name="connsiteY36" fmla="*/ 484541 h 624391"/>
                <a:gd name="connsiteX37" fmla="*/ 3625327 w 9102301"/>
                <a:gd name="connsiteY37" fmla="*/ 290904 h 624391"/>
                <a:gd name="connsiteX38" fmla="*/ 3818965 w 9102301"/>
                <a:gd name="connsiteY38" fmla="*/ 527572 h 624391"/>
                <a:gd name="connsiteX39" fmla="*/ 3883511 w 9102301"/>
                <a:gd name="connsiteY39" fmla="*/ 333934 h 624391"/>
                <a:gd name="connsiteX40" fmla="*/ 4152452 w 9102301"/>
                <a:gd name="connsiteY40" fmla="*/ 506056 h 624391"/>
                <a:gd name="connsiteX41" fmla="*/ 4152452 w 9102301"/>
                <a:gd name="connsiteY41" fmla="*/ 323176 h 624391"/>
                <a:gd name="connsiteX42" fmla="*/ 4421393 w 9102301"/>
                <a:gd name="connsiteY42" fmla="*/ 484541 h 624391"/>
                <a:gd name="connsiteX43" fmla="*/ 4582758 w 9102301"/>
                <a:gd name="connsiteY43" fmla="*/ 247873 h 624391"/>
                <a:gd name="connsiteX44" fmla="*/ 4679576 w 9102301"/>
                <a:gd name="connsiteY44" fmla="*/ 484541 h 624391"/>
                <a:gd name="connsiteX45" fmla="*/ 4927002 w 9102301"/>
                <a:gd name="connsiteY45" fmla="*/ 323176 h 624391"/>
                <a:gd name="connsiteX46" fmla="*/ 4937760 w 9102301"/>
                <a:gd name="connsiteY46" fmla="*/ 624391 h 624391"/>
                <a:gd name="connsiteX47" fmla="*/ 5163671 w 9102301"/>
                <a:gd name="connsiteY47" fmla="*/ 323176 h 624391"/>
                <a:gd name="connsiteX48" fmla="*/ 5260489 w 9102301"/>
                <a:gd name="connsiteY48" fmla="*/ 549087 h 624391"/>
                <a:gd name="connsiteX49" fmla="*/ 5626249 w 9102301"/>
                <a:gd name="connsiteY49" fmla="*/ 140296 h 624391"/>
                <a:gd name="connsiteX50" fmla="*/ 5647765 w 9102301"/>
                <a:gd name="connsiteY50" fmla="*/ 506056 h 624391"/>
                <a:gd name="connsiteX51" fmla="*/ 5776856 w 9102301"/>
                <a:gd name="connsiteY51" fmla="*/ 387722 h 624391"/>
                <a:gd name="connsiteX52" fmla="*/ 5841402 w 9102301"/>
                <a:gd name="connsiteY52" fmla="*/ 549087 h 624391"/>
                <a:gd name="connsiteX53" fmla="*/ 6164132 w 9102301"/>
                <a:gd name="connsiteY53" fmla="*/ 301661 h 624391"/>
                <a:gd name="connsiteX54" fmla="*/ 6185647 w 9102301"/>
                <a:gd name="connsiteY54" fmla="*/ 527572 h 624391"/>
                <a:gd name="connsiteX55" fmla="*/ 6508376 w 9102301"/>
                <a:gd name="connsiteY55" fmla="*/ 247873 h 624391"/>
                <a:gd name="connsiteX56" fmla="*/ 6615953 w 9102301"/>
                <a:gd name="connsiteY56" fmla="*/ 538329 h 624391"/>
                <a:gd name="connsiteX57" fmla="*/ 6723529 w 9102301"/>
                <a:gd name="connsiteY57" fmla="*/ 344692 h 624391"/>
                <a:gd name="connsiteX58" fmla="*/ 6895652 w 9102301"/>
                <a:gd name="connsiteY58" fmla="*/ 463026 h 624391"/>
                <a:gd name="connsiteX59" fmla="*/ 6938682 w 9102301"/>
                <a:gd name="connsiteY59" fmla="*/ 183327 h 624391"/>
                <a:gd name="connsiteX60" fmla="*/ 7218381 w 9102301"/>
                <a:gd name="connsiteY60" fmla="*/ 398480 h 624391"/>
                <a:gd name="connsiteX61" fmla="*/ 7358231 w 9102301"/>
                <a:gd name="connsiteY61" fmla="*/ 258631 h 624391"/>
                <a:gd name="connsiteX62" fmla="*/ 7530353 w 9102301"/>
                <a:gd name="connsiteY62" fmla="*/ 516814 h 624391"/>
                <a:gd name="connsiteX63" fmla="*/ 7680960 w 9102301"/>
                <a:gd name="connsiteY63" fmla="*/ 194085 h 624391"/>
                <a:gd name="connsiteX64" fmla="*/ 7605656 w 9102301"/>
                <a:gd name="connsiteY64" fmla="*/ 559845 h 624391"/>
                <a:gd name="connsiteX65" fmla="*/ 7799294 w 9102301"/>
                <a:gd name="connsiteY65" fmla="*/ 323176 h 624391"/>
                <a:gd name="connsiteX66" fmla="*/ 7799294 w 9102301"/>
                <a:gd name="connsiteY66" fmla="*/ 602875 h 624391"/>
                <a:gd name="connsiteX67" fmla="*/ 7982174 w 9102301"/>
                <a:gd name="connsiteY67" fmla="*/ 269388 h 624391"/>
                <a:gd name="connsiteX68" fmla="*/ 8025205 w 9102301"/>
                <a:gd name="connsiteY68" fmla="*/ 506056 h 624391"/>
                <a:gd name="connsiteX69" fmla="*/ 8175812 w 9102301"/>
                <a:gd name="connsiteY69" fmla="*/ 237115 h 624391"/>
                <a:gd name="connsiteX70" fmla="*/ 8272631 w 9102301"/>
                <a:gd name="connsiteY70" fmla="*/ 495299 h 624391"/>
                <a:gd name="connsiteX71" fmla="*/ 8390965 w 9102301"/>
                <a:gd name="connsiteY71" fmla="*/ 312419 h 624391"/>
                <a:gd name="connsiteX72" fmla="*/ 8423238 w 9102301"/>
                <a:gd name="connsiteY72" fmla="*/ 495299 h 624391"/>
                <a:gd name="connsiteX73" fmla="*/ 8659906 w 9102301"/>
                <a:gd name="connsiteY73" fmla="*/ 323176 h 624391"/>
                <a:gd name="connsiteX74" fmla="*/ 8692179 w 9102301"/>
                <a:gd name="connsiteY74" fmla="*/ 559845 h 624391"/>
                <a:gd name="connsiteX75" fmla="*/ 8864301 w 9102301"/>
                <a:gd name="connsiteY75" fmla="*/ 344692 h 624391"/>
                <a:gd name="connsiteX76" fmla="*/ 8939605 w 9102301"/>
                <a:gd name="connsiteY76" fmla="*/ 559845 h 624391"/>
                <a:gd name="connsiteX77" fmla="*/ 9036423 w 9102301"/>
                <a:gd name="connsiteY77" fmla="*/ 280146 h 624391"/>
                <a:gd name="connsiteX78" fmla="*/ 9100969 w 9102301"/>
                <a:gd name="connsiteY78" fmla="*/ 523682 h 624391"/>
                <a:gd name="connsiteX79" fmla="*/ 150607 w 9102301"/>
                <a:gd name="connsiteY79" fmla="*/ 542171 h 624391"/>
                <a:gd name="connsiteX80" fmla="*/ 75303 w 9102301"/>
                <a:gd name="connsiteY80" fmla="*/ 473784 h 6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02301" h="624391">
                  <a:moveTo>
                    <a:pt x="75303" y="473784"/>
                  </a:moveTo>
                  <a:lnTo>
                    <a:pt x="0" y="204842"/>
                  </a:lnTo>
                  <a:cubicBezTo>
                    <a:pt x="174362" y="422795"/>
                    <a:pt x="172122" y="511838"/>
                    <a:pt x="172122" y="409238"/>
                  </a:cubicBezTo>
                  <a:lnTo>
                    <a:pt x="139849" y="151054"/>
                  </a:lnTo>
                  <a:lnTo>
                    <a:pt x="322729" y="355449"/>
                  </a:lnTo>
                  <a:lnTo>
                    <a:pt x="441063" y="161812"/>
                  </a:lnTo>
                  <a:lnTo>
                    <a:pt x="494852" y="376965"/>
                  </a:lnTo>
                  <a:lnTo>
                    <a:pt x="774551" y="183327"/>
                  </a:lnTo>
                  <a:lnTo>
                    <a:pt x="591671" y="430753"/>
                  </a:lnTo>
                  <a:lnTo>
                    <a:pt x="892885" y="344692"/>
                  </a:lnTo>
                  <a:cubicBezTo>
                    <a:pt x="750595" y="497927"/>
                    <a:pt x="684527" y="495299"/>
                    <a:pt x="763793" y="495299"/>
                  </a:cubicBezTo>
                  <a:cubicBezTo>
                    <a:pt x="1211849" y="243950"/>
                    <a:pt x="1355632" y="172481"/>
                    <a:pt x="1183341" y="258631"/>
                  </a:cubicBezTo>
                  <a:lnTo>
                    <a:pt x="1011219" y="484541"/>
                  </a:lnTo>
                  <a:lnTo>
                    <a:pt x="1194099" y="463026"/>
                  </a:lnTo>
                  <a:lnTo>
                    <a:pt x="1301675" y="204842"/>
                  </a:lnTo>
                  <a:lnTo>
                    <a:pt x="1301675" y="484541"/>
                  </a:lnTo>
                  <a:cubicBezTo>
                    <a:pt x="1399709" y="212226"/>
                    <a:pt x="1303215" y="215600"/>
                    <a:pt x="1409252" y="215600"/>
                  </a:cubicBezTo>
                  <a:lnTo>
                    <a:pt x="1592132" y="527572"/>
                  </a:lnTo>
                  <a:cubicBezTo>
                    <a:pt x="1547465" y="237240"/>
                    <a:pt x="1549101" y="153543"/>
                    <a:pt x="1549101" y="280146"/>
                  </a:cubicBezTo>
                  <a:lnTo>
                    <a:pt x="1688951" y="538329"/>
                  </a:lnTo>
                  <a:lnTo>
                    <a:pt x="1721223" y="237115"/>
                  </a:lnTo>
                  <a:lnTo>
                    <a:pt x="1861073" y="484541"/>
                  </a:lnTo>
                  <a:lnTo>
                    <a:pt x="1914861" y="226358"/>
                  </a:lnTo>
                  <a:lnTo>
                    <a:pt x="2162287" y="538329"/>
                  </a:lnTo>
                  <a:cubicBezTo>
                    <a:pt x="2180216" y="455854"/>
                    <a:pt x="2189385" y="370974"/>
                    <a:pt x="2216075" y="290904"/>
                  </a:cubicBezTo>
                  <a:cubicBezTo>
                    <a:pt x="2219661" y="280146"/>
                    <a:pt x="2248348" y="280146"/>
                    <a:pt x="2248348" y="280146"/>
                  </a:cubicBezTo>
                  <a:lnTo>
                    <a:pt x="2291379" y="549087"/>
                  </a:lnTo>
                  <a:lnTo>
                    <a:pt x="2700169" y="269388"/>
                  </a:lnTo>
                  <a:lnTo>
                    <a:pt x="2678654" y="452268"/>
                  </a:lnTo>
                  <a:lnTo>
                    <a:pt x="2936838" y="269388"/>
                  </a:lnTo>
                  <a:lnTo>
                    <a:pt x="2872292" y="473784"/>
                  </a:lnTo>
                  <a:lnTo>
                    <a:pt x="3119718" y="280146"/>
                  </a:lnTo>
                  <a:lnTo>
                    <a:pt x="3162748" y="516814"/>
                  </a:lnTo>
                  <a:lnTo>
                    <a:pt x="3259567" y="258631"/>
                  </a:lnTo>
                  <a:lnTo>
                    <a:pt x="3324113" y="463026"/>
                  </a:lnTo>
                  <a:cubicBezTo>
                    <a:pt x="3420386" y="210307"/>
                    <a:pt x="3410174" y="156532"/>
                    <a:pt x="3410174" y="323176"/>
                  </a:cubicBezTo>
                  <a:lnTo>
                    <a:pt x="3603812" y="484541"/>
                  </a:lnTo>
                  <a:lnTo>
                    <a:pt x="3625327" y="290904"/>
                  </a:lnTo>
                  <a:lnTo>
                    <a:pt x="3818965" y="527572"/>
                  </a:lnTo>
                  <a:lnTo>
                    <a:pt x="3883511" y="333934"/>
                  </a:lnTo>
                  <a:lnTo>
                    <a:pt x="4152452" y="506056"/>
                  </a:lnTo>
                  <a:lnTo>
                    <a:pt x="4152452" y="323176"/>
                  </a:lnTo>
                  <a:cubicBezTo>
                    <a:pt x="4415015" y="476339"/>
                    <a:pt x="4340180" y="403336"/>
                    <a:pt x="4421393" y="484541"/>
                  </a:cubicBezTo>
                  <a:lnTo>
                    <a:pt x="4582758" y="247873"/>
                  </a:lnTo>
                  <a:lnTo>
                    <a:pt x="4679576" y="484541"/>
                  </a:lnTo>
                  <a:lnTo>
                    <a:pt x="4927002" y="323176"/>
                  </a:lnTo>
                  <a:cubicBezTo>
                    <a:pt x="4966110" y="440496"/>
                    <a:pt x="4937760" y="344109"/>
                    <a:pt x="4937760" y="624391"/>
                  </a:cubicBezTo>
                  <a:lnTo>
                    <a:pt x="5163671" y="323176"/>
                  </a:lnTo>
                  <a:cubicBezTo>
                    <a:pt x="5241405" y="567486"/>
                    <a:pt x="5164928" y="596870"/>
                    <a:pt x="5260489" y="549087"/>
                  </a:cubicBezTo>
                  <a:cubicBezTo>
                    <a:pt x="5618768" y="125668"/>
                    <a:pt x="5485953" y="0"/>
                    <a:pt x="5626249" y="140296"/>
                  </a:cubicBezTo>
                  <a:lnTo>
                    <a:pt x="5647765" y="506056"/>
                  </a:lnTo>
                  <a:lnTo>
                    <a:pt x="5776856" y="387722"/>
                  </a:lnTo>
                  <a:cubicBezTo>
                    <a:pt x="5832351" y="543105"/>
                    <a:pt x="5792952" y="500633"/>
                    <a:pt x="5841402" y="549087"/>
                  </a:cubicBezTo>
                  <a:lnTo>
                    <a:pt x="6164132" y="301661"/>
                  </a:lnTo>
                  <a:lnTo>
                    <a:pt x="6185647" y="527572"/>
                  </a:lnTo>
                  <a:cubicBezTo>
                    <a:pt x="6511041" y="234716"/>
                    <a:pt x="6508376" y="92386"/>
                    <a:pt x="6508376" y="247873"/>
                  </a:cubicBezTo>
                  <a:lnTo>
                    <a:pt x="6615953" y="538329"/>
                  </a:lnTo>
                  <a:lnTo>
                    <a:pt x="6723529" y="344692"/>
                  </a:lnTo>
                  <a:cubicBezTo>
                    <a:pt x="6889114" y="455081"/>
                    <a:pt x="6839183" y="406557"/>
                    <a:pt x="6895652" y="463026"/>
                  </a:cubicBezTo>
                  <a:lnTo>
                    <a:pt x="6938682" y="183327"/>
                  </a:lnTo>
                  <a:lnTo>
                    <a:pt x="7218381" y="398480"/>
                  </a:lnTo>
                  <a:lnTo>
                    <a:pt x="7358231" y="258631"/>
                  </a:lnTo>
                  <a:lnTo>
                    <a:pt x="7530353" y="516814"/>
                  </a:lnTo>
                  <a:lnTo>
                    <a:pt x="7680960" y="194085"/>
                  </a:lnTo>
                  <a:lnTo>
                    <a:pt x="7605656" y="559845"/>
                  </a:lnTo>
                  <a:lnTo>
                    <a:pt x="7799294" y="323176"/>
                  </a:lnTo>
                  <a:lnTo>
                    <a:pt x="7799294" y="602875"/>
                  </a:lnTo>
                  <a:lnTo>
                    <a:pt x="7982174" y="269388"/>
                  </a:lnTo>
                  <a:lnTo>
                    <a:pt x="8025205" y="506056"/>
                  </a:lnTo>
                  <a:cubicBezTo>
                    <a:pt x="8179113" y="209233"/>
                    <a:pt x="8175812" y="106540"/>
                    <a:pt x="8175812" y="237115"/>
                  </a:cubicBezTo>
                  <a:lnTo>
                    <a:pt x="8272631" y="495299"/>
                  </a:lnTo>
                  <a:lnTo>
                    <a:pt x="8390965" y="312419"/>
                  </a:lnTo>
                  <a:lnTo>
                    <a:pt x="8423238" y="495299"/>
                  </a:lnTo>
                  <a:lnTo>
                    <a:pt x="8659906" y="323176"/>
                  </a:lnTo>
                  <a:lnTo>
                    <a:pt x="8692179" y="559845"/>
                  </a:lnTo>
                  <a:lnTo>
                    <a:pt x="8864301" y="344692"/>
                  </a:lnTo>
                  <a:lnTo>
                    <a:pt x="8939605" y="559845"/>
                  </a:lnTo>
                  <a:lnTo>
                    <a:pt x="9036423" y="280146"/>
                  </a:lnTo>
                  <a:cubicBezTo>
                    <a:pt x="9102301" y="444840"/>
                    <a:pt x="9100969" y="454993"/>
                    <a:pt x="9100969" y="523682"/>
                  </a:cubicBezTo>
                  <a:lnTo>
                    <a:pt x="150607" y="542171"/>
                  </a:lnTo>
                  <a:lnTo>
                    <a:pt x="75303" y="473784"/>
                  </a:lnTo>
                  <a:close/>
                </a:path>
              </a:pathLst>
            </a:custGeom>
            <a:gradFill flip="none" rotWithShape="0">
              <a:gsLst>
                <a:gs pos="53000">
                  <a:srgbClr val="E99805"/>
                </a:gs>
                <a:gs pos="100000">
                  <a:srgbClr val="92D050"/>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5" name="Группа 33"/>
          <p:cNvGrpSpPr/>
          <p:nvPr/>
        </p:nvGrpSpPr>
        <p:grpSpPr>
          <a:xfrm rot="18806799">
            <a:off x="-192926" y="6348645"/>
            <a:ext cx="828000" cy="612000"/>
            <a:chOff x="3570380" y="3447016"/>
            <a:chExt cx="3646314" cy="1839371"/>
          </a:xfrm>
        </p:grpSpPr>
        <p:sp>
          <p:nvSpPr>
            <p:cNvPr id="33" name="Полилиния 3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2" name="Полилиния 3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 name="Группа 34"/>
          <p:cNvGrpSpPr/>
          <p:nvPr/>
        </p:nvGrpSpPr>
        <p:grpSpPr>
          <a:xfrm rot="17249518">
            <a:off x="4074221" y="2181072"/>
            <a:ext cx="828000" cy="612000"/>
            <a:chOff x="3570380" y="3447016"/>
            <a:chExt cx="3646314" cy="1839371"/>
          </a:xfrm>
        </p:grpSpPr>
        <p:sp>
          <p:nvSpPr>
            <p:cNvPr id="36" name="Полилиния 3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37" name="Полилиния 3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 name="Группа 37"/>
          <p:cNvGrpSpPr/>
          <p:nvPr/>
        </p:nvGrpSpPr>
        <p:grpSpPr>
          <a:xfrm rot="18806799">
            <a:off x="1164399" y="6348645"/>
            <a:ext cx="828000" cy="612000"/>
            <a:chOff x="3570380" y="3447016"/>
            <a:chExt cx="3646314" cy="1839371"/>
          </a:xfrm>
        </p:grpSpPr>
        <p:sp>
          <p:nvSpPr>
            <p:cNvPr id="39" name="Полилиния 3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0" name="Полилиния 3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31" name="Группа 40"/>
          <p:cNvGrpSpPr/>
          <p:nvPr/>
        </p:nvGrpSpPr>
        <p:grpSpPr>
          <a:xfrm rot="4319702">
            <a:off x="1648024" y="6397393"/>
            <a:ext cx="828000" cy="612000"/>
            <a:chOff x="3570380" y="3447016"/>
            <a:chExt cx="3646314" cy="1839371"/>
          </a:xfrm>
        </p:grpSpPr>
        <p:sp>
          <p:nvSpPr>
            <p:cNvPr id="42" name="Полилиния 4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3" name="Полилиния 4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1" name="Группа 43"/>
          <p:cNvGrpSpPr/>
          <p:nvPr/>
        </p:nvGrpSpPr>
        <p:grpSpPr>
          <a:xfrm rot="7442616">
            <a:off x="2285868" y="6423433"/>
            <a:ext cx="828000" cy="612000"/>
            <a:chOff x="3570380" y="3447016"/>
            <a:chExt cx="3646314" cy="1839371"/>
          </a:xfrm>
        </p:grpSpPr>
        <p:sp>
          <p:nvSpPr>
            <p:cNvPr id="45" name="Полилиния 4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6" name="Полилиния 4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2" name="Группа 46"/>
          <p:cNvGrpSpPr/>
          <p:nvPr/>
        </p:nvGrpSpPr>
        <p:grpSpPr>
          <a:xfrm rot="18806799">
            <a:off x="1807340" y="6348642"/>
            <a:ext cx="828000" cy="612000"/>
            <a:chOff x="3570380" y="3447016"/>
            <a:chExt cx="3646314" cy="1839371"/>
          </a:xfrm>
        </p:grpSpPr>
        <p:sp>
          <p:nvSpPr>
            <p:cNvPr id="48" name="Полилиния 4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9" name="Полилиния 4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66" name="Группа 49"/>
          <p:cNvGrpSpPr/>
          <p:nvPr/>
        </p:nvGrpSpPr>
        <p:grpSpPr>
          <a:xfrm rot="611862">
            <a:off x="833421" y="6354983"/>
            <a:ext cx="828000" cy="612000"/>
            <a:chOff x="3570380" y="3447016"/>
            <a:chExt cx="3646314" cy="1839371"/>
          </a:xfrm>
        </p:grpSpPr>
        <p:sp>
          <p:nvSpPr>
            <p:cNvPr id="51" name="Полилиния 5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2" name="Полилиния 5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1" name="Группа 52"/>
          <p:cNvGrpSpPr/>
          <p:nvPr/>
        </p:nvGrpSpPr>
        <p:grpSpPr>
          <a:xfrm rot="4500478">
            <a:off x="4989308" y="3816380"/>
            <a:ext cx="828000" cy="612000"/>
            <a:chOff x="3570380" y="3447016"/>
            <a:chExt cx="3646314" cy="1839371"/>
          </a:xfrm>
        </p:grpSpPr>
        <p:sp>
          <p:nvSpPr>
            <p:cNvPr id="54" name="Полилиния 53"/>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5" name="Полилиния 54"/>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2" name="Группа 55"/>
          <p:cNvGrpSpPr/>
          <p:nvPr/>
        </p:nvGrpSpPr>
        <p:grpSpPr>
          <a:xfrm rot="5903786">
            <a:off x="3521041" y="4220187"/>
            <a:ext cx="828000" cy="612000"/>
            <a:chOff x="3570380" y="3447016"/>
            <a:chExt cx="3646314" cy="1839371"/>
          </a:xfrm>
        </p:grpSpPr>
        <p:sp>
          <p:nvSpPr>
            <p:cNvPr id="57" name="Полилиния 5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58" name="Полилиния 5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3" name="Группа 58"/>
          <p:cNvGrpSpPr/>
          <p:nvPr/>
        </p:nvGrpSpPr>
        <p:grpSpPr>
          <a:xfrm rot="18806799">
            <a:off x="5664992" y="4848446"/>
            <a:ext cx="828000" cy="612000"/>
            <a:chOff x="3570380" y="3447016"/>
            <a:chExt cx="3646314" cy="1839371"/>
          </a:xfrm>
        </p:grpSpPr>
        <p:sp>
          <p:nvSpPr>
            <p:cNvPr id="60" name="Полилиния 59"/>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1" name="Полилиния 60"/>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4" name="Группа 61"/>
          <p:cNvGrpSpPr/>
          <p:nvPr/>
        </p:nvGrpSpPr>
        <p:grpSpPr>
          <a:xfrm rot="8619798">
            <a:off x="1943830" y="4953064"/>
            <a:ext cx="828000" cy="612000"/>
            <a:chOff x="3570380" y="3447016"/>
            <a:chExt cx="3646314" cy="1839371"/>
          </a:xfrm>
        </p:grpSpPr>
        <p:sp>
          <p:nvSpPr>
            <p:cNvPr id="63" name="Полилиния 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4" name="Полилиния 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5" name="Группа 64"/>
          <p:cNvGrpSpPr/>
          <p:nvPr/>
        </p:nvGrpSpPr>
        <p:grpSpPr>
          <a:xfrm rot="10800000">
            <a:off x="7929586" y="5429264"/>
            <a:ext cx="828000" cy="612000"/>
            <a:chOff x="3570380" y="3447016"/>
            <a:chExt cx="3646314" cy="1839371"/>
          </a:xfrm>
        </p:grpSpPr>
        <p:sp>
          <p:nvSpPr>
            <p:cNvPr id="66" name="Полилиния 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Полилиния 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6" name="Группа 67"/>
          <p:cNvGrpSpPr/>
          <p:nvPr/>
        </p:nvGrpSpPr>
        <p:grpSpPr>
          <a:xfrm rot="16562019">
            <a:off x="4434383" y="6352954"/>
            <a:ext cx="828000" cy="612000"/>
            <a:chOff x="3570380" y="3447016"/>
            <a:chExt cx="3646314" cy="1839371"/>
          </a:xfrm>
        </p:grpSpPr>
        <p:sp>
          <p:nvSpPr>
            <p:cNvPr id="69" name="Полилиния 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0" name="Полилиния 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7" name="Группа 70"/>
          <p:cNvGrpSpPr/>
          <p:nvPr/>
        </p:nvGrpSpPr>
        <p:grpSpPr>
          <a:xfrm rot="1176627">
            <a:off x="6722390" y="6336282"/>
            <a:ext cx="828000" cy="612000"/>
            <a:chOff x="3570380" y="3447016"/>
            <a:chExt cx="3646314" cy="1839371"/>
          </a:xfrm>
        </p:grpSpPr>
        <p:sp>
          <p:nvSpPr>
            <p:cNvPr id="72" name="Полилиния 71"/>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3" name="Полилиния 72"/>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8" name="Группа 73"/>
          <p:cNvGrpSpPr/>
          <p:nvPr/>
        </p:nvGrpSpPr>
        <p:grpSpPr>
          <a:xfrm rot="13322955">
            <a:off x="7170703" y="3770386"/>
            <a:ext cx="828000" cy="612000"/>
            <a:chOff x="3570380" y="3447016"/>
            <a:chExt cx="3646314" cy="1839371"/>
          </a:xfrm>
        </p:grpSpPr>
        <p:sp>
          <p:nvSpPr>
            <p:cNvPr id="75" name="Полилиния 74"/>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6" name="Полилиния 75"/>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79" name="Группа 76"/>
          <p:cNvGrpSpPr/>
          <p:nvPr/>
        </p:nvGrpSpPr>
        <p:grpSpPr>
          <a:xfrm rot="7204717">
            <a:off x="486882" y="6420696"/>
            <a:ext cx="828000" cy="612000"/>
            <a:chOff x="3570380" y="3447016"/>
            <a:chExt cx="3646314" cy="1839371"/>
          </a:xfrm>
        </p:grpSpPr>
        <p:sp>
          <p:nvSpPr>
            <p:cNvPr id="78" name="Полилиния 77"/>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79" name="Полилиния 78"/>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0" name="Группа 79"/>
          <p:cNvGrpSpPr/>
          <p:nvPr/>
        </p:nvGrpSpPr>
        <p:grpSpPr>
          <a:xfrm rot="508022">
            <a:off x="111950" y="6344142"/>
            <a:ext cx="828000" cy="612000"/>
            <a:chOff x="3570380" y="3447016"/>
            <a:chExt cx="3646314" cy="1839371"/>
          </a:xfrm>
        </p:grpSpPr>
        <p:sp>
          <p:nvSpPr>
            <p:cNvPr id="81" name="Полилиния 80"/>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Полилиния 81"/>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83" name="Облако 82"/>
          <p:cNvSpPr/>
          <p:nvPr/>
        </p:nvSpPr>
        <p:spPr>
          <a:xfrm>
            <a:off x="3929058" y="-214338"/>
            <a:ext cx="2786082" cy="1571636"/>
          </a:xfrm>
          <a:prstGeom prst="cloud">
            <a:avLst/>
          </a:prstGeom>
          <a:gradFill>
            <a:gsLst>
              <a:gs pos="0">
                <a:schemeClr val="bg1"/>
              </a:gs>
              <a:gs pos="69000">
                <a:schemeClr val="accent5">
                  <a:lumMod val="20000"/>
                  <a:lumOff val="80000"/>
                </a:schemeClr>
              </a:gs>
              <a:gs pos="100000">
                <a:schemeClr val="accent5">
                  <a:lumMod val="60000"/>
                  <a:lumOff val="40000"/>
                </a:schemeClr>
              </a:gs>
            </a:gsLst>
            <a:lin ang="5400000" scaled="1"/>
          </a:gradFill>
          <a:ln w="9525"/>
          <a:scene3d>
            <a:camera prst="orthographicFront"/>
            <a:lightRig rig="threePt" dir="t"/>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лако 84"/>
          <p:cNvSpPr/>
          <p:nvPr/>
        </p:nvSpPr>
        <p:spPr>
          <a:xfrm rot="10800000">
            <a:off x="7143768" y="-214338"/>
            <a:ext cx="2000232" cy="1142984"/>
          </a:xfrm>
          <a:prstGeom prst="cloud">
            <a:avLst/>
          </a:prstGeom>
          <a:gradFill flip="none" rotWithShape="0">
            <a:gsLst>
              <a:gs pos="0">
                <a:schemeClr val="bg1"/>
              </a:gs>
              <a:gs pos="69000">
                <a:schemeClr val="accent5">
                  <a:lumMod val="20000"/>
                  <a:lumOff val="80000"/>
                </a:schemeClr>
              </a:gs>
              <a:gs pos="100000">
                <a:schemeClr val="accent5">
                  <a:lumMod val="60000"/>
                  <a:lumOff val="40000"/>
                </a:schemeClr>
              </a:gs>
            </a:gsLst>
            <a:lin ang="5400000" scaled="1"/>
            <a:tileRect/>
          </a:gradFill>
          <a:ln w="9525"/>
          <a:scene3d>
            <a:camera prst="orthographicFront"/>
            <a:lightRig rig="threePt" dir="t">
              <a:rot lat="0" lon="0" rev="10800000"/>
            </a:lightRig>
          </a:scene3d>
          <a:sp3d>
            <a:bevelT w="4381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81" name="Группа 106"/>
          <p:cNvGrpSpPr/>
          <p:nvPr/>
        </p:nvGrpSpPr>
        <p:grpSpPr>
          <a:xfrm>
            <a:off x="6500826" y="3214686"/>
            <a:ext cx="311951" cy="314332"/>
            <a:chOff x="1059633" y="4631541"/>
            <a:chExt cx="311951" cy="314332"/>
          </a:xfrm>
        </p:grpSpPr>
        <p:sp>
          <p:nvSpPr>
            <p:cNvPr id="258" name="Овал 10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9" name="Овал 10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0" name="Овал 10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2" name="Группа 122"/>
          <p:cNvGrpSpPr/>
          <p:nvPr/>
        </p:nvGrpSpPr>
        <p:grpSpPr>
          <a:xfrm>
            <a:off x="5929322" y="1714488"/>
            <a:ext cx="216000" cy="216000"/>
            <a:chOff x="1059633" y="4631541"/>
            <a:chExt cx="311951" cy="314332"/>
          </a:xfrm>
        </p:grpSpPr>
        <p:sp>
          <p:nvSpPr>
            <p:cNvPr id="255" name="Овал 25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6" name="Овал 25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7" name="Овал 25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3" name="Группа 162"/>
          <p:cNvGrpSpPr/>
          <p:nvPr/>
        </p:nvGrpSpPr>
        <p:grpSpPr>
          <a:xfrm>
            <a:off x="5072066" y="1785926"/>
            <a:ext cx="180000" cy="180000"/>
            <a:chOff x="1059633" y="4631541"/>
            <a:chExt cx="311951" cy="314332"/>
          </a:xfrm>
        </p:grpSpPr>
        <p:sp>
          <p:nvSpPr>
            <p:cNvPr id="188" name="Овал 187"/>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9" name="Овал 188"/>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0" name="Овал 189"/>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4" name="Группа 166"/>
          <p:cNvGrpSpPr/>
          <p:nvPr/>
        </p:nvGrpSpPr>
        <p:grpSpPr>
          <a:xfrm>
            <a:off x="5643570" y="2214554"/>
            <a:ext cx="180000" cy="180000"/>
            <a:chOff x="1059633" y="4631541"/>
            <a:chExt cx="311951" cy="314332"/>
          </a:xfrm>
        </p:grpSpPr>
        <p:sp>
          <p:nvSpPr>
            <p:cNvPr id="185" name="Овал 184"/>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6" name="Овал 185"/>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7" name="Овал 186"/>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5" name="Группа 166"/>
          <p:cNvGrpSpPr/>
          <p:nvPr/>
        </p:nvGrpSpPr>
        <p:grpSpPr>
          <a:xfrm>
            <a:off x="6572264" y="4143380"/>
            <a:ext cx="180000" cy="180000"/>
            <a:chOff x="1059633" y="4631541"/>
            <a:chExt cx="311951" cy="314332"/>
          </a:xfrm>
        </p:grpSpPr>
        <p:sp>
          <p:nvSpPr>
            <p:cNvPr id="263" name="Овал 262"/>
            <p:cNvSpPr/>
            <p:nvPr/>
          </p:nvSpPr>
          <p:spPr>
            <a:xfrm>
              <a:off x="1059633" y="4631541"/>
              <a:ext cx="311951" cy="31433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4" name="Овал 263"/>
            <p:cNvSpPr/>
            <p:nvPr/>
          </p:nvSpPr>
          <p:spPr>
            <a:xfrm>
              <a:off x="1107253" y="4676780"/>
              <a:ext cx="214314" cy="21431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5" name="Овал 264"/>
            <p:cNvSpPr/>
            <p:nvPr/>
          </p:nvSpPr>
          <p:spPr>
            <a:xfrm>
              <a:off x="1142976"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286" name="Группа 265"/>
          <p:cNvGrpSpPr/>
          <p:nvPr/>
        </p:nvGrpSpPr>
        <p:grpSpPr>
          <a:xfrm rot="8501324">
            <a:off x="4346366" y="5388016"/>
            <a:ext cx="828000" cy="612000"/>
            <a:chOff x="3570380" y="3447016"/>
            <a:chExt cx="3646314" cy="1839371"/>
          </a:xfrm>
        </p:grpSpPr>
        <p:sp>
          <p:nvSpPr>
            <p:cNvPr id="267" name="Полилиния 266"/>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268" name="Полилиния 267"/>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53000">
                  <a:srgbClr val="E99805"/>
                </a:gs>
                <a:gs pos="100000">
                  <a:srgbClr val="FFFF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69" name="Заголовок 268"/>
          <p:cNvSpPr>
            <a:spLocks noGrp="1"/>
          </p:cNvSpPr>
          <p:nvPr>
            <p:ph type="title"/>
          </p:nvPr>
        </p:nvSpPr>
        <p:spPr>
          <a:xfrm>
            <a:off x="1449569" y="-214339"/>
            <a:ext cx="7456331" cy="953643"/>
          </a:xfrm>
          <a:prstGeom prst="round2SameRect">
            <a:avLst>
              <a:gd name="adj1" fmla="val 16667"/>
              <a:gd name="adj2" fmla="val 33882"/>
            </a:avLst>
          </a:prstGeom>
          <a:gradFill flip="none" rotWithShape="0">
            <a:gsLst>
              <a:gs pos="0">
                <a:schemeClr val="accent6">
                  <a:lumMod val="75000"/>
                </a:schemeClr>
              </a:gs>
              <a:gs pos="100000">
                <a:srgbClr val="E98D05"/>
              </a:gs>
            </a:gsLst>
            <a:lin ang="5400000" scaled="1"/>
            <a:tileRect/>
          </a:gradFill>
          <a:ln w="0">
            <a:noFill/>
          </a:ln>
          <a:effectLst>
            <a:outerShdw blurRad="393700" sx="102000" sy="102000" algn="ctr" rotWithShape="0">
              <a:prstClr val="black">
                <a:alpha val="25000"/>
              </a:prstClr>
            </a:outerShdw>
          </a:effectLst>
          <a:scene3d>
            <a:camera prst="orthographicFront"/>
            <a:lightRig rig="threePt" dir="t"/>
          </a:scene3d>
          <a:sp3d prstMaterial="matte">
            <a:bevelT w="260350" h="4445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r>
              <a:rPr lang="ru-RU" sz="1200" b="1" dirty="0"/>
              <a:t>"</a:t>
            </a:r>
            <a:r>
              <a:rPr lang="ru-RU" sz="1600" b="1" dirty="0">
                <a:solidFill>
                  <a:schemeClr val="accent2">
                    <a:lumMod val="50000"/>
                  </a:schemeClr>
                </a:solidFill>
                <a:latin typeface="Times New Roman" pitchFamily="18" charset="0"/>
                <a:cs typeface="Times New Roman" pitchFamily="18" charset="0"/>
              </a:rPr>
              <a:t>Здоровье - это резервы сил</a:t>
            </a:r>
            <a:r>
              <a:rPr lang="ru-RU" sz="1600" b="1" dirty="0" smtClean="0">
                <a:solidFill>
                  <a:schemeClr val="accent2">
                    <a:lumMod val="50000"/>
                  </a:schemeClr>
                </a:solidFill>
                <a:latin typeface="Times New Roman" pitchFamily="18" charset="0"/>
                <a:cs typeface="Times New Roman" pitchFamily="18" charset="0"/>
              </a:rPr>
              <a:t>:  </a:t>
            </a:r>
            <a:r>
              <a:rPr lang="ru-RU" sz="1600" b="1" dirty="0">
                <a:solidFill>
                  <a:schemeClr val="accent2">
                    <a:lumMod val="50000"/>
                  </a:schemeClr>
                </a:solidFill>
                <a:latin typeface="Times New Roman" pitchFamily="18" charset="0"/>
                <a:cs typeface="Times New Roman" pitchFamily="18" charset="0"/>
              </a:rPr>
              <a:t>иммунных, защитных, физических </a:t>
            </a:r>
            <a:r>
              <a:rPr lang="ru-RU" sz="1600" b="1" dirty="0" smtClean="0">
                <a:solidFill>
                  <a:schemeClr val="accent2">
                    <a:lumMod val="50000"/>
                  </a:schemeClr>
                </a:solidFill>
                <a:latin typeface="Times New Roman" pitchFamily="18" charset="0"/>
                <a:cs typeface="Times New Roman" pitchFamily="18" charset="0"/>
              </a:rPr>
              <a:t>и духовных</a:t>
            </a:r>
            <a:r>
              <a:rPr lang="ru-RU" sz="1600" b="1" dirty="0">
                <a:solidFill>
                  <a:schemeClr val="accent2">
                    <a:lumMod val="50000"/>
                  </a:schemeClr>
                </a:solidFill>
                <a:latin typeface="Times New Roman" pitchFamily="18" charset="0"/>
                <a:cs typeface="Times New Roman" pitchFamily="18" charset="0"/>
              </a:rPr>
              <a:t>. И они не даются </a:t>
            </a:r>
            <a:r>
              <a:rPr lang="ru-RU" sz="1600" b="1" dirty="0" smtClean="0">
                <a:solidFill>
                  <a:schemeClr val="accent2">
                    <a:lumMod val="50000"/>
                  </a:schemeClr>
                </a:solidFill>
                <a:latin typeface="Times New Roman" pitchFamily="18" charset="0"/>
                <a:cs typeface="Times New Roman" pitchFamily="18" charset="0"/>
              </a:rPr>
              <a:t>изначально,</a:t>
            </a:r>
            <a:r>
              <a:rPr lang="ru-RU" sz="1600" b="1" dirty="0">
                <a:solidFill>
                  <a:schemeClr val="accent2">
                    <a:lumMod val="50000"/>
                  </a:schemeClr>
                </a:solidFill>
                <a:latin typeface="Times New Roman" pitchFamily="18" charset="0"/>
                <a:cs typeface="Times New Roman" pitchFamily="18" charset="0"/>
              </a:rPr>
              <a:t> </a:t>
            </a:r>
            <a:r>
              <a:rPr lang="ru-RU" sz="1600" b="1" dirty="0" smtClean="0">
                <a:solidFill>
                  <a:schemeClr val="accent2">
                    <a:lumMod val="50000"/>
                  </a:schemeClr>
                </a:solidFill>
                <a:latin typeface="Times New Roman" pitchFamily="18" charset="0"/>
                <a:cs typeface="Times New Roman" pitchFamily="18" charset="0"/>
              </a:rPr>
              <a:t>а </a:t>
            </a:r>
            <a:r>
              <a:rPr lang="ru-RU" sz="1600" b="1" dirty="0">
                <a:solidFill>
                  <a:schemeClr val="accent2">
                    <a:lumMod val="50000"/>
                  </a:schemeClr>
                </a:solidFill>
                <a:latin typeface="Times New Roman" pitchFamily="18" charset="0"/>
                <a:cs typeface="Times New Roman" pitchFamily="18" charset="0"/>
              </a:rPr>
              <a:t>взращиваются по законам </a:t>
            </a:r>
            <a:r>
              <a:rPr lang="ru-RU" sz="1600" b="1" dirty="0" smtClean="0">
                <a:solidFill>
                  <a:schemeClr val="accent2">
                    <a:lumMod val="50000"/>
                  </a:schemeClr>
                </a:solidFill>
                <a:latin typeface="Times New Roman" pitchFamily="18" charset="0"/>
                <a:cs typeface="Times New Roman" pitchFamily="18" charset="0"/>
              </a:rPr>
              <a:t>воспитания.</a:t>
            </a:r>
            <a:r>
              <a:rPr lang="ru-RU" sz="1600" b="1" dirty="0">
                <a:solidFill>
                  <a:schemeClr val="accent2">
                    <a:lumMod val="50000"/>
                  </a:schemeClr>
                </a:solidFill>
                <a:latin typeface="Times New Roman" pitchFamily="18" charset="0"/>
                <a:cs typeface="Times New Roman" pitchFamily="18" charset="0"/>
              </a:rPr>
              <a:t> </a:t>
            </a:r>
            <a:r>
              <a:rPr lang="ru-RU" sz="1600" b="1" dirty="0" smtClean="0">
                <a:solidFill>
                  <a:schemeClr val="accent2">
                    <a:lumMod val="50000"/>
                  </a:schemeClr>
                </a:solidFill>
                <a:latin typeface="Times New Roman" pitchFamily="18" charset="0"/>
                <a:cs typeface="Times New Roman" pitchFamily="18" charset="0"/>
              </a:rPr>
              <a:t>А </a:t>
            </a:r>
            <a:r>
              <a:rPr lang="ru-RU" sz="1600" b="1" dirty="0">
                <a:solidFill>
                  <a:schemeClr val="accent2">
                    <a:lumMod val="50000"/>
                  </a:schemeClr>
                </a:solidFill>
                <a:latin typeface="Times New Roman" pitchFamily="18" charset="0"/>
                <a:cs typeface="Times New Roman" pitchFamily="18" charset="0"/>
              </a:rPr>
              <a:t>наукой воспитания является </a:t>
            </a:r>
            <a:r>
              <a:rPr lang="ru-RU" sz="1600" b="1" dirty="0" smtClean="0">
                <a:solidFill>
                  <a:schemeClr val="accent2">
                    <a:lumMod val="50000"/>
                  </a:schemeClr>
                </a:solidFill>
                <a:latin typeface="Times New Roman" pitchFamily="18" charset="0"/>
                <a:cs typeface="Times New Roman" pitchFamily="18" charset="0"/>
              </a:rPr>
              <a:t>педагогика« В. Базарный.</a:t>
            </a:r>
            <a:endParaRPr lang="ru-RU" sz="1600" b="1" dirty="0">
              <a:solidFill>
                <a:schemeClr val="accent2">
                  <a:lumMod val="50000"/>
                </a:schemeClr>
              </a:solidFill>
              <a:latin typeface="Times New Roman" pitchFamily="18" charset="0"/>
              <a:cs typeface="Times New Roman" pitchFamily="18" charset="0"/>
            </a:endParaRPr>
          </a:p>
        </p:txBody>
      </p:sp>
      <p:grpSp>
        <p:nvGrpSpPr>
          <p:cNvPr id="162" name="Группа 67"/>
          <p:cNvGrpSpPr/>
          <p:nvPr/>
        </p:nvGrpSpPr>
        <p:grpSpPr>
          <a:xfrm rot="3342359">
            <a:off x="740165" y="5804351"/>
            <a:ext cx="1104901" cy="819301"/>
            <a:chOff x="3570380" y="3447016"/>
            <a:chExt cx="3646314" cy="1839371"/>
          </a:xfrm>
        </p:grpSpPr>
        <p:sp>
          <p:nvSpPr>
            <p:cNvPr id="163" name="Полилиния 162"/>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4" name="Полилиния 163"/>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FF0000"/>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5" name="Группа 67"/>
          <p:cNvGrpSpPr/>
          <p:nvPr/>
        </p:nvGrpSpPr>
        <p:grpSpPr>
          <a:xfrm rot="5400000">
            <a:off x="6929530" y="5895899"/>
            <a:ext cx="1104901" cy="819301"/>
            <a:chOff x="3570380" y="3447016"/>
            <a:chExt cx="3646314" cy="1839371"/>
          </a:xfrm>
        </p:grpSpPr>
        <p:sp>
          <p:nvSpPr>
            <p:cNvPr id="166" name="Полилиния 165"/>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67" name="Полилиния 166"/>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chemeClr val="accent6">
                    <a:lumMod val="75000"/>
                  </a:schemeClr>
                </a:gs>
                <a:gs pos="100000">
                  <a:srgbClr val="FFC00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nvGrpSpPr>
          <p:cNvPr id="168" name="Группа 67"/>
          <p:cNvGrpSpPr/>
          <p:nvPr/>
        </p:nvGrpSpPr>
        <p:grpSpPr>
          <a:xfrm rot="16200000" flipH="1">
            <a:off x="7431698" y="5889647"/>
            <a:ext cx="1104901" cy="819301"/>
            <a:chOff x="3570380" y="3447016"/>
            <a:chExt cx="3646314" cy="1839371"/>
          </a:xfrm>
        </p:grpSpPr>
        <p:sp>
          <p:nvSpPr>
            <p:cNvPr id="169" name="Полилиния 168"/>
            <p:cNvSpPr/>
            <p:nvPr/>
          </p:nvSpPr>
          <p:spPr>
            <a:xfrm>
              <a:off x="5143504" y="3857628"/>
              <a:ext cx="243840" cy="570156"/>
            </a:xfrm>
            <a:custGeom>
              <a:avLst/>
              <a:gdLst>
                <a:gd name="connsiteX0" fmla="*/ 236668 w 243840"/>
                <a:gd name="connsiteY0" fmla="*/ 570156 h 570156"/>
                <a:gd name="connsiteX1" fmla="*/ 204395 w 243840"/>
                <a:gd name="connsiteY1" fmla="*/ 193638 h 570156"/>
                <a:gd name="connsiteX2" fmla="*/ 0 w 243840"/>
                <a:gd name="connsiteY2" fmla="*/ 0 h 570156"/>
              </a:gdLst>
              <a:ahLst/>
              <a:cxnLst>
                <a:cxn ang="0">
                  <a:pos x="connsiteX0" y="connsiteY0"/>
                </a:cxn>
                <a:cxn ang="0">
                  <a:pos x="connsiteX1" y="connsiteY1"/>
                </a:cxn>
                <a:cxn ang="0">
                  <a:pos x="connsiteX2" y="connsiteY2"/>
                </a:cxn>
              </a:cxnLst>
              <a:rect l="l" t="t" r="r" b="b"/>
              <a:pathLst>
                <a:path w="243840" h="570156">
                  <a:moveTo>
                    <a:pt x="236668" y="570156"/>
                  </a:moveTo>
                  <a:cubicBezTo>
                    <a:pt x="240254" y="429410"/>
                    <a:pt x="243840" y="288664"/>
                    <a:pt x="204395" y="193638"/>
                  </a:cubicBezTo>
                  <a:cubicBezTo>
                    <a:pt x="164950" y="98612"/>
                    <a:pt x="82475" y="49306"/>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70" name="Полилиния 169"/>
            <p:cNvSpPr/>
            <p:nvPr/>
          </p:nvSpPr>
          <p:spPr>
            <a:xfrm>
              <a:off x="3570380" y="3447016"/>
              <a:ext cx="3646314" cy="1839371"/>
            </a:xfrm>
            <a:custGeom>
              <a:avLst/>
              <a:gdLst>
                <a:gd name="connsiteX0" fmla="*/ 892975 w 1785950"/>
                <a:gd name="connsiteY0" fmla="*/ 392909 h 1571636"/>
                <a:gd name="connsiteX1" fmla="*/ 892975 w 1785950"/>
                <a:gd name="connsiteY1" fmla="*/ 1571636 h 1571636"/>
                <a:gd name="connsiteX2" fmla="*/ 892975 w 1785950"/>
                <a:gd name="connsiteY2" fmla="*/ 392909 h 1571636"/>
                <a:gd name="connsiteX0" fmla="*/ 1823157 w 3646314"/>
                <a:gd name="connsiteY0" fmla="*/ 916788 h 1666911"/>
                <a:gd name="connsiteX1" fmla="*/ 1823157 w 3646314"/>
                <a:gd name="connsiteY1" fmla="*/ 1666911 h 1666911"/>
                <a:gd name="connsiteX2" fmla="*/ 1823157 w 3646314"/>
                <a:gd name="connsiteY2" fmla="*/ 916788 h 166691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 name="connsiteX0" fmla="*/ 1823157 w 3646314"/>
                <a:gd name="connsiteY0" fmla="*/ 1089248 h 1839371"/>
                <a:gd name="connsiteX1" fmla="*/ 1823157 w 3646314"/>
                <a:gd name="connsiteY1" fmla="*/ 1839371 h 1839371"/>
                <a:gd name="connsiteX2" fmla="*/ 1823157 w 3646314"/>
                <a:gd name="connsiteY2" fmla="*/ 1089248 h 1839371"/>
              </a:gdLst>
              <a:ahLst/>
              <a:cxnLst>
                <a:cxn ang="0">
                  <a:pos x="connsiteX0" y="connsiteY0"/>
                </a:cxn>
                <a:cxn ang="0">
                  <a:pos x="connsiteX1" y="connsiteY1"/>
                </a:cxn>
                <a:cxn ang="0">
                  <a:pos x="connsiteX2" y="connsiteY2"/>
                </a:cxn>
              </a:cxnLst>
              <a:rect l="l" t="t" r="r" b="b"/>
              <a:pathLst>
                <a:path w="3646314" h="1839371">
                  <a:moveTo>
                    <a:pt x="1823157" y="1089248"/>
                  </a:moveTo>
                  <a:cubicBezTo>
                    <a:pt x="1593970" y="0"/>
                    <a:pt x="3646314" y="660644"/>
                    <a:pt x="1823157" y="1839371"/>
                  </a:cubicBezTo>
                  <a:cubicBezTo>
                    <a:pt x="0" y="660644"/>
                    <a:pt x="1941380" y="27733"/>
                    <a:pt x="1823157" y="1089248"/>
                  </a:cubicBezTo>
                  <a:close/>
                </a:path>
              </a:pathLst>
            </a:custGeom>
            <a:gradFill flip="none" rotWithShape="1">
              <a:gsLst>
                <a:gs pos="14000">
                  <a:srgbClr val="E5BB09"/>
                </a:gs>
                <a:gs pos="100000">
                  <a:srgbClr val="92D050"/>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0" name="Объект 269"/>
          <p:cNvSpPr>
            <a:spLocks noGrp="1"/>
          </p:cNvSpPr>
          <p:nvPr>
            <p:ph idx="1"/>
          </p:nvPr>
        </p:nvSpPr>
        <p:spPr>
          <a:xfrm>
            <a:off x="457200" y="928647"/>
            <a:ext cx="8229600" cy="5474550"/>
          </a:xfrm>
        </p:spPr>
        <p:txBody>
          <a:bodyPr>
            <a:normAutofit lnSpcReduction="10000"/>
          </a:bodyPr>
          <a:lstStyle/>
          <a:p>
            <a:pPr marL="0" indent="0">
              <a:buNone/>
            </a:pPr>
            <a:r>
              <a:rPr lang="ru-RU" sz="2000" dirty="0"/>
              <a:t>Продуманная система оздоровления детей в группах (дыхательная гимнастика, ароматерапия, физкультурные занятия, физкультминутки на  занятиях.  Ежедневное проведение гимнастики  после дневного сна, которая включает в себя </a:t>
            </a:r>
            <a:r>
              <a:rPr lang="ru-RU" sz="2000" dirty="0" err="1"/>
              <a:t>босохождение</a:t>
            </a:r>
            <a:r>
              <a:rPr lang="ru-RU" sz="2000" dirty="0"/>
              <a:t> в сочетании с воздушными ваннами, с корригирующими упражнениями, массаж для профилактики плоскостопия и нарушения осанки). </a:t>
            </a:r>
          </a:p>
          <a:p>
            <a:pPr marL="0" indent="0">
              <a:buNone/>
            </a:pPr>
            <a:r>
              <a:rPr lang="ru-RU" sz="2000" dirty="0"/>
              <a:t>Вся эта работа была полезна и дала свои результаты. Уменьшились случаи заболеваний с 178 до129. А с 2009-2012гг. не было ни одной вспышки гриппа. Хронических заболеваний  меньше не становилось. Они менялись названием и незначительно количеством. Анализ показал, что в д/сад приходят 2-х летние дети с хроническими заболеваниями.                          </a:t>
            </a:r>
            <a:r>
              <a:rPr lang="ru-RU" sz="2000" dirty="0" smtClean="0"/>
              <a:t>                                                                                                </a:t>
            </a:r>
            <a:r>
              <a:rPr lang="ru-RU" sz="2000" dirty="0"/>
              <a:t>В 2013г. из 39 вновь пришедших 2-хлеток, только 3 были с 1группой здоровья, 4 с хроническим дерматитом и аллергией, а остальные со 2 группой здоровья.</a:t>
            </a:r>
          </a:p>
          <a:p>
            <a:r>
              <a:rPr lang="ru-RU" sz="2000" dirty="0"/>
              <a:t>Знаменитый доктор Леонид Рошаль сказал, что еще никогда в нашей стране, не считая периода после Октябрьской революции и Великой Отечественной войны, не было такой ситуации со здоровьем дошкольников, как сейчас.</a:t>
            </a:r>
          </a:p>
          <a:p>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138369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UTUMN">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OUTUMN</Template>
  <TotalTime>945</TotalTime>
  <Words>1548</Words>
  <Application>Microsoft Office PowerPoint</Application>
  <PresentationFormat>Экран (4:3)</PresentationFormat>
  <Paragraphs>69</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OUTUMN</vt:lpstr>
      <vt:lpstr>       Здоровьесберегающая методика                          Владимира Базарного  </vt:lpstr>
      <vt:lpstr>МБДОУ ЦРР-д/с «Парус»</vt:lpstr>
      <vt:lpstr>Актуальность</vt:lpstr>
      <vt:lpstr>В наши дни всё это особенно важно, поскольку значительная часть детей приходит в д/с с отклонениями в состоянии здоровья. Д/сад должен принимать меры, направленные на оздоровление ослабленных детей. </vt:lpstr>
      <vt:lpstr>«Здоровье не все, но все без здоровья – ничто»</vt:lpstr>
      <vt:lpstr>Презентация PowerPoint</vt:lpstr>
      <vt:lpstr>Презентация PowerPoint</vt:lpstr>
      <vt:lpstr>«Здоровье не все, но все без здоровья – ничто»</vt:lpstr>
      <vt:lpstr>"Здоровье - это резервы сил:  иммунных, защитных, физических и духовных. И они не даются изначально, а взращиваются по законам воспитания. А наукой воспитания является педагогика« В. Базарный.</vt:lpstr>
      <vt:lpstr>Гимнастика после сна</vt:lpstr>
      <vt:lpstr>«Здоровый нищий счастливее больного короля»</vt:lpstr>
      <vt:lpstr>      Базарный Владимир Филиппович</vt:lpstr>
      <vt:lpstr>Режим                              « динамических поз»</vt:lpstr>
      <vt:lpstr>   Данный режим оказывает благотворное влияние на следующие факторы: - поддержание физической, психической активности умственной сферы; - имеет высокие показатели  физического развития здоровья; - повышается иммунная система; - улучшаются ростовые процессы; - развивается координация всех органов (зрительно-ручной, телесно-координаторной, психо-эмоциональной); - снижается степень низкой склоняемости головы. </vt:lpstr>
      <vt:lpstr>Следующая технология-  построение занятий в режиме  «подвижных объектов и зрительных горизонтов»</vt:lpstr>
      <vt:lpstr>«Никакой преграды глазу!»                                                               -  один из принципов  В. Ф. Базарного. </vt:lpstr>
      <vt:lpstr>Схема зрительно-двигательных траекторий  (офтальмотренажер)</vt:lpstr>
      <vt:lpstr>Презентация PowerPoint</vt:lpstr>
      <vt:lpstr>Методика работы с офтальмотренажёром</vt:lpstr>
      <vt:lpstr>Массажные коврики</vt:lpstr>
      <vt:lpstr>Массажные коврики</vt:lpstr>
      <vt:lpstr>Развивающая среда группы по методике В.Ф. Базарного</vt:lpstr>
      <vt:lpstr>Развивающая среда группы по методике В.Ф. Базарного</vt:lpstr>
      <vt:lpstr>Офтальмотренажер «Улитка»</vt:lpstr>
      <vt:lpstr>Офтальмотренажер «Кораблик»</vt:lpstr>
      <vt:lpstr>Офтальмотренажер  «Неваляшка и Ёлочка»</vt:lpstr>
      <vt:lpstr>Офтальмотренажер  «Дорожка»</vt:lpstr>
      <vt:lpstr>Офтальмотренажер  «Цифры»</vt:lpstr>
      <vt:lpstr>«Дорожка»</vt:lpstr>
      <vt:lpstr>«СЕНСОРНЫЕ  КРЕСТЫ»</vt:lpstr>
      <vt:lpstr>«СЕНСОРНЫЕ  КРЕСТЫ»</vt:lpstr>
      <vt:lpstr>«Зонтик»</vt:lpstr>
      <vt:lpstr>«Бабочки»</vt:lpstr>
      <vt:lpstr>Природно – экологическое панно                               на панно наносятся макеты, манекены и карточки</vt:lpstr>
      <vt:lpstr>Специально-тренирующие                    зрительные игры</vt:lpstr>
      <vt:lpstr>Специально-восстановительные зрительные игры</vt:lpstr>
      <vt:lpstr>Специально-восстановительные зрительные игры</vt:lpstr>
      <vt:lpstr>Презентация PowerPoint</vt:lpstr>
      <vt:lpstr>  До новых встреч!</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Здоровьесберегающая методика                          Владимира Базарного  </dc:title>
  <dc:creator>mobiworld</dc:creator>
  <cp:lastModifiedBy>mobiworld</cp:lastModifiedBy>
  <cp:revision>37</cp:revision>
  <dcterms:created xsi:type="dcterms:W3CDTF">2015-10-14T22:19:55Z</dcterms:created>
  <dcterms:modified xsi:type="dcterms:W3CDTF">2015-11-05T01:05:20Z</dcterms:modified>
</cp:coreProperties>
</file>