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80" r:id="rId11"/>
    <p:sldMasterId id="2147483792" r:id="rId12"/>
  </p:sldMasterIdLst>
  <p:sldIdLst>
    <p:sldId id="25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CC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66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8645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1970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1651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8431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805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5507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1840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1470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1490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2011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40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35799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0580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6977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9571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2394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5276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7412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0234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244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7360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751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8924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733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3680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7983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5771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9466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2070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1227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7913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8054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491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3780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0662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6105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27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88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70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13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466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24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90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78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452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645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98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134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207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11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667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185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741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50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024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416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5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27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204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772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319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41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011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215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75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71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889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200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382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680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626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715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361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386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883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16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1579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754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154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6204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706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2865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4171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43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5104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711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96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9883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5909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671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6709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7080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3648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8746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232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4496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893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36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0309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008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3334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2425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409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115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6913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5982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7669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3049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48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9687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9307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5278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6276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0781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9551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1945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398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4283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5806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19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8260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1651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8431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805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5507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1840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1470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1490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2011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4089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05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8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43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86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57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22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4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27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2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63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20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43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smayli.ru/smile/detia-774.html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152" y="1735955"/>
            <a:ext cx="4607281" cy="3386089"/>
          </a:xfrm>
          <a:prstGeom prst="rect">
            <a:avLst/>
          </a:prstGeom>
          <a:noFill/>
          <a:ln w="635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3450051" y="1965378"/>
            <a:ext cx="3171321" cy="14769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Кризис 3-х лет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7425" y="692696"/>
            <a:ext cx="173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МБДОУ»Парус»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593467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Выполнила; воспитатель</a:t>
            </a:r>
          </a:p>
          <a:p>
            <a:r>
              <a:rPr lang="ru-RU" dirty="0" smtClean="0"/>
              <a:t>	</a:t>
            </a:r>
            <a:r>
              <a:rPr lang="ru-RU" dirty="0" smtClean="0"/>
              <a:t>Федоренко В В</a:t>
            </a: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22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844801" y="188640"/>
            <a:ext cx="4878423" cy="936104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Симптом обесценивания</a:t>
            </a:r>
            <a:endParaRPr lang="ru-RU" sz="2800" b="1" dirty="0">
              <a:solidFill>
                <a:srgbClr val="004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68760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Изменяется отношение ребенка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к любимым вещам и игрушкам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(он может бросать их, ломать)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и к людям (малыш может стукнуть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2"/>
                </a:solidFill>
                <a:cs typeface="Arial" charset="0"/>
              </a:rPr>
              <a:t>или обозвать маму грубыми словами</a:t>
            </a:r>
            <a:r>
              <a:rPr lang="ru-RU" dirty="0">
                <a:solidFill>
                  <a:prstClr val="black"/>
                </a:solidFill>
                <a:cs typeface="Arial" charset="0"/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4012" y="1268760"/>
            <a:ext cx="46804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/>
                </a:solidFill>
              </a:rPr>
              <a:t>Это следующий этап исследовательской деятельности ребенка </a:t>
            </a:r>
            <a:r>
              <a:rPr lang="ru-RU" dirty="0" smtClean="0">
                <a:solidFill>
                  <a:schemeClr val="tx2"/>
                </a:solidFill>
              </a:rPr>
              <a:t>(</a:t>
            </a:r>
            <a:r>
              <a:rPr lang="ru-RU" dirty="0">
                <a:solidFill>
                  <a:schemeClr val="tx2"/>
                </a:solidFill>
              </a:rPr>
              <a:t>не путайте с агрессией).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Потом он поймет, что такое его поведение может быть неприятно другим людям.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А пока… Пока он подражает взрослым, ему интересно смотреть на их реакцию (а что  будет, если…)</a:t>
            </a:r>
          </a:p>
          <a:p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318570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u="sng" dirty="0">
                <a:solidFill>
                  <a:schemeClr val="tx2"/>
                </a:solidFill>
                <a:cs typeface="Arial" charset="0"/>
              </a:rPr>
              <a:t>Что делать?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/>
                </a:solidFill>
                <a:cs typeface="Arial" charset="0"/>
              </a:rPr>
              <a:t> Направляйте энергию ребенка в мирное русло.  Например, если малыш рвет книжку, предложите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/>
                </a:solidFill>
                <a:cs typeface="Arial" charset="0"/>
              </a:rPr>
              <a:t>ему рвать старые журналы.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/>
                </a:solidFill>
                <a:cs typeface="Arial" charset="0"/>
              </a:rPr>
              <a:t>Подключите свою фантазию, обыграйте неприятный момент с  использованием игрушек. Например, если малыш  отказывается одеваться на прогулку, то предложите ему одеть куклу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/>
                </a:solidFill>
                <a:cs typeface="Arial" charset="0"/>
              </a:rPr>
              <a:t>или медведя, пусть он поиграет роль взрослого. В конце концов ребенок согласится одеться и сам тоже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8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626" y="3789040"/>
            <a:ext cx="2099468" cy="288481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139740"/>
            <a:ext cx="4603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u="sng" dirty="0">
                <a:solidFill>
                  <a:schemeClr val="tx2"/>
                </a:solidFill>
                <a:latin typeface="Monotype Corsiva" pitchFamily="66" charset="0"/>
                <a:cs typeface="Arial" charset="0"/>
              </a:rPr>
              <a:t>В заключении: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519906" y="458788"/>
            <a:ext cx="8104188" cy="59093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54013" indent="-265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Bookman Old Style" pitchFamily="18" charset="0"/>
                <a:cs typeface="+mn-cs"/>
              </a:rPr>
              <a:t>		</a:t>
            </a:r>
            <a:endParaRPr lang="ru-RU" b="1" dirty="0" smtClean="0">
              <a:latin typeface="Bookman Old Style" pitchFamily="18" charset="0"/>
              <a:cs typeface="+mn-cs"/>
            </a:endParaRPr>
          </a:p>
          <a:p>
            <a:pPr marL="354013" indent="-265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1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Кризис может начаться уже с 2,5 лет, а закончиться в 3,5-4 года.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		</a:t>
            </a:r>
            <a:endParaRPr lang="ru-RU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2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 Постарайтесь выработать правильную </a:t>
            </a: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 линию 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своего поведения, станьте более гибкими, расширьте права и обязанности ребенка.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		</a:t>
            </a:r>
            <a:endParaRPr lang="ru-RU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3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 Позвольте малышу быть самостоятельным. Не вмешивайтесь (по возможности) в дела ребенка, если он не просит. Дочь, пыхтя, натягивает кофточку, так хочется ей помочь, но малышка не оценит Вашего стремления, скорее всего, она будет громко сопротивляться.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		</a:t>
            </a:r>
            <a:endParaRPr lang="ru-RU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4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 Помните, что ребенок как бы испытывает Ваш характер, проверяя по несколько раз в день, действительно ли то, что было запрещено утром, запретят и вечером. Проявите твердость. Установите четкие запреты (нельзя убегать на улице от мамы, трогать горячую плиту и т.д.) Запретов не должно быть слишком много. Этой линии поведения должны придерживаться все члены семьи (или хотя бы папа с мамой).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		</a:t>
            </a:r>
            <a:endParaRPr lang="ru-RU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5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 Помните, что ребенок многие слова и поступки повторяет за Вами, поэтому следите за собой 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6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450051" y="1965378"/>
            <a:ext cx="3171321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6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4832" y="335757"/>
            <a:ext cx="8034337" cy="612475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  <a:cs typeface="+mn-cs"/>
              </a:rPr>
              <a:t>	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Bookman Old Style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Bookman Old Style" pitchFamily="18" charset="0"/>
                <a:cs typeface="+mn-cs"/>
              </a:rPr>
              <a:t>6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При вспышках упрямства, гнева попробуйте отвлечь малыша на что-нибудь нейтральное.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7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Когда ребенок злится, у него истерика, то бесполезно объяснять, что так делать нехорошо, отложите это до тех пор, когда малыш успокоится. Пока же можно взять его за руку и увести в спокойное безлюдное место.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8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Используйте игру для сглаживания кризисных вспышек. Например, если ребенок отказывается есть, не настаивайте, посадите мишку за стол и пусть малыш его кормит, но мишка хочет есть по очереди – ложка ему, ложка Коле. Обыграть можно многое: поездку в машине, умывание, одевание,…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9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Для благополучного развития ребенка желательно подчеркивать, какой он уже большой, не «сюсюкаться», не стараться все сделать за малыша. Разговаривайте с ним, как с равным, как  с человеком, мнение которого Вам интересно.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+mn-lt"/>
                <a:cs typeface="+mn-cs"/>
              </a:rPr>
              <a:t>10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. Любите ребенка и показывайте ему, что он Вам дорог даже заплаканный, упрямый, капризный.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  <a:cs typeface="+mn-cs"/>
              </a:rPr>
              <a:t>                        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                                              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				  </a:t>
            </a:r>
            <a:r>
              <a:rPr lang="ru-RU" sz="32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Желаем   Вам </a:t>
            </a:r>
            <a:r>
              <a:rPr lang="ru-RU" sz="3200" b="1" dirty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удачи 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0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608138" y="3395663"/>
            <a:ext cx="5414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3. </a:t>
            </a:r>
            <a:r>
              <a:rPr lang="en-US" b="1" dirty="0">
                <a:solidFill>
                  <a:schemeClr val="tx2"/>
                </a:solidFill>
              </a:rPr>
              <a:t>http://allforchildren.ru/pictures/pictures_index.php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5813" y="381000"/>
            <a:ext cx="477361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  <a:cs typeface="+mn-cs"/>
              </a:rPr>
              <a:t>В презентации использованы следующие материалы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: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82677" y="1457325"/>
            <a:ext cx="8892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dirty="0">
                <a:solidFill>
                  <a:schemeClr val="tx2"/>
                </a:solidFill>
              </a:rPr>
              <a:t>1. Обухова Л.Ф. Детская психология. Теории, факты, проблемы. – М.: </a:t>
            </a:r>
            <a:r>
              <a:rPr lang="ru-RU" b="1" dirty="0" err="1">
                <a:solidFill>
                  <a:schemeClr val="tx2"/>
                </a:solidFill>
              </a:rPr>
              <a:t>Триволина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b="1" dirty="0" smtClean="0">
                <a:solidFill>
                  <a:schemeClr val="tx2"/>
                </a:solidFill>
              </a:rPr>
              <a:t>2009.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22238" y="1987550"/>
            <a:ext cx="8640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dirty="0">
                <a:solidFill>
                  <a:schemeClr val="tx2"/>
                </a:solidFill>
              </a:rPr>
              <a:t>2. Смирнова Е.О. Детская психология : учеб. для студ. </a:t>
            </a:r>
            <a:r>
              <a:rPr lang="ru-RU" b="1" dirty="0" err="1">
                <a:solidFill>
                  <a:schemeClr val="tx2"/>
                </a:solidFill>
              </a:rPr>
              <a:t>высш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b="1" dirty="0" err="1">
                <a:solidFill>
                  <a:schemeClr val="tx2"/>
                </a:solidFill>
              </a:rPr>
              <a:t>пед</a:t>
            </a:r>
            <a:r>
              <a:rPr lang="ru-RU" b="1" dirty="0">
                <a:solidFill>
                  <a:schemeClr val="tx2"/>
                </a:solidFill>
              </a:rPr>
              <a:t>. учеб. заведений, обучающихся по специальности «Дошкольная педагогика и психология» / Е. О. Смирнова. — М.: </a:t>
            </a:r>
            <a:r>
              <a:rPr lang="ru-RU" b="1" dirty="0" err="1">
                <a:solidFill>
                  <a:schemeClr val="tx2"/>
                </a:solidFill>
              </a:rPr>
              <a:t>Гуманитар</a:t>
            </a:r>
            <a:r>
              <a:rPr lang="ru-RU" b="1" dirty="0">
                <a:solidFill>
                  <a:schemeClr val="tx2"/>
                </a:solidFill>
              </a:rPr>
              <a:t>. изд. центр ВЛАДОС, </a:t>
            </a:r>
            <a:r>
              <a:rPr lang="ru-RU" b="1" dirty="0" smtClean="0">
                <a:solidFill>
                  <a:schemeClr val="tx2"/>
                </a:solidFill>
              </a:rPr>
              <a:t>2010. </a:t>
            </a:r>
            <a:r>
              <a:rPr lang="ru-RU" b="1" dirty="0">
                <a:solidFill>
                  <a:schemeClr val="tx2"/>
                </a:solidFill>
              </a:rPr>
              <a:t>— 366 с.  - (Учебник для вузов).</a:t>
            </a: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1763713" y="4117975"/>
            <a:ext cx="4957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4. </a:t>
            </a:r>
            <a:r>
              <a:rPr lang="en-US" b="1" dirty="0">
                <a:solidFill>
                  <a:schemeClr val="tx2"/>
                </a:solidFill>
              </a:rPr>
              <a:t>http://3-years.ru/razvitie/crisis-3-year-old.html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4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9"/>
          <p:cNvGrpSpPr>
            <a:grpSpLocks/>
          </p:cNvGrpSpPr>
          <p:nvPr/>
        </p:nvGrpSpPr>
        <p:grpSpPr bwMode="auto">
          <a:xfrm>
            <a:off x="6516216" y="3942574"/>
            <a:ext cx="2474937" cy="2808287"/>
            <a:chOff x="827584" y="3501922"/>
            <a:chExt cx="2808312" cy="3095431"/>
          </a:xfrm>
        </p:grpSpPr>
        <p:sp>
          <p:nvSpPr>
            <p:cNvPr id="16" name="Выноска-облако 15"/>
            <p:cNvSpPr/>
            <p:nvPr/>
          </p:nvSpPr>
          <p:spPr>
            <a:xfrm>
              <a:off x="827584" y="5229014"/>
              <a:ext cx="2808312" cy="1368339"/>
            </a:xfrm>
            <a:prstGeom prst="cloudCallout">
              <a:avLst>
                <a:gd name="adj1" fmla="val -14063"/>
                <a:gd name="adj2" fmla="val 2190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7" name="Группа 5"/>
            <p:cNvGrpSpPr>
              <a:grpSpLocks/>
            </p:cNvGrpSpPr>
            <p:nvPr/>
          </p:nvGrpSpPr>
          <p:grpSpPr bwMode="auto">
            <a:xfrm>
              <a:off x="977723" y="3501922"/>
              <a:ext cx="2021515" cy="2956689"/>
              <a:chOff x="390245" y="2477276"/>
              <a:chExt cx="2802621" cy="3980421"/>
            </a:xfrm>
          </p:grpSpPr>
          <p:pic>
            <p:nvPicPr>
              <p:cNvPr id="18" name="Picture 1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245" y="2477276"/>
                <a:ext cx="2802621" cy="3980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4317" t="82587" r="11133" b="1949"/>
              <a:stretch>
                <a:fillRect/>
              </a:stretch>
            </p:blipFill>
            <p:spPr bwMode="auto">
              <a:xfrm>
                <a:off x="2196261" y="5761570"/>
                <a:ext cx="688063" cy="615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" name="Прямоугольник 2"/>
          <p:cNvSpPr/>
          <p:nvPr/>
        </p:nvSpPr>
        <p:spPr>
          <a:xfrm>
            <a:off x="1619673" y="1859340"/>
            <a:ext cx="58532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Bookman Old Style" pitchFamily="18" charset="0"/>
              </a:rPr>
              <a:t>Потребность в движении.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</a:rPr>
              <a:t> Стремление к самостоятельности.</a:t>
            </a:r>
          </a:p>
          <a:p>
            <a:pPr marL="269875" indent="-269875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2"/>
                </a:solidFill>
                <a:latin typeface="Bookman Old Style" pitchFamily="18" charset="0"/>
              </a:rPr>
              <a:t> Ребенок начинает говорить о себе не в третьем, а в    первом лице.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Физическое развитие – бурный физический рост.</a:t>
            </a:r>
          </a:p>
          <a:p>
            <a:pPr marL="269875" indent="-269875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Bookman Old Style" pitchFamily="18" charset="0"/>
              </a:rPr>
              <a:t>Ребенок осознает себя как отдельного человека со своими желаниями и особенностями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87" y="4149080"/>
            <a:ext cx="195968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60" t="7060" r="12661" b="6020"/>
          <a:stretch/>
        </p:blipFill>
        <p:spPr bwMode="auto">
          <a:xfrm rot="20665867" flipV="1">
            <a:off x="754471" y="447954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60" t="7060" r="12661" b="6020"/>
          <a:stretch/>
        </p:blipFill>
        <p:spPr bwMode="auto">
          <a:xfrm rot="20665867" flipV="1">
            <a:off x="687096" y="1004960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60" t="7060" r="12661" b="6020"/>
          <a:stretch/>
        </p:blipFill>
        <p:spPr bwMode="auto">
          <a:xfrm rot="20665867" flipV="1">
            <a:off x="1103134" y="1442293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51105" flipH="1" flipV="1">
            <a:off x="-250675" y="1913666"/>
            <a:ext cx="2077761" cy="218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0312" y="10465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2" name="Группа 3"/>
          <p:cNvGrpSpPr>
            <a:grpSpLocks/>
          </p:cNvGrpSpPr>
          <p:nvPr/>
        </p:nvGrpSpPr>
        <p:grpSpPr bwMode="auto">
          <a:xfrm>
            <a:off x="7057236" y="714486"/>
            <a:ext cx="830882" cy="1679476"/>
            <a:chOff x="7864293" y="476672"/>
            <a:chExt cx="1100195" cy="217149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995" y="476672"/>
              <a:ext cx="1099493" cy="2151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0597"/>
            <a:stretch>
              <a:fillRect/>
            </a:stretch>
          </p:blipFill>
          <p:spPr bwMode="auto">
            <a:xfrm>
              <a:off x="7864293" y="2230451"/>
              <a:ext cx="1100195" cy="417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Прямоугольник 10"/>
          <p:cNvSpPr/>
          <p:nvPr/>
        </p:nvSpPr>
        <p:spPr>
          <a:xfrm>
            <a:off x="2285999" y="548679"/>
            <a:ext cx="4852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tx2"/>
                </a:solidFill>
              </a:rPr>
              <a:t>Особенности развития ребенка в возрасте 3х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26639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986339" y="476672"/>
            <a:ext cx="317132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flipH="1">
            <a:off x="467544" y="5157192"/>
            <a:ext cx="136683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83768" y="47667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Признаки кризиса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3х   лет:</a:t>
            </a:r>
          </a:p>
          <a:p>
            <a:endParaRPr lang="ru-RU" sz="2800" b="1" dirty="0">
              <a:solidFill>
                <a:schemeClr val="tx2"/>
              </a:solidFill>
              <a:latin typeface="+mj-lt"/>
            </a:endParaRPr>
          </a:p>
          <a:p>
            <a:r>
              <a:rPr lang="ru-RU" sz="2800" dirty="0"/>
              <a:t>• </a:t>
            </a:r>
            <a:r>
              <a:rPr lang="ru-RU" sz="3200" dirty="0" smtClean="0">
                <a:solidFill>
                  <a:schemeClr val="tx2"/>
                </a:solidFill>
              </a:rPr>
              <a:t>Негативизм</a:t>
            </a:r>
            <a:endParaRPr lang="ru-RU" sz="3200" dirty="0">
              <a:solidFill>
                <a:schemeClr val="tx2"/>
              </a:solidFill>
            </a:endParaRPr>
          </a:p>
          <a:p>
            <a:r>
              <a:rPr lang="ru-RU" sz="3200" dirty="0">
                <a:solidFill>
                  <a:schemeClr val="tx2"/>
                </a:solidFill>
              </a:rPr>
              <a:t>• Упрямство</a:t>
            </a:r>
          </a:p>
          <a:p>
            <a:r>
              <a:rPr lang="ru-RU" sz="3200" dirty="0">
                <a:solidFill>
                  <a:schemeClr val="tx2"/>
                </a:solidFill>
              </a:rPr>
              <a:t>• Строптивость</a:t>
            </a:r>
          </a:p>
          <a:p>
            <a:r>
              <a:rPr lang="ru-RU" sz="3200" dirty="0">
                <a:solidFill>
                  <a:schemeClr val="tx2"/>
                </a:solidFill>
              </a:rPr>
              <a:t>• Своеволие</a:t>
            </a:r>
          </a:p>
          <a:p>
            <a:r>
              <a:rPr lang="ru-RU" sz="3200" dirty="0">
                <a:solidFill>
                  <a:schemeClr val="tx2"/>
                </a:solidFill>
              </a:rPr>
              <a:t>• Протест-бунт</a:t>
            </a:r>
          </a:p>
          <a:p>
            <a:r>
              <a:rPr lang="ru-RU" sz="3200" dirty="0">
                <a:solidFill>
                  <a:schemeClr val="tx2"/>
                </a:solidFill>
              </a:rPr>
              <a:t>• Симптом </a:t>
            </a:r>
            <a:r>
              <a:rPr lang="ru-RU" sz="3200" dirty="0" smtClean="0">
                <a:solidFill>
                  <a:schemeClr val="tx2"/>
                </a:solidFill>
              </a:rPr>
              <a:t>обесценивания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</a:rPr>
              <a:t>Деспотизм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155" y="4581128"/>
            <a:ext cx="2723226" cy="171792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28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81948" y="4893092"/>
            <a:ext cx="777983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ru-RU" dirty="0">
                <a:solidFill>
                  <a:srgbClr val="003399"/>
                </a:solidFill>
                <a:cs typeface="Arial" charset="0"/>
              </a:rPr>
              <a:t>Часто это проявляется в отношении ребенка к пище: дома ребенок отказывается от определенного продукта, но когда этим же продуктом его угощают другие люди, он спокойно и с удовольствием ест.</a:t>
            </a:r>
          </a:p>
          <a:p>
            <a:pPr lvl="0">
              <a:defRPr/>
            </a:pPr>
            <a:r>
              <a:rPr lang="ru-RU" i="1" dirty="0">
                <a:solidFill>
                  <a:srgbClr val="003399"/>
                </a:solidFill>
                <a:cs typeface="Arial" charset="0"/>
              </a:rPr>
              <a:t>Что делать?</a:t>
            </a:r>
          </a:p>
          <a:p>
            <a:pPr lvl="0">
              <a:defRPr/>
            </a:pPr>
            <a:r>
              <a:rPr lang="ru-RU" i="1" dirty="0">
                <a:solidFill>
                  <a:srgbClr val="003399"/>
                </a:solidFill>
                <a:cs typeface="Arial" charset="0"/>
              </a:rPr>
              <a:t>Например, вместо вопроса, «Ты будешь кушать?», задайте вопрос: «Ты будешь кушать гречневую кашу или рисовую?»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853817" y="188640"/>
            <a:ext cx="5436096" cy="1080120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Негативизм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080" y="1215161"/>
            <a:ext cx="4572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40C0"/>
                </a:solidFill>
                <a:cs typeface="Arial" charset="0"/>
              </a:rPr>
              <a:t>Ребенок поступает вопреки не только  родителям, но порой даже своему собственному желанию. Малыш отказывается выполнять просьбы не потому, что ему не хочется, а только потому, что его об этом попросили</a:t>
            </a:r>
          </a:p>
          <a:p>
            <a:endParaRPr lang="ru-RU" b="1" dirty="0" smtClean="0">
              <a:solidFill>
                <a:srgbClr val="0040C0"/>
              </a:solidFill>
              <a:cs typeface="Arial" charset="0"/>
            </a:endParaRPr>
          </a:p>
          <a:p>
            <a:r>
              <a:rPr lang="ru-RU" b="1" dirty="0" smtClean="0">
                <a:solidFill>
                  <a:srgbClr val="007635"/>
                </a:solidFill>
              </a:rPr>
              <a:t>Например, мама предлагает идти на прогулку. Малыш, который обожает гулять, почему-то заявляет: «Не пойду!» Почему? Потому что это мама предложила идти гулять, а не он сам так решил!</a:t>
            </a:r>
          </a:p>
          <a:p>
            <a:r>
              <a:rPr lang="ru-RU" b="1" dirty="0">
                <a:solidFill>
                  <a:srgbClr val="007635"/>
                </a:solidFill>
              </a:rPr>
              <a:t>	</a:t>
            </a:r>
            <a:r>
              <a:rPr lang="ru-RU" b="1" dirty="0" smtClean="0">
                <a:solidFill>
                  <a:srgbClr val="007635"/>
                </a:solidFill>
              </a:rPr>
              <a:t>				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21272"/>
            <a:ext cx="2304256" cy="294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92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C6A30"/>
              </a:clrFrom>
              <a:clrTo>
                <a:srgbClr val="AC6A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3136"/>
            <a:ext cx="1515907" cy="210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811" y="4475476"/>
            <a:ext cx="5078413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853817" y="188640"/>
            <a:ext cx="4878423" cy="864096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Упрямство</a:t>
            </a:r>
            <a:endParaRPr lang="ru-RU" sz="3600" b="1" dirty="0">
              <a:solidFill>
                <a:srgbClr val="004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571" y="113050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Когда ребенок упрямится, он настаивает на чем-то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не потому, что ему этого сильно хочется, а потому, что он это потребовал: «Я так решил!».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760" y="2626310"/>
            <a:ext cx="6606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 smtClean="0">
                <a:solidFill>
                  <a:schemeClr val="tx2"/>
                </a:solidFill>
              </a:rPr>
              <a:t>Например, </a:t>
            </a:r>
            <a:r>
              <a:rPr lang="ru-RU" dirty="0" smtClean="0">
                <a:solidFill>
                  <a:schemeClr val="tx2"/>
                </a:solidFill>
              </a:rPr>
              <a:t>малыш просит дать ему мяч. Но мяча нет, и мама предлагает ему  замену, например, его любимую книжку. Малыш понимает, что книжка намного интереснее, чем мяч. Но все равно настаивает на своем: «Дай мяч!» Почему? Потому что это мама предложила книжку, а не он сам так решил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69216"/>
            <a:ext cx="1630441" cy="23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26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844802" y="188640"/>
            <a:ext cx="4878423" cy="648072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Капризность</a:t>
            </a:r>
            <a:endParaRPr lang="ru-RU" sz="3600" b="1" dirty="0">
              <a:solidFill>
                <a:srgbClr val="004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124744"/>
            <a:ext cx="6444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Это действия, которые лишены разумного основания, т.е. «Я так хочу и все!!!»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329855" y="1988840"/>
            <a:ext cx="4191000" cy="1213318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ПРОЯВЛЕНИЯ КАПРИЗОВ</a:t>
            </a:r>
            <a:endParaRPr lang="ru-RU" sz="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83531" y="5319048"/>
            <a:ext cx="2684463" cy="9712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Продолжить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начатое дело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1252" y="4162780"/>
            <a:ext cx="3467100" cy="9712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Двигательное перевозбуждение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932040" y="4023648"/>
            <a:ext cx="3769841" cy="9712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Недовольство, раздражительность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391819" y="5464108"/>
            <a:ext cx="1492250" cy="57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i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Плач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925762" y="3363353"/>
            <a:ext cx="0" cy="804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436096" y="3501008"/>
            <a:ext cx="0" cy="522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851920" y="3363353"/>
            <a:ext cx="0" cy="1955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44008" y="3363353"/>
            <a:ext cx="0" cy="2100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72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FF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1303102" y="404664"/>
            <a:ext cx="5789178" cy="1008112"/>
          </a:xfrm>
          <a:prstGeom prst="roundRect">
            <a:avLst>
              <a:gd name="adj" fmla="val 42870"/>
            </a:avLst>
          </a:prstGeom>
          <a:ln w="19050">
            <a:solidFill>
              <a:srgbClr val="007635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8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ОТЛИЧИЯ</a:t>
            </a: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51520" y="1501336"/>
            <a:ext cx="3200400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КАПРИЗЫ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607" y="2204864"/>
            <a:ext cx="281622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932040" y="1501337"/>
            <a:ext cx="3024336" cy="5762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УПРЯМСТВО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644008" y="2204865"/>
            <a:ext cx="3456384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 на поведение или требование родителей</a:t>
            </a:r>
            <a:endParaRPr lang="ru-RU" sz="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739655" y="3501008"/>
            <a:ext cx="3360737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уступить,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настоять на своем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932040" y="5013176"/>
            <a:ext cx="2592288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хочу!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6228184" y="3018408"/>
            <a:ext cx="0" cy="482600"/>
          </a:xfrm>
          <a:prstGeom prst="line">
            <a:avLst/>
          </a:prstGeom>
          <a:noFill/>
          <a:ln w="38100" cap="flat" cmpd="sng" algn="ctr">
            <a:solidFill>
              <a:srgbClr val="1F497D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6228184" y="4530576"/>
            <a:ext cx="0" cy="482600"/>
          </a:xfrm>
          <a:prstGeom prst="line">
            <a:avLst/>
          </a:prstGeom>
          <a:noFill/>
          <a:ln w="38100" cap="flat" cmpd="sng" algn="ctr">
            <a:solidFill>
              <a:srgbClr val="1F497D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6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844802" y="188640"/>
            <a:ext cx="4878423" cy="648072"/>
          </a:xfrm>
          <a:prstGeom prst="horizontalScroll">
            <a:avLst>
              <a:gd name="adj" fmla="val 8043"/>
            </a:avLst>
          </a:prstGeom>
          <a:ln>
            <a:solidFill>
              <a:srgbClr val="0040C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4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Истерика</a:t>
            </a:r>
            <a:endParaRPr lang="ru-RU" sz="3600" b="1" dirty="0">
              <a:solidFill>
                <a:srgbClr val="004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96752"/>
            <a:ext cx="58241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/>
                </a:solidFill>
              </a:rPr>
              <a:t>Громогласный плач.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/>
                </a:solidFill>
              </a:rPr>
              <a:t> Крики.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2"/>
                </a:solidFill>
              </a:rPr>
              <a:t>Битье </a:t>
            </a:r>
            <a:r>
              <a:rPr lang="ru-RU" sz="2000" dirty="0">
                <a:solidFill>
                  <a:schemeClr val="tx2"/>
                </a:solidFill>
              </a:rPr>
              <a:t>головой о стену или пол.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Расцарапывание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 лица.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551837"/>
            <a:ext cx="5526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solidFill>
                <a:schemeClr val="accent1"/>
              </a:solidFill>
            </a:endParaRPr>
          </a:p>
          <a:p>
            <a:endParaRPr lang="ru-RU" i="1" dirty="0">
              <a:solidFill>
                <a:schemeClr val="accent1"/>
              </a:solidFill>
            </a:endParaRPr>
          </a:p>
          <a:p>
            <a:endParaRPr lang="ru-RU" i="1" dirty="0" smtClean="0">
              <a:solidFill>
                <a:schemeClr val="accent1"/>
              </a:solidFill>
            </a:endParaRPr>
          </a:p>
          <a:p>
            <a:r>
              <a:rPr lang="ru-RU" i="1" dirty="0" smtClean="0">
                <a:solidFill>
                  <a:schemeClr val="tx2"/>
                </a:solidFill>
              </a:rPr>
              <a:t>Возникают </a:t>
            </a:r>
            <a:r>
              <a:rPr lang="ru-RU" i="1" dirty="0">
                <a:solidFill>
                  <a:schemeClr val="tx2"/>
                </a:solidFill>
              </a:rPr>
              <a:t>в ответ на обиду или неприятное </a:t>
            </a:r>
          </a:p>
          <a:p>
            <a:r>
              <a:rPr lang="ru-RU" i="1" dirty="0">
                <a:solidFill>
                  <a:schemeClr val="tx2"/>
                </a:solidFill>
              </a:rPr>
              <a:t>известие, усиливаются при повышенном внимании </a:t>
            </a:r>
          </a:p>
          <a:p>
            <a:r>
              <a:rPr lang="ru-RU" i="1" dirty="0">
                <a:solidFill>
                  <a:schemeClr val="tx2"/>
                </a:solidFill>
              </a:rPr>
              <a:t>окружающих и могут прекратиться после того, </a:t>
            </a:r>
          </a:p>
          <a:p>
            <a:r>
              <a:rPr lang="ru-RU" i="1" dirty="0">
                <a:solidFill>
                  <a:schemeClr val="tx2"/>
                </a:solidFill>
              </a:rPr>
              <a:t>как это внимание иссякнет.</a:t>
            </a:r>
          </a:p>
        </p:txBody>
      </p:sp>
      <p:sp>
        <p:nvSpPr>
          <p:cNvPr id="7" name="Овал 6" hidden="1"/>
          <p:cNvSpPr/>
          <p:nvPr/>
        </p:nvSpPr>
        <p:spPr>
          <a:xfrm>
            <a:off x="1151620" y="3081865"/>
            <a:ext cx="5464156" cy="151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0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450051" y="1965378"/>
            <a:ext cx="3171321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6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827088" y="476672"/>
            <a:ext cx="7489825" cy="1152128"/>
          </a:xfrm>
          <a:prstGeom prst="bevel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1F497D">
                <a:lumMod val="5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Условия возникновения капризов: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7139" y="4797153"/>
            <a:ext cx="3573422" cy="1008112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Переутомление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40162" y="2780928"/>
            <a:ext cx="3520187" cy="1152128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Некомфортная обстановка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7140" y="3933056"/>
            <a:ext cx="3520188" cy="864096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Плохое  самочувствие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63905" y="1772816"/>
            <a:ext cx="3573422" cy="1008112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Повышенная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эмоциональная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возбудимость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20C0C"/>
              </a:solidFill>
              <a:uLnTx/>
              <a:uFillTx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7140" y="5781387"/>
            <a:ext cx="3596444" cy="757289"/>
          </a:xfrm>
          <a:prstGeom prst="roundRect">
            <a:avLst>
              <a:gd name="adj" fmla="val 28371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19050" cap="flat" cmpd="sng" algn="ctr">
            <a:solidFill>
              <a:srgbClr val="00763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Чувствительность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20C0C"/>
                </a:solidFill>
                <a:uLnTx/>
                <a:uFillTx/>
                <a:ea typeface="+mn-ea"/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475656" y="1628800"/>
            <a:ext cx="72008" cy="4555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547664" y="2276872"/>
            <a:ext cx="11162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1"/>
          </p:cNvCxnSpPr>
          <p:nvPr/>
        </p:nvCxnSpPr>
        <p:spPr>
          <a:xfrm>
            <a:off x="1547664" y="3356992"/>
            <a:ext cx="11924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1"/>
          </p:cNvCxnSpPr>
          <p:nvPr/>
        </p:nvCxnSpPr>
        <p:spPr>
          <a:xfrm>
            <a:off x="1547664" y="4365104"/>
            <a:ext cx="11694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5" idx="1"/>
          </p:cNvCxnSpPr>
          <p:nvPr/>
        </p:nvCxnSpPr>
        <p:spPr>
          <a:xfrm>
            <a:off x="1547664" y="5301209"/>
            <a:ext cx="11694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547664" y="6183909"/>
            <a:ext cx="11162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08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654</Words>
  <Application>Microsoft Office PowerPoint</Application>
  <PresentationFormat>Экран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11_Тема Office</vt:lpstr>
      <vt:lpstr>12_Тема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7777</dc:creator>
  <cp:lastModifiedBy>User</cp:lastModifiedBy>
  <cp:revision>31</cp:revision>
  <dcterms:created xsi:type="dcterms:W3CDTF">2012-01-28T09:52:06Z</dcterms:created>
  <dcterms:modified xsi:type="dcterms:W3CDTF">2017-11-07T08:36:12Z</dcterms:modified>
</cp:coreProperties>
</file>