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2" r:id="rId3"/>
    <p:sldId id="260"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Lst>
  <p:sldSz cx="9144000" cy="6858000" type="screen4x3"/>
  <p:notesSz cx="6858000" cy="9144000"/>
  <p:custDataLst>
    <p:tags r:id="rId20"/>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374A"/>
    <a:srgbClr val="E590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604" autoAdjust="0"/>
  </p:normalViewPr>
  <p:slideViewPr>
    <p:cSldViewPr>
      <p:cViewPr varScale="1">
        <p:scale>
          <a:sx n="90" d="100"/>
          <a:sy n="90" d="100"/>
        </p:scale>
        <p:origin x="978"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5" d="100"/>
          <a:sy n="65" d="100"/>
        </p:scale>
        <p:origin x="-3516"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0C0431-2448-4DC3-AF70-2785FBE2C445}" type="datetimeFigureOut">
              <a:rPr lang="ru-RU" smtClean="0"/>
              <a:t>08.06.2021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4341FE-AE5C-47F1-8FD8-47C4A673A802}" type="slidenum">
              <a:rPr lang="ru-RU" smtClean="0"/>
              <a:t>‹#›</a:t>
            </a:fld>
            <a:endParaRPr lang="ru-RU"/>
          </a:p>
        </p:txBody>
      </p:sp>
    </p:spTree>
    <p:extLst>
      <p:ext uri="{BB962C8B-B14F-4D97-AF65-F5344CB8AC3E}">
        <p14:creationId xmlns:p14="http://schemas.microsoft.com/office/powerpoint/2010/main" val="2026119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presentation-creation.ru/powerpoint-templates.html"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dirty="0" smtClean="0"/>
              <a:t>Оригинальные шаблоны для презентаций: </a:t>
            </a:r>
            <a:r>
              <a:rPr lang="ru-RU" sz="1200" dirty="0" smtClean="0">
                <a:hlinkClick r:id="rId3"/>
              </a:rPr>
              <a:t>https://presentation-creation.ru/powerpoint-templates.html</a:t>
            </a:r>
            <a:r>
              <a:rPr lang="en-US" sz="1200" dirty="0" smtClean="0"/>
              <a:t> </a:t>
            </a:r>
            <a:endParaRPr lang="ru-RU" sz="1200" dirty="0" smtClean="0"/>
          </a:p>
          <a:p>
            <a:r>
              <a:rPr lang="ru-RU" sz="1200" smtClean="0"/>
              <a:t>Бесплатно и без регистрации.</a:t>
            </a:r>
          </a:p>
          <a:p>
            <a:endParaRPr lang="ru-RU"/>
          </a:p>
        </p:txBody>
      </p:sp>
      <p:sp>
        <p:nvSpPr>
          <p:cNvPr id="4" name="Номер слайда 3"/>
          <p:cNvSpPr>
            <a:spLocks noGrp="1"/>
          </p:cNvSpPr>
          <p:nvPr>
            <p:ph type="sldNum" sz="quarter" idx="10"/>
          </p:nvPr>
        </p:nvSpPr>
        <p:spPr/>
        <p:txBody>
          <a:bodyPr/>
          <a:lstStyle/>
          <a:p>
            <a:fld id="{D74341FE-AE5C-47F1-8FD8-47C4A673A802}" type="slidenum">
              <a:rPr lang="ru-RU" smtClean="0"/>
              <a:t>1</a:t>
            </a:fld>
            <a:endParaRPr lang="ru-RU"/>
          </a:p>
        </p:txBody>
      </p:sp>
    </p:spTree>
    <p:extLst>
      <p:ext uri="{BB962C8B-B14F-4D97-AF65-F5344CB8AC3E}">
        <p14:creationId xmlns:p14="http://schemas.microsoft.com/office/powerpoint/2010/main" val="4221614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D74341FE-AE5C-47F1-8FD8-47C4A673A802}" type="slidenum">
              <a:rPr lang="ru-RU" smtClean="0"/>
              <a:t>3</a:t>
            </a:fld>
            <a:endParaRPr lang="ru-RU"/>
          </a:p>
        </p:txBody>
      </p:sp>
    </p:spTree>
    <p:extLst>
      <p:ext uri="{BB962C8B-B14F-4D97-AF65-F5344CB8AC3E}">
        <p14:creationId xmlns:p14="http://schemas.microsoft.com/office/powerpoint/2010/main" val="964055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5008" y="2564904"/>
            <a:ext cx="8928992" cy="1080120"/>
          </a:xfrm>
        </p:spPr>
        <p:txBody>
          <a:bodyPr/>
          <a:lstStyle>
            <a:lvl1pPr>
              <a:defRPr>
                <a:solidFill>
                  <a:schemeClr val="accent2">
                    <a:lumMod val="50000"/>
                  </a:schemeClr>
                </a:solidFill>
                <a:effectLst/>
              </a:defRPr>
            </a:lvl1pPr>
          </a:lstStyle>
          <a:p>
            <a:r>
              <a:rPr lang="ru-RU" dirty="0" smtClean="0"/>
              <a:t>Образец заголовка</a:t>
            </a:r>
            <a:endParaRPr lang="ru-RU" dirty="0"/>
          </a:p>
        </p:txBody>
      </p:sp>
      <p:sp>
        <p:nvSpPr>
          <p:cNvPr id="4" name="Дата 3"/>
          <p:cNvSpPr>
            <a:spLocks noGrp="1"/>
          </p:cNvSpPr>
          <p:nvPr>
            <p:ph type="dt" sz="half" idx="10"/>
          </p:nvPr>
        </p:nvSpPr>
        <p:spPr/>
        <p:txBody>
          <a:bodyPr/>
          <a:lstStyle>
            <a:lvl1pPr>
              <a:defRPr>
                <a:solidFill>
                  <a:schemeClr val="accent2">
                    <a:lumMod val="75000"/>
                  </a:schemeClr>
                </a:solidFill>
              </a:defRPr>
            </a:lvl1pPr>
          </a:lstStyle>
          <a:p>
            <a:fld id="{A5E48A96-E1BB-4C8F-80B2-32A47A48A9D5}" type="datetimeFigureOut">
              <a:rPr lang="ru-RU" smtClean="0"/>
              <a:pPr/>
              <a:t>08.06.2021</a:t>
            </a:fld>
            <a:endParaRPr lang="ru-RU"/>
          </a:p>
        </p:txBody>
      </p:sp>
      <p:sp>
        <p:nvSpPr>
          <p:cNvPr id="5" name="Нижний колонтитул 4"/>
          <p:cNvSpPr>
            <a:spLocks noGrp="1"/>
          </p:cNvSpPr>
          <p:nvPr>
            <p:ph type="ftr" sz="quarter" idx="11"/>
          </p:nvPr>
        </p:nvSpPr>
        <p:spPr/>
        <p:txBody>
          <a:bodyPr/>
          <a:lstStyle>
            <a:lvl1pPr>
              <a:defRPr>
                <a:solidFill>
                  <a:schemeClr val="accent2">
                    <a:lumMod val="75000"/>
                  </a:schemeClr>
                </a:solidFill>
              </a:defRPr>
            </a:lvl1pPr>
          </a:lstStyle>
          <a:p>
            <a:endParaRPr lang="ru-RU" dirty="0"/>
          </a:p>
        </p:txBody>
      </p:sp>
      <p:sp>
        <p:nvSpPr>
          <p:cNvPr id="6" name="Номер слайда 5"/>
          <p:cNvSpPr>
            <a:spLocks noGrp="1"/>
          </p:cNvSpPr>
          <p:nvPr>
            <p:ph type="sldNum" sz="quarter" idx="12"/>
          </p:nvPr>
        </p:nvSpPr>
        <p:spPr/>
        <p:txBody>
          <a:bodyPr/>
          <a:lstStyle>
            <a:lvl1pPr>
              <a:defRPr>
                <a:solidFill>
                  <a:schemeClr val="accent2">
                    <a:lumMod val="75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515642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2">
                    <a:lumMod val="50000"/>
                  </a:schemeClr>
                </a:solidFill>
              </a:defRPr>
            </a:lvl1p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10"/>
          </p:nvPr>
        </p:nvSpPr>
        <p:spPr/>
        <p:txBody>
          <a:bodyPr/>
          <a:lstStyle>
            <a:lvl1pPr>
              <a:defRPr>
                <a:solidFill>
                  <a:schemeClr val="accent2">
                    <a:lumMod val="50000"/>
                  </a:schemeClr>
                </a:solidFill>
              </a:defRPr>
            </a:lvl1pPr>
          </a:lstStyle>
          <a:p>
            <a:fld id="{A5E48A96-E1BB-4C8F-80B2-32A47A48A9D5}" type="datetimeFigureOut">
              <a:rPr lang="ru-RU" smtClean="0"/>
              <a:pPr/>
              <a:t>08.06.2021</a:t>
            </a:fld>
            <a:endParaRPr lang="ru-RU"/>
          </a:p>
        </p:txBody>
      </p:sp>
      <p:sp>
        <p:nvSpPr>
          <p:cNvPr id="5" name="Нижний колонтитул 4"/>
          <p:cNvSpPr>
            <a:spLocks noGrp="1"/>
          </p:cNvSpPr>
          <p:nvPr>
            <p:ph type="ftr" sz="quarter" idx="11"/>
          </p:nvPr>
        </p:nvSpPr>
        <p:spPr/>
        <p:txBody>
          <a:bodyPr/>
          <a:lstStyle>
            <a:lvl1pPr>
              <a:defRPr>
                <a:solidFill>
                  <a:schemeClr val="accent2">
                    <a:lumMod val="50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accent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1078804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defRPr>
                <a:solidFill>
                  <a:schemeClr val="accent2">
                    <a:lumMod val="50000"/>
                  </a:schemeClr>
                </a:solidFill>
              </a:defRPr>
            </a:lvl1pPr>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lvl1pPr>
              <a:defRPr>
                <a:solidFill>
                  <a:schemeClr val="accent2">
                    <a:lumMod val="50000"/>
                  </a:schemeClr>
                </a:solidFill>
              </a:defRPr>
            </a:lvl1pPr>
            <a:lvl2pPr>
              <a:defRPr>
                <a:solidFill>
                  <a:schemeClr val="accent2">
                    <a:lumMod val="50000"/>
                  </a:schemeClr>
                </a:solidFill>
              </a:defRPr>
            </a:lvl2pPr>
            <a:lvl3pPr>
              <a:defRPr>
                <a:solidFill>
                  <a:schemeClr val="accent2">
                    <a:lumMod val="50000"/>
                  </a:schemeClr>
                </a:solidFill>
              </a:defRPr>
            </a:lvl3pPr>
            <a:lvl4pPr>
              <a:defRPr>
                <a:solidFill>
                  <a:schemeClr val="accent2">
                    <a:lumMod val="50000"/>
                  </a:schemeClr>
                </a:solidFill>
              </a:defRPr>
            </a:lvl4pPr>
            <a:lvl5pPr>
              <a:defRPr>
                <a:solidFill>
                  <a:schemeClr val="accent2">
                    <a:lumMod val="50000"/>
                  </a:schemeClr>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solidFill>
                  <a:schemeClr val="accent2">
                    <a:lumMod val="50000"/>
                  </a:schemeClr>
                </a:solidFill>
              </a:defRPr>
            </a:lvl1pPr>
          </a:lstStyle>
          <a:p>
            <a:fld id="{A5E48A96-E1BB-4C8F-80B2-32A47A48A9D5}" type="datetimeFigureOut">
              <a:rPr lang="ru-RU" smtClean="0"/>
              <a:pPr/>
              <a:t>08.06.2021</a:t>
            </a:fld>
            <a:endParaRPr lang="ru-RU"/>
          </a:p>
        </p:txBody>
      </p:sp>
      <p:sp>
        <p:nvSpPr>
          <p:cNvPr id="5" name="Нижний колонтитул 4"/>
          <p:cNvSpPr>
            <a:spLocks noGrp="1"/>
          </p:cNvSpPr>
          <p:nvPr>
            <p:ph type="ftr" sz="quarter" idx="11"/>
          </p:nvPr>
        </p:nvSpPr>
        <p:spPr/>
        <p:txBody>
          <a:bodyPr/>
          <a:lstStyle>
            <a:lvl1pPr>
              <a:defRPr>
                <a:solidFill>
                  <a:schemeClr val="accent2">
                    <a:lumMod val="50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accent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983695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lvl1pPr>
              <a:defRPr>
                <a:solidFill>
                  <a:schemeClr val="accent2">
                    <a:lumMod val="75000"/>
                  </a:schemeClr>
                </a:solidFill>
              </a:defRPr>
            </a:lvl1pPr>
          </a:lstStyle>
          <a:p>
            <a:fld id="{A5E48A96-E1BB-4C8F-80B2-32A47A48A9D5}" type="datetimeFigureOut">
              <a:rPr lang="ru-RU" smtClean="0"/>
              <a:pPr/>
              <a:t>08.06.2021</a:t>
            </a:fld>
            <a:endParaRPr lang="ru-RU"/>
          </a:p>
        </p:txBody>
      </p:sp>
      <p:sp>
        <p:nvSpPr>
          <p:cNvPr id="5" name="Нижний колонтитул 4"/>
          <p:cNvSpPr>
            <a:spLocks noGrp="1"/>
          </p:cNvSpPr>
          <p:nvPr>
            <p:ph type="ftr" sz="quarter" idx="11"/>
          </p:nvPr>
        </p:nvSpPr>
        <p:spPr/>
        <p:txBody>
          <a:bodyPr/>
          <a:lstStyle>
            <a:lvl1pPr>
              <a:defRPr>
                <a:solidFill>
                  <a:schemeClr val="accent2">
                    <a:lumMod val="75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accent2">
                    <a:lumMod val="75000"/>
                  </a:schemeClr>
                </a:solidFill>
              </a:defRPr>
            </a:lvl1pPr>
          </a:lstStyle>
          <a:p>
            <a:fld id="{544A1F6A-164B-43BA-A19E-4AE6BB502A21}" type="slidenum">
              <a:rPr lang="ru-RU" smtClean="0"/>
              <a:pPr/>
              <a:t>‹#›</a:t>
            </a:fld>
            <a:endParaRPr lang="ru-RU"/>
          </a:p>
        </p:txBody>
      </p:sp>
      <p:sp>
        <p:nvSpPr>
          <p:cNvPr id="7" name="Текст 2"/>
          <p:cNvSpPr>
            <a:spLocks noGrp="1"/>
          </p:cNvSpPr>
          <p:nvPr>
            <p:ph idx="1"/>
          </p:nvPr>
        </p:nvSpPr>
        <p:spPr>
          <a:xfrm>
            <a:off x="323528" y="1988840"/>
            <a:ext cx="8280920" cy="4320480"/>
          </a:xfrm>
          <a:prstGeom prst="rect">
            <a:avLst/>
          </a:prstGeom>
        </p:spPr>
        <p:txBody>
          <a:bodyPr vert="horz" lIns="91440" tIns="45720" rIns="91440" bIns="45720" rtlCol="0">
            <a:normAutofit/>
          </a:bodyPr>
          <a:lstStyle>
            <a:lvl1pPr>
              <a:defRPr>
                <a:solidFill>
                  <a:schemeClr val="accent2">
                    <a:lumMod val="75000"/>
                  </a:schemeClr>
                </a:solidFill>
              </a:defRPr>
            </a:lvl1pPr>
            <a:lvl2pPr>
              <a:defRPr>
                <a:solidFill>
                  <a:schemeClr val="accent2">
                    <a:lumMod val="75000"/>
                  </a:schemeClr>
                </a:solidFill>
              </a:defRPr>
            </a:lvl2pPr>
            <a:lvl3pPr>
              <a:defRPr>
                <a:solidFill>
                  <a:schemeClr val="accent2">
                    <a:lumMod val="75000"/>
                  </a:schemeClr>
                </a:solidFill>
              </a:defRPr>
            </a:lvl3pPr>
            <a:lvl4pPr>
              <a:defRPr>
                <a:solidFill>
                  <a:schemeClr val="accent2">
                    <a:lumMod val="75000"/>
                  </a:schemeClr>
                </a:solidFill>
              </a:defRPr>
            </a:lvl4pPr>
            <a:lvl5pPr>
              <a:defRPr>
                <a:solidFill>
                  <a:schemeClr val="accent2">
                    <a:lumMod val="75000"/>
                  </a:schemeClr>
                </a:solidFill>
              </a:defRPr>
            </a:lvl5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9" name="Заголовок 1"/>
          <p:cNvSpPr>
            <a:spLocks noGrp="1"/>
          </p:cNvSpPr>
          <p:nvPr>
            <p:ph type="title"/>
          </p:nvPr>
        </p:nvSpPr>
        <p:spPr>
          <a:xfrm>
            <a:off x="395536" y="548680"/>
            <a:ext cx="8208912" cy="1360836"/>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Tree>
    <p:extLst>
      <p:ext uri="{BB962C8B-B14F-4D97-AF65-F5344CB8AC3E}">
        <p14:creationId xmlns:p14="http://schemas.microsoft.com/office/powerpoint/2010/main" val="1543014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solidFill>
                  <a:schemeClr val="accent2">
                    <a:lumMod val="50000"/>
                  </a:schemeClr>
                </a:solidFill>
              </a:defRPr>
            </a:lvl1pPr>
          </a:lstStyle>
          <a:p>
            <a:r>
              <a:rPr lang="ru-RU" dirty="0" smtClean="0"/>
              <a:t>Образец заголовка</a:t>
            </a:r>
            <a:endParaRPr lang="ru-RU" dirty="0"/>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accent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dirty="0" smtClean="0"/>
              <a:t>Образец текста</a:t>
            </a:r>
          </a:p>
        </p:txBody>
      </p:sp>
      <p:sp>
        <p:nvSpPr>
          <p:cNvPr id="4" name="Дата 3"/>
          <p:cNvSpPr>
            <a:spLocks noGrp="1"/>
          </p:cNvSpPr>
          <p:nvPr>
            <p:ph type="dt" sz="half" idx="10"/>
          </p:nvPr>
        </p:nvSpPr>
        <p:spPr/>
        <p:txBody>
          <a:bodyPr/>
          <a:lstStyle>
            <a:lvl1pPr>
              <a:defRPr>
                <a:solidFill>
                  <a:schemeClr val="accent2">
                    <a:lumMod val="50000"/>
                  </a:schemeClr>
                </a:solidFill>
              </a:defRPr>
            </a:lvl1pPr>
          </a:lstStyle>
          <a:p>
            <a:fld id="{A5E48A96-E1BB-4C8F-80B2-32A47A48A9D5}" type="datetimeFigureOut">
              <a:rPr lang="ru-RU" smtClean="0"/>
              <a:pPr/>
              <a:t>08.06.2021</a:t>
            </a:fld>
            <a:endParaRPr lang="ru-RU"/>
          </a:p>
        </p:txBody>
      </p:sp>
      <p:sp>
        <p:nvSpPr>
          <p:cNvPr id="5" name="Нижний колонтитул 4"/>
          <p:cNvSpPr>
            <a:spLocks noGrp="1"/>
          </p:cNvSpPr>
          <p:nvPr>
            <p:ph type="ftr" sz="quarter" idx="11"/>
          </p:nvPr>
        </p:nvSpPr>
        <p:spPr/>
        <p:txBody>
          <a:bodyPr/>
          <a:lstStyle>
            <a:lvl1pPr>
              <a:defRPr>
                <a:solidFill>
                  <a:schemeClr val="accent2">
                    <a:lumMod val="50000"/>
                  </a:schemeClr>
                </a:solidFill>
              </a:defRPr>
            </a:lvl1pPr>
          </a:lstStyle>
          <a:p>
            <a:endParaRPr lang="ru-RU"/>
          </a:p>
        </p:txBody>
      </p:sp>
      <p:sp>
        <p:nvSpPr>
          <p:cNvPr id="6" name="Номер слайда 5"/>
          <p:cNvSpPr>
            <a:spLocks noGrp="1"/>
          </p:cNvSpPr>
          <p:nvPr>
            <p:ph type="sldNum" sz="quarter" idx="12"/>
          </p:nvPr>
        </p:nvSpPr>
        <p:spPr/>
        <p:txBody>
          <a:bodyPr/>
          <a:lstStyle>
            <a:lvl1pPr>
              <a:defRPr>
                <a:solidFill>
                  <a:schemeClr val="accent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026654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2">
                    <a:lumMod val="50000"/>
                  </a:schemeClr>
                </a:solidFill>
              </a:defRPr>
            </a:lvl1pPr>
          </a:lstStyle>
          <a:p>
            <a:r>
              <a:rPr lang="ru-RU" dirty="0" smtClean="0"/>
              <a:t>Образец заголовка</a:t>
            </a:r>
            <a:endParaRPr lang="ru-RU" dirty="0"/>
          </a:p>
        </p:txBody>
      </p:sp>
      <p:sp>
        <p:nvSpPr>
          <p:cNvPr id="3" name="Объект 2"/>
          <p:cNvSpPr>
            <a:spLocks noGrp="1"/>
          </p:cNvSpPr>
          <p:nvPr>
            <p:ph sz="half" idx="1"/>
          </p:nvPr>
        </p:nvSpPr>
        <p:spPr>
          <a:xfrm>
            <a:off x="395536" y="1999381"/>
            <a:ext cx="4248472" cy="4525963"/>
          </a:xfrm>
        </p:spPr>
        <p:txBody>
          <a:bodyPr/>
          <a:lstStyle>
            <a:lvl1pPr>
              <a:defRPr sz="2800">
                <a:solidFill>
                  <a:schemeClr val="accent2">
                    <a:lumMod val="50000"/>
                  </a:schemeClr>
                </a:solidFill>
              </a:defRPr>
            </a:lvl1pPr>
            <a:lvl2pPr>
              <a:defRPr sz="2400">
                <a:solidFill>
                  <a:schemeClr val="accent2">
                    <a:lumMod val="50000"/>
                  </a:schemeClr>
                </a:solidFill>
              </a:defRPr>
            </a:lvl2pPr>
            <a:lvl3pPr>
              <a:defRPr sz="2000">
                <a:solidFill>
                  <a:schemeClr val="accent2">
                    <a:lumMod val="50000"/>
                  </a:schemeClr>
                </a:solidFill>
              </a:defRPr>
            </a:lvl3pPr>
            <a:lvl4pPr>
              <a:defRPr sz="1800">
                <a:solidFill>
                  <a:schemeClr val="accent2">
                    <a:lumMod val="50000"/>
                  </a:schemeClr>
                </a:solidFill>
              </a:defRPr>
            </a:lvl4pPr>
            <a:lvl5pPr>
              <a:defRPr sz="1800">
                <a:solidFill>
                  <a:schemeClr val="accent2">
                    <a:lumMod val="50000"/>
                  </a:schemeClr>
                </a:solidFill>
              </a:defRPr>
            </a:lvl5pPr>
            <a:lvl6pPr>
              <a:defRPr sz="1800"/>
            </a:lvl6pPr>
            <a:lvl7pPr>
              <a:defRPr sz="1800"/>
            </a:lvl7pPr>
            <a:lvl8pPr>
              <a:defRPr sz="1800"/>
            </a:lvl8pPr>
            <a:lvl9pPr>
              <a:defRPr sz="18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Объект 3"/>
          <p:cNvSpPr>
            <a:spLocks noGrp="1"/>
          </p:cNvSpPr>
          <p:nvPr>
            <p:ph sz="half" idx="2"/>
          </p:nvPr>
        </p:nvSpPr>
        <p:spPr>
          <a:xfrm>
            <a:off x="4716016" y="1999381"/>
            <a:ext cx="4248472" cy="4525963"/>
          </a:xfrm>
        </p:spPr>
        <p:txBody>
          <a:bodyPr/>
          <a:lstStyle>
            <a:lvl1pPr>
              <a:defRPr sz="2800">
                <a:solidFill>
                  <a:schemeClr val="accent2">
                    <a:lumMod val="50000"/>
                  </a:schemeClr>
                </a:solidFill>
              </a:defRPr>
            </a:lvl1pPr>
            <a:lvl2pPr>
              <a:defRPr sz="2400">
                <a:solidFill>
                  <a:schemeClr val="accent2">
                    <a:lumMod val="50000"/>
                  </a:schemeClr>
                </a:solidFill>
              </a:defRPr>
            </a:lvl2pPr>
            <a:lvl3pPr>
              <a:defRPr sz="2000">
                <a:solidFill>
                  <a:schemeClr val="accent2">
                    <a:lumMod val="50000"/>
                  </a:schemeClr>
                </a:solidFill>
              </a:defRPr>
            </a:lvl3pPr>
            <a:lvl4pPr>
              <a:defRPr sz="1800">
                <a:solidFill>
                  <a:schemeClr val="accent2">
                    <a:lumMod val="50000"/>
                  </a:schemeClr>
                </a:solidFill>
              </a:defRPr>
            </a:lvl4pPr>
            <a:lvl5pPr>
              <a:defRPr sz="1800">
                <a:solidFill>
                  <a:schemeClr val="accent2">
                    <a:lumMod val="50000"/>
                  </a:schemeClr>
                </a:solidFill>
              </a:defRPr>
            </a:lvl5pPr>
            <a:lvl6pPr>
              <a:defRPr sz="1800"/>
            </a:lvl6pPr>
            <a:lvl7pPr>
              <a:defRPr sz="1800"/>
            </a:lvl7pPr>
            <a:lvl8pPr>
              <a:defRPr sz="1800"/>
            </a:lvl8pPr>
            <a:lvl9pPr>
              <a:defRPr sz="18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5" name="Дата 4"/>
          <p:cNvSpPr>
            <a:spLocks noGrp="1"/>
          </p:cNvSpPr>
          <p:nvPr>
            <p:ph type="dt" sz="half" idx="10"/>
          </p:nvPr>
        </p:nvSpPr>
        <p:spPr/>
        <p:txBody>
          <a:bodyPr/>
          <a:lstStyle>
            <a:lvl1pPr>
              <a:defRPr>
                <a:solidFill>
                  <a:schemeClr val="accent2">
                    <a:lumMod val="50000"/>
                  </a:schemeClr>
                </a:solidFill>
              </a:defRPr>
            </a:lvl1pPr>
          </a:lstStyle>
          <a:p>
            <a:fld id="{A5E48A96-E1BB-4C8F-80B2-32A47A48A9D5}" type="datetimeFigureOut">
              <a:rPr lang="ru-RU" smtClean="0"/>
              <a:pPr/>
              <a:t>08.06.2021</a:t>
            </a:fld>
            <a:endParaRPr lang="ru-RU"/>
          </a:p>
        </p:txBody>
      </p:sp>
      <p:sp>
        <p:nvSpPr>
          <p:cNvPr id="6" name="Нижний колонтитул 5"/>
          <p:cNvSpPr>
            <a:spLocks noGrp="1"/>
          </p:cNvSpPr>
          <p:nvPr>
            <p:ph type="ftr" sz="quarter" idx="11"/>
          </p:nvPr>
        </p:nvSpPr>
        <p:spPr/>
        <p:txBody>
          <a:bodyPr/>
          <a:lstStyle>
            <a:lvl1pPr>
              <a:defRPr>
                <a:solidFill>
                  <a:schemeClr val="accent2">
                    <a:lumMod val="50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accent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3891339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2">
                    <a:lumMod val="50000"/>
                  </a:schemeClr>
                </a:solidFill>
              </a:defRPr>
            </a:lvl1pPr>
          </a:lstStyle>
          <a:p>
            <a:r>
              <a:rPr lang="ru-RU" dirty="0" smtClean="0"/>
              <a:t>Образец заголовка</a:t>
            </a:r>
            <a:endParaRPr lang="ru-RU" dirty="0"/>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solidFill>
                  <a:schemeClr val="accent2">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solidFill>
                  <a:schemeClr val="accent2">
                    <a:lumMod val="50000"/>
                  </a:schemeClr>
                </a:solidFill>
              </a:defRPr>
            </a:lvl1pPr>
            <a:lvl2pPr>
              <a:defRPr sz="2000">
                <a:solidFill>
                  <a:schemeClr val="accent2">
                    <a:lumMod val="50000"/>
                  </a:schemeClr>
                </a:solidFill>
              </a:defRPr>
            </a:lvl2pPr>
            <a:lvl3pPr>
              <a:defRPr sz="1800">
                <a:solidFill>
                  <a:schemeClr val="accent2">
                    <a:lumMod val="50000"/>
                  </a:schemeClr>
                </a:solidFill>
              </a:defRPr>
            </a:lvl3pPr>
            <a:lvl4pPr>
              <a:defRPr sz="1600">
                <a:solidFill>
                  <a:schemeClr val="accent2">
                    <a:lumMod val="50000"/>
                  </a:schemeClr>
                </a:solidFill>
              </a:defRPr>
            </a:lvl4pPr>
            <a:lvl5pPr>
              <a:defRPr sz="1600">
                <a:solidFill>
                  <a:schemeClr val="accent2">
                    <a:lumMod val="50000"/>
                  </a:schemeClr>
                </a:solidFill>
              </a:defRPr>
            </a:lvl5pPr>
            <a:lvl6pPr>
              <a:defRPr sz="1600"/>
            </a:lvl6pPr>
            <a:lvl7pPr>
              <a:defRPr sz="1600"/>
            </a:lvl7pPr>
            <a:lvl8pPr>
              <a:defRPr sz="1600"/>
            </a:lvl8pPr>
            <a:lvl9pPr>
              <a:defRPr sz="16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solidFill>
                  <a:schemeClr val="accent2">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dirty="0"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solidFill>
                  <a:schemeClr val="accent2">
                    <a:lumMod val="50000"/>
                  </a:schemeClr>
                </a:solidFill>
              </a:defRPr>
            </a:lvl1pPr>
            <a:lvl2pPr>
              <a:defRPr sz="2000">
                <a:solidFill>
                  <a:schemeClr val="accent2">
                    <a:lumMod val="50000"/>
                  </a:schemeClr>
                </a:solidFill>
              </a:defRPr>
            </a:lvl2pPr>
            <a:lvl3pPr>
              <a:defRPr sz="1800">
                <a:solidFill>
                  <a:schemeClr val="accent2">
                    <a:lumMod val="50000"/>
                  </a:schemeClr>
                </a:solidFill>
              </a:defRPr>
            </a:lvl3pPr>
            <a:lvl4pPr>
              <a:defRPr sz="1600">
                <a:solidFill>
                  <a:schemeClr val="accent2">
                    <a:lumMod val="50000"/>
                  </a:schemeClr>
                </a:solidFill>
              </a:defRPr>
            </a:lvl4pPr>
            <a:lvl5pPr>
              <a:defRPr sz="1600">
                <a:solidFill>
                  <a:schemeClr val="accent2">
                    <a:lumMod val="50000"/>
                  </a:schemeClr>
                </a:solidFill>
              </a:defRPr>
            </a:lvl5pPr>
            <a:lvl6pPr>
              <a:defRPr sz="1600"/>
            </a:lvl6pPr>
            <a:lvl7pPr>
              <a:defRPr sz="1600"/>
            </a:lvl7pPr>
            <a:lvl8pPr>
              <a:defRPr sz="1600"/>
            </a:lvl8pPr>
            <a:lvl9pPr>
              <a:defRPr sz="1600"/>
            </a:lvl9p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7" name="Дата 6"/>
          <p:cNvSpPr>
            <a:spLocks noGrp="1"/>
          </p:cNvSpPr>
          <p:nvPr>
            <p:ph type="dt" sz="half" idx="10"/>
          </p:nvPr>
        </p:nvSpPr>
        <p:spPr/>
        <p:txBody>
          <a:bodyPr/>
          <a:lstStyle>
            <a:lvl1pPr>
              <a:defRPr>
                <a:solidFill>
                  <a:schemeClr val="accent2">
                    <a:lumMod val="50000"/>
                  </a:schemeClr>
                </a:solidFill>
              </a:defRPr>
            </a:lvl1pPr>
          </a:lstStyle>
          <a:p>
            <a:fld id="{A5E48A96-E1BB-4C8F-80B2-32A47A48A9D5}" type="datetimeFigureOut">
              <a:rPr lang="ru-RU" smtClean="0"/>
              <a:pPr/>
              <a:t>08.06.2021</a:t>
            </a:fld>
            <a:endParaRPr lang="ru-RU"/>
          </a:p>
        </p:txBody>
      </p:sp>
      <p:sp>
        <p:nvSpPr>
          <p:cNvPr id="8" name="Нижний колонтитул 7"/>
          <p:cNvSpPr>
            <a:spLocks noGrp="1"/>
          </p:cNvSpPr>
          <p:nvPr>
            <p:ph type="ftr" sz="quarter" idx="11"/>
          </p:nvPr>
        </p:nvSpPr>
        <p:spPr/>
        <p:txBody>
          <a:bodyPr/>
          <a:lstStyle>
            <a:lvl1pPr>
              <a:defRPr>
                <a:solidFill>
                  <a:schemeClr val="accent2">
                    <a:lumMod val="50000"/>
                  </a:schemeClr>
                </a:solidFill>
              </a:defRPr>
            </a:lvl1pPr>
          </a:lstStyle>
          <a:p>
            <a:endParaRPr lang="ru-RU"/>
          </a:p>
        </p:txBody>
      </p:sp>
      <p:sp>
        <p:nvSpPr>
          <p:cNvPr id="9" name="Номер слайда 8"/>
          <p:cNvSpPr>
            <a:spLocks noGrp="1"/>
          </p:cNvSpPr>
          <p:nvPr>
            <p:ph type="sldNum" sz="quarter" idx="12"/>
          </p:nvPr>
        </p:nvSpPr>
        <p:spPr/>
        <p:txBody>
          <a:bodyPr/>
          <a:lstStyle>
            <a:lvl1pPr>
              <a:defRPr>
                <a:solidFill>
                  <a:schemeClr val="accent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1659933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2">
                    <a:lumMod val="50000"/>
                  </a:schemeClr>
                </a:solidFill>
              </a:defRPr>
            </a:lvl1pPr>
          </a:lstStyle>
          <a:p>
            <a:r>
              <a:rPr lang="ru-RU" dirty="0" smtClean="0"/>
              <a:t>Образец заголовка</a:t>
            </a:r>
            <a:endParaRPr lang="ru-RU" dirty="0"/>
          </a:p>
        </p:txBody>
      </p:sp>
      <p:sp>
        <p:nvSpPr>
          <p:cNvPr id="3" name="Дата 2"/>
          <p:cNvSpPr>
            <a:spLocks noGrp="1"/>
          </p:cNvSpPr>
          <p:nvPr>
            <p:ph type="dt" sz="half" idx="10"/>
          </p:nvPr>
        </p:nvSpPr>
        <p:spPr/>
        <p:txBody>
          <a:bodyPr/>
          <a:lstStyle>
            <a:lvl1pPr>
              <a:defRPr>
                <a:solidFill>
                  <a:schemeClr val="accent2">
                    <a:lumMod val="50000"/>
                  </a:schemeClr>
                </a:solidFill>
              </a:defRPr>
            </a:lvl1pPr>
          </a:lstStyle>
          <a:p>
            <a:fld id="{A5E48A96-E1BB-4C8F-80B2-32A47A48A9D5}" type="datetimeFigureOut">
              <a:rPr lang="ru-RU" smtClean="0"/>
              <a:pPr/>
              <a:t>08.06.2021</a:t>
            </a:fld>
            <a:endParaRPr lang="ru-RU"/>
          </a:p>
        </p:txBody>
      </p:sp>
      <p:sp>
        <p:nvSpPr>
          <p:cNvPr id="4" name="Нижний колонтитул 3"/>
          <p:cNvSpPr>
            <a:spLocks noGrp="1"/>
          </p:cNvSpPr>
          <p:nvPr>
            <p:ph type="ftr" sz="quarter" idx="11"/>
          </p:nvPr>
        </p:nvSpPr>
        <p:spPr/>
        <p:txBody>
          <a:bodyPr/>
          <a:lstStyle>
            <a:lvl1pPr>
              <a:defRPr>
                <a:solidFill>
                  <a:schemeClr val="accent2">
                    <a:lumMod val="50000"/>
                  </a:schemeClr>
                </a:solidFill>
              </a:defRPr>
            </a:lvl1pPr>
          </a:lstStyle>
          <a:p>
            <a:endParaRPr lang="ru-RU"/>
          </a:p>
        </p:txBody>
      </p:sp>
      <p:sp>
        <p:nvSpPr>
          <p:cNvPr id="5" name="Номер слайда 4"/>
          <p:cNvSpPr>
            <a:spLocks noGrp="1"/>
          </p:cNvSpPr>
          <p:nvPr>
            <p:ph type="sldNum" sz="quarter" idx="12"/>
          </p:nvPr>
        </p:nvSpPr>
        <p:spPr/>
        <p:txBody>
          <a:bodyPr/>
          <a:lstStyle>
            <a:lvl1pPr>
              <a:defRPr>
                <a:solidFill>
                  <a:schemeClr val="accent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172457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accent2">
                    <a:lumMod val="50000"/>
                  </a:schemeClr>
                </a:solidFill>
              </a:defRPr>
            </a:lvl1pPr>
          </a:lstStyle>
          <a:p>
            <a:fld id="{A5E48A96-E1BB-4C8F-80B2-32A47A48A9D5}" type="datetimeFigureOut">
              <a:rPr lang="ru-RU" smtClean="0"/>
              <a:pPr/>
              <a:t>08.06.2021</a:t>
            </a:fld>
            <a:endParaRPr lang="ru-RU"/>
          </a:p>
        </p:txBody>
      </p:sp>
      <p:sp>
        <p:nvSpPr>
          <p:cNvPr id="3" name="Нижний колонтитул 2"/>
          <p:cNvSpPr>
            <a:spLocks noGrp="1"/>
          </p:cNvSpPr>
          <p:nvPr>
            <p:ph type="ftr" sz="quarter" idx="11"/>
          </p:nvPr>
        </p:nvSpPr>
        <p:spPr/>
        <p:txBody>
          <a:bodyPr/>
          <a:lstStyle>
            <a:lvl1pPr>
              <a:defRPr>
                <a:solidFill>
                  <a:schemeClr val="accent2">
                    <a:lumMod val="50000"/>
                  </a:schemeClr>
                </a:solidFill>
              </a:defRPr>
            </a:lvl1pPr>
          </a:lstStyle>
          <a:p>
            <a:endParaRPr lang="ru-RU"/>
          </a:p>
        </p:txBody>
      </p:sp>
      <p:sp>
        <p:nvSpPr>
          <p:cNvPr id="4" name="Номер слайда 3"/>
          <p:cNvSpPr>
            <a:spLocks noGrp="1"/>
          </p:cNvSpPr>
          <p:nvPr>
            <p:ph type="sldNum" sz="quarter" idx="12"/>
          </p:nvPr>
        </p:nvSpPr>
        <p:spPr/>
        <p:txBody>
          <a:bodyPr/>
          <a:lstStyle>
            <a:lvl1pPr>
              <a:defRPr>
                <a:solidFill>
                  <a:schemeClr val="accent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615951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3622"/>
            <a:ext cx="3008313" cy="921478"/>
          </a:xfrm>
        </p:spPr>
        <p:txBody>
          <a:bodyPr anchor="b"/>
          <a:lstStyle>
            <a:lvl1pPr algn="l">
              <a:defRPr sz="2000" b="1">
                <a:solidFill>
                  <a:schemeClr val="accent2">
                    <a:lumMod val="50000"/>
                  </a:schemeClr>
                </a:solidFill>
              </a:defRPr>
            </a:lvl1pPr>
          </a:lstStyle>
          <a:p>
            <a:r>
              <a:rPr lang="ru-RU" dirty="0" smtClean="0"/>
              <a:t>Образец заголовка</a:t>
            </a:r>
            <a:endParaRPr lang="ru-RU" dirty="0"/>
          </a:p>
        </p:txBody>
      </p:sp>
      <p:sp>
        <p:nvSpPr>
          <p:cNvPr id="3" name="Объект 2"/>
          <p:cNvSpPr>
            <a:spLocks noGrp="1"/>
          </p:cNvSpPr>
          <p:nvPr>
            <p:ph idx="1"/>
          </p:nvPr>
        </p:nvSpPr>
        <p:spPr>
          <a:xfrm>
            <a:off x="3563888" y="1916832"/>
            <a:ext cx="5111750" cy="4353347"/>
          </a:xfrm>
        </p:spPr>
        <p:txBody>
          <a:bodyPr/>
          <a:lstStyle>
            <a:lvl1pPr>
              <a:defRPr sz="3200">
                <a:solidFill>
                  <a:schemeClr val="accent2">
                    <a:lumMod val="50000"/>
                  </a:schemeClr>
                </a:solidFill>
              </a:defRPr>
            </a:lvl1pPr>
            <a:lvl2pPr>
              <a:defRPr sz="2800">
                <a:solidFill>
                  <a:schemeClr val="accent2">
                    <a:lumMod val="50000"/>
                  </a:schemeClr>
                </a:solidFill>
              </a:defRPr>
            </a:lvl2pPr>
            <a:lvl3pPr>
              <a:defRPr sz="2400">
                <a:solidFill>
                  <a:schemeClr val="accent2">
                    <a:lumMod val="50000"/>
                  </a:schemeClr>
                </a:solidFill>
              </a:defRPr>
            </a:lvl3pPr>
            <a:lvl4pPr>
              <a:defRPr sz="2000">
                <a:solidFill>
                  <a:schemeClr val="accent2">
                    <a:lumMod val="50000"/>
                  </a:schemeClr>
                </a:solidFill>
              </a:defRPr>
            </a:lvl4pPr>
            <a:lvl5pPr>
              <a:defRPr sz="2000">
                <a:solidFill>
                  <a:schemeClr val="accent2">
                    <a:lumMod val="50000"/>
                  </a:schemeClr>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solidFill>
                  <a:schemeClr val="accent2">
                    <a:lumMod val="50000"/>
                  </a:schemeClr>
                </a:solidFill>
              </a:defRPr>
            </a:lvl1pPr>
          </a:lstStyle>
          <a:p>
            <a:fld id="{A5E48A96-E1BB-4C8F-80B2-32A47A48A9D5}" type="datetimeFigureOut">
              <a:rPr lang="ru-RU" smtClean="0"/>
              <a:pPr/>
              <a:t>08.06.2021</a:t>
            </a:fld>
            <a:endParaRPr lang="ru-RU"/>
          </a:p>
        </p:txBody>
      </p:sp>
      <p:sp>
        <p:nvSpPr>
          <p:cNvPr id="6" name="Нижний колонтитул 5"/>
          <p:cNvSpPr>
            <a:spLocks noGrp="1"/>
          </p:cNvSpPr>
          <p:nvPr>
            <p:ph type="ftr" sz="quarter" idx="11"/>
          </p:nvPr>
        </p:nvSpPr>
        <p:spPr/>
        <p:txBody>
          <a:bodyPr/>
          <a:lstStyle>
            <a:lvl1pPr>
              <a:defRPr>
                <a:solidFill>
                  <a:schemeClr val="accent2">
                    <a:lumMod val="50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accent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345489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solidFill>
                  <a:schemeClr val="accent2">
                    <a:lumMod val="50000"/>
                  </a:schemeClr>
                </a:solidFill>
              </a:defRPr>
            </a:lvl1pPr>
          </a:lstStyle>
          <a:p>
            <a:r>
              <a:rPr lang="ru-RU" dirty="0" smtClean="0"/>
              <a:t>Образец заголовка</a:t>
            </a:r>
            <a:endParaRPr lang="ru-RU" dirty="0"/>
          </a:p>
        </p:txBody>
      </p:sp>
      <p:sp>
        <p:nvSpPr>
          <p:cNvPr id="3" name="Рисунок 2"/>
          <p:cNvSpPr>
            <a:spLocks noGrp="1"/>
          </p:cNvSpPr>
          <p:nvPr>
            <p:ph type="pic" idx="1"/>
          </p:nvPr>
        </p:nvSpPr>
        <p:spPr>
          <a:xfrm>
            <a:off x="1792288" y="612775"/>
            <a:ext cx="5486400" cy="4114800"/>
          </a:xfrm>
        </p:spPr>
        <p:txBody>
          <a:bodyPr/>
          <a:lstStyle>
            <a:lvl1pPr marL="0" indent="0">
              <a:buNone/>
              <a:defRPr sz="3200">
                <a:solidFill>
                  <a:schemeClr val="accent2">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solidFill>
                  <a:schemeClr val="accent2">
                    <a:lumMod val="50000"/>
                  </a:schemeClr>
                </a:solidFill>
              </a:defRPr>
            </a:lvl1pPr>
          </a:lstStyle>
          <a:p>
            <a:fld id="{A5E48A96-E1BB-4C8F-80B2-32A47A48A9D5}" type="datetimeFigureOut">
              <a:rPr lang="ru-RU" smtClean="0"/>
              <a:pPr/>
              <a:t>08.06.2021</a:t>
            </a:fld>
            <a:endParaRPr lang="ru-RU"/>
          </a:p>
        </p:txBody>
      </p:sp>
      <p:sp>
        <p:nvSpPr>
          <p:cNvPr id="6" name="Нижний колонтитул 5"/>
          <p:cNvSpPr>
            <a:spLocks noGrp="1"/>
          </p:cNvSpPr>
          <p:nvPr>
            <p:ph type="ftr" sz="quarter" idx="11"/>
          </p:nvPr>
        </p:nvSpPr>
        <p:spPr/>
        <p:txBody>
          <a:bodyPr/>
          <a:lstStyle>
            <a:lvl1pPr>
              <a:defRPr>
                <a:solidFill>
                  <a:schemeClr val="accent2">
                    <a:lumMod val="50000"/>
                  </a:schemeClr>
                </a:solidFill>
              </a:defRPr>
            </a:lvl1pPr>
          </a:lstStyle>
          <a:p>
            <a:endParaRPr lang="ru-RU"/>
          </a:p>
        </p:txBody>
      </p:sp>
      <p:sp>
        <p:nvSpPr>
          <p:cNvPr id="7" name="Номер слайда 6"/>
          <p:cNvSpPr>
            <a:spLocks noGrp="1"/>
          </p:cNvSpPr>
          <p:nvPr>
            <p:ph type="sldNum" sz="quarter" idx="12"/>
          </p:nvPr>
        </p:nvSpPr>
        <p:spPr/>
        <p:txBody>
          <a:bodyPr/>
          <a:lstStyle>
            <a:lvl1pPr>
              <a:defRPr>
                <a:solidFill>
                  <a:schemeClr val="accent2">
                    <a:lumMod val="50000"/>
                  </a:schemeClr>
                </a:solidFill>
              </a:defRPr>
            </a:lvl1pPr>
          </a:lstStyle>
          <a:p>
            <a:fld id="{544A1F6A-164B-43BA-A19E-4AE6BB502A21}" type="slidenum">
              <a:rPr lang="ru-RU" smtClean="0"/>
              <a:pPr/>
              <a:t>‹#›</a:t>
            </a:fld>
            <a:endParaRPr lang="ru-RU"/>
          </a:p>
        </p:txBody>
      </p:sp>
    </p:spTree>
    <p:extLst>
      <p:ext uri="{BB962C8B-B14F-4D97-AF65-F5344CB8AC3E}">
        <p14:creationId xmlns:p14="http://schemas.microsoft.com/office/powerpoint/2010/main" val="2758605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presentation-creation.ru/"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548680"/>
            <a:ext cx="8208912" cy="1360836"/>
          </a:xfrm>
          <a:prstGeom prst="rect">
            <a:avLst/>
          </a:prstGeom>
        </p:spPr>
        <p:txBody>
          <a:bodyPr vert="horz" lIns="91440" tIns="45720" rIns="91440" bIns="45720"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323528" y="1988840"/>
            <a:ext cx="8280920" cy="4320480"/>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accent2">
                    <a:lumMod val="50000"/>
                  </a:schemeClr>
                </a:solidFill>
              </a:defRPr>
            </a:lvl1pPr>
          </a:lstStyle>
          <a:p>
            <a:fld id="{A5E48A96-E1BB-4C8F-80B2-32A47A48A9D5}" type="datetimeFigureOut">
              <a:rPr lang="ru-RU" smtClean="0"/>
              <a:pPr/>
              <a:t>08.06.2021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accent2">
                    <a:lumMod val="50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accent2">
                    <a:lumMod val="50000"/>
                  </a:schemeClr>
                </a:solidFill>
              </a:defRPr>
            </a:lvl1pPr>
          </a:lstStyle>
          <a:p>
            <a:fld id="{544A1F6A-164B-43BA-A19E-4AE6BB502A21}" type="slidenum">
              <a:rPr lang="ru-RU" smtClean="0"/>
              <a:pPr/>
              <a:t>‹#›</a:t>
            </a:fld>
            <a:endParaRPr lang="ru-RU"/>
          </a:p>
        </p:txBody>
      </p:sp>
      <p:pic>
        <p:nvPicPr>
          <p:cNvPr id="7" name="Рисунок 6">
            <a:hlinkClick r:id="rId14"/>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620688" y="45855"/>
            <a:ext cx="757762" cy="757762"/>
          </a:xfrm>
          <a:prstGeom prst="rect">
            <a:avLst/>
          </a:prstGeom>
        </p:spPr>
      </p:pic>
    </p:spTree>
    <p:extLst>
      <p:ext uri="{BB962C8B-B14F-4D97-AF65-F5344CB8AC3E}">
        <p14:creationId xmlns:p14="http://schemas.microsoft.com/office/powerpoint/2010/main" val="3710272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ctr" defTabSz="914400" rtl="0" eaLnBrk="1" latinLnBrk="0" hangingPunct="1">
        <a:spcBef>
          <a:spcPct val="0"/>
        </a:spcBef>
        <a:buNone/>
        <a:defRPr sz="4400" kern="1200">
          <a:solidFill>
            <a:schemeClr val="accent2">
              <a:lumMod val="50000"/>
            </a:schemeClr>
          </a:solidFill>
          <a:effectLst>
            <a:outerShdw blurRad="38100" dist="38100" dir="2700000" algn="tl">
              <a:srgbClr val="000000">
                <a:alpha val="43137"/>
              </a:srgbClr>
            </a:outerShdw>
          </a:effectLst>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accent2">
              <a:lumMod val="50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accent2">
              <a:lumMod val="50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accent2">
              <a:lumMod val="50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accent2">
              <a:lumMod val="50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accent2">
              <a:lumMod val="50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ru.wikipedia.org/wiki/%D0%A1%D0%BA%D0%B0%D0%B7%D0%BA%D0%B0"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5008" y="1916832"/>
            <a:ext cx="8928992" cy="3168352"/>
          </a:xfrm>
        </p:spPr>
        <p:txBody>
          <a:bodyPr>
            <a:normAutofit fontScale="90000"/>
          </a:bodyPr>
          <a:lstStyle/>
          <a:p>
            <a:r>
              <a:rPr lang="ru-RU" sz="3600" b="1" dirty="0" smtClean="0"/>
              <a:t>Презентация общеобразовательной программы дошкольного образования</a:t>
            </a:r>
            <a:br>
              <a:rPr lang="ru-RU" sz="3600" b="1" dirty="0" smtClean="0"/>
            </a:br>
            <a:r>
              <a:rPr lang="ru-RU" sz="3600" b="1" dirty="0" smtClean="0"/>
              <a:t>Шороховского детского сада «Радуга»</a:t>
            </a:r>
            <a:br>
              <a:rPr lang="ru-RU" sz="3600" b="1" dirty="0" smtClean="0"/>
            </a:br>
            <a:r>
              <a:rPr lang="ru-RU" sz="1800" b="1" dirty="0" smtClean="0"/>
              <a:t>разработана на основе примерной основной образовательной программы дошкольного образования «Мозаика» (авторы-составители: В.Ю. </a:t>
            </a:r>
            <a:r>
              <a:rPr lang="ru-RU" sz="1800" b="1" dirty="0" err="1" smtClean="0"/>
              <a:t>Белькович</a:t>
            </a:r>
            <a:r>
              <a:rPr lang="ru-RU" sz="1800" b="1" dirty="0" smtClean="0"/>
              <a:t>, Н. В. </a:t>
            </a:r>
            <a:r>
              <a:rPr lang="ru-RU" sz="1800" b="1" dirty="0" err="1" smtClean="0"/>
              <a:t>Гребёнкина</a:t>
            </a:r>
            <a:r>
              <a:rPr lang="ru-RU" sz="1800" b="1" dirty="0" smtClean="0"/>
              <a:t>, И. А. </a:t>
            </a:r>
            <a:r>
              <a:rPr lang="ru-RU" sz="1800" b="1" dirty="0" err="1" smtClean="0"/>
              <a:t>Кильдышева</a:t>
            </a:r>
            <a:r>
              <a:rPr lang="ru-RU" sz="1800" b="1" dirty="0" smtClean="0"/>
              <a:t>) в соответствии с федеральными государственными образовательными стандартами утвержденными Приказом Министерства образования и науки Российской Федерации от 17 октября 2013 г. № 1155 г. Москва. </a:t>
            </a:r>
            <a:br>
              <a:rPr lang="ru-RU" sz="1800" b="1" dirty="0" smtClean="0"/>
            </a:br>
            <a:r>
              <a:rPr lang="ru-RU" b="1" dirty="0" smtClean="0"/>
              <a:t> </a:t>
            </a:r>
            <a:r>
              <a:rPr lang="ru-RU" sz="1800" b="1" dirty="0" smtClean="0"/>
              <a:t>Составители:</a:t>
            </a:r>
            <a:r>
              <a:rPr lang="ru-RU" sz="1800" dirty="0" smtClean="0"/>
              <a:t> педагоги Шороховского детского  сада «Радуга» Романова Л. А., Липихина С. А., </a:t>
            </a:r>
            <a:br>
              <a:rPr lang="ru-RU" sz="1800" dirty="0" smtClean="0"/>
            </a:br>
            <a:r>
              <a:rPr lang="ru-RU" sz="1800" dirty="0" smtClean="0"/>
              <a:t>Скипина Н. В., Шорохова К. И., Загидуллина Н. П., Дикусар Я. Г.</a:t>
            </a:r>
            <a:br>
              <a:rPr lang="ru-RU" sz="1800" dirty="0" smtClean="0"/>
            </a:br>
            <a:r>
              <a:rPr lang="ru-RU" sz="1800" b="1" dirty="0" smtClean="0"/>
              <a:t>Руководитель по реализации программы</a:t>
            </a:r>
            <a:r>
              <a:rPr lang="ru-RU" sz="1800" dirty="0" smtClean="0"/>
              <a:t>:  старший  воспитатель ДОУ , Сабашникова Г. В.</a:t>
            </a:r>
            <a:br>
              <a:rPr lang="ru-RU" sz="1800" dirty="0" smtClean="0"/>
            </a:br>
            <a:r>
              <a:rPr lang="ru-RU" sz="1800" b="1" dirty="0" smtClean="0"/>
              <a:t>Срок реализации программы</a:t>
            </a:r>
            <a:r>
              <a:rPr lang="ru-RU" sz="1800" dirty="0" smtClean="0"/>
              <a:t>:  2021- 2025 гг. </a:t>
            </a:r>
            <a:br>
              <a:rPr lang="ru-RU" sz="1800" dirty="0" smtClean="0"/>
            </a:br>
            <a:r>
              <a:rPr lang="ru-RU" dirty="0" smtClean="0"/>
              <a:t/>
            </a:r>
            <a:br>
              <a:rPr lang="ru-RU" dirty="0" smtClean="0"/>
            </a:br>
            <a:endParaRPr lang="ru-RU" b="1" dirty="0"/>
          </a:p>
        </p:txBody>
      </p:sp>
    </p:spTree>
    <p:extLst>
      <p:ext uri="{BB962C8B-B14F-4D97-AF65-F5344CB8AC3E}">
        <p14:creationId xmlns:p14="http://schemas.microsoft.com/office/powerpoint/2010/main" val="1857870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052736"/>
            <a:ext cx="8280920" cy="5256584"/>
          </a:xfrm>
        </p:spPr>
        <p:txBody>
          <a:bodyPr>
            <a:noAutofit/>
          </a:bodyPr>
          <a:lstStyle/>
          <a:p>
            <a:pPr marL="0" indent="0" algn="just">
              <a:buNone/>
            </a:pPr>
            <a:r>
              <a:rPr lang="ru-RU" sz="1200" b="1" dirty="0">
                <a:solidFill>
                  <a:srgbClr val="002060"/>
                </a:solidFill>
              </a:rPr>
              <a:t>Владение речью как средством общения: (побуждать  детей употреблять  в речи слова и словосочетания в соответствии  с условиями и задачами общения, речевой  и социальной ситуацией, связывать их по смыслу;  вводить в речь детей новые слова и понятия, используя информацию из прочитанных произведений художественной литературы).</a:t>
            </a:r>
            <a:endParaRPr lang="ru-RU" sz="1200" dirty="0">
              <a:solidFill>
                <a:srgbClr val="002060"/>
              </a:solidFill>
            </a:endParaRPr>
          </a:p>
          <a:p>
            <a:pPr marL="0" indent="0" algn="just">
              <a:buNone/>
            </a:pPr>
            <a:r>
              <a:rPr lang="ru-RU" sz="1200" b="1" dirty="0">
                <a:solidFill>
                  <a:srgbClr val="002060"/>
                </a:solidFill>
              </a:rPr>
              <a:t>Обогащение активного словаря (расширять, уточнять и активизировать словарь в процессе чтения произведений  художественной литературы,  показывая детям красоту, образность, богатство русского языка; обогащать словарь детей на основе ознакомления с предметами и явлениями окружающей действительности;</a:t>
            </a:r>
            <a:endParaRPr lang="ru-RU" sz="1200" dirty="0">
              <a:solidFill>
                <a:srgbClr val="002060"/>
              </a:solidFill>
            </a:endParaRPr>
          </a:p>
          <a:p>
            <a:pPr marL="0" indent="0" algn="just">
              <a:buNone/>
            </a:pPr>
            <a:r>
              <a:rPr lang="ru-RU" sz="1200" b="1" dirty="0">
                <a:solidFill>
                  <a:srgbClr val="002060"/>
                </a:solidFill>
              </a:rPr>
              <a:t>побуждать использовать  в своей речи  обобщающие и родовые  понятия;  расширять и активизировать словарь через синонимы и антонимы (существительные, глаголы, прилагательные); активизировать словарь прилагательных и глаголов через синонимы и антонимы; поощрять стремление детей подбирать слова-синонимы для более точного выражения смысла и эмоциональной окраски высказывания; объяснять и использовать переносное значение слов и  побуждать использовать в своей речи для более точного и образного выражения мысли; знакомить с многозначными словами и словами-омонимами и с фразеологическими оборотами).</a:t>
            </a:r>
            <a:endParaRPr lang="ru-RU" sz="1200" dirty="0">
              <a:solidFill>
                <a:srgbClr val="002060"/>
              </a:solidFill>
            </a:endParaRPr>
          </a:p>
          <a:p>
            <a:pPr marL="0" indent="0" algn="just">
              <a:buNone/>
            </a:pPr>
            <a:r>
              <a:rPr lang="ru-RU" sz="1200" b="1" dirty="0">
                <a:solidFill>
                  <a:srgbClr val="002060"/>
                </a:solidFill>
              </a:rPr>
              <a:t>- Развитие связной, грамматически правильной диалогической и монологической речи (побуждать  детей употреблять  в  речи имена существительные во множественном числе, образовывать форму родительного падежа множественного числа существительных; побуждать  детей согласовывать прилагательные с существительными (в роде и числе), использовать глаголы в повелительном наклонении и неопределенной форме; упражнять в употреблении притяжательного местоимения «мой»  и в правильном употреблении предлогов, выражающих пространственные отношения (на, в, за, из, с, под, к, над, между, перед и др.); упражнять в словообразовании  при помощи суффиксов (- </a:t>
            </a:r>
            <a:r>
              <a:rPr lang="ru-RU" sz="1200" b="1" dirty="0" err="1">
                <a:solidFill>
                  <a:srgbClr val="002060"/>
                </a:solidFill>
              </a:rPr>
              <a:t>ищ</a:t>
            </a:r>
            <a:r>
              <a:rPr lang="ru-RU" sz="1200" b="1" dirty="0">
                <a:solidFill>
                  <a:srgbClr val="002060"/>
                </a:solidFill>
              </a:rPr>
              <a:t>, -</a:t>
            </a:r>
            <a:r>
              <a:rPr lang="ru-RU" sz="1200" b="1" dirty="0" err="1">
                <a:solidFill>
                  <a:srgbClr val="002060"/>
                </a:solidFill>
              </a:rPr>
              <a:t>иц</a:t>
            </a:r>
            <a:r>
              <a:rPr lang="ru-RU" sz="1200" b="1" dirty="0">
                <a:solidFill>
                  <a:srgbClr val="002060"/>
                </a:solidFill>
              </a:rPr>
              <a:t>,-</a:t>
            </a:r>
            <a:r>
              <a:rPr lang="ru-RU" sz="1200" b="1" dirty="0" err="1">
                <a:solidFill>
                  <a:srgbClr val="002060"/>
                </a:solidFill>
              </a:rPr>
              <a:t>ец</a:t>
            </a:r>
            <a:r>
              <a:rPr lang="ru-RU" sz="1200" b="1" dirty="0">
                <a:solidFill>
                  <a:srgbClr val="002060"/>
                </a:solidFill>
              </a:rPr>
              <a:t>-) и приставок; поощрять стремление детей составлять из слов словосочетания и предложения; обучать составлению и распространению простых предложений за счет однородных членов: подлежащих, определений, сказуемых; способствовать появлению в речи детей предложений сложных конструкций; начать знакомить с видами простых предложений по цели высказывания (повествовательные, вопросительные, побудительные).</a:t>
            </a:r>
            <a:endParaRPr lang="ru-RU" sz="1200" dirty="0">
              <a:solidFill>
                <a:srgbClr val="002060"/>
              </a:solidFill>
            </a:endParaRPr>
          </a:p>
          <a:p>
            <a:pPr algn="just"/>
            <a:endParaRPr lang="ru-RU" sz="1400" dirty="0"/>
          </a:p>
        </p:txBody>
      </p:sp>
      <p:sp>
        <p:nvSpPr>
          <p:cNvPr id="3" name="Заголовок 2"/>
          <p:cNvSpPr>
            <a:spLocks noGrp="1"/>
          </p:cNvSpPr>
          <p:nvPr>
            <p:ph type="title"/>
          </p:nvPr>
        </p:nvSpPr>
        <p:spPr>
          <a:xfrm>
            <a:off x="395536" y="548680"/>
            <a:ext cx="8208912" cy="504056"/>
          </a:xfrm>
        </p:spPr>
        <p:txBody>
          <a:bodyPr>
            <a:normAutofit/>
          </a:bodyPr>
          <a:lstStyle/>
          <a:p>
            <a:r>
              <a:rPr lang="ru-RU" sz="2400" dirty="0" smtClean="0"/>
              <a:t>Речевое развитие</a:t>
            </a:r>
            <a:endParaRPr lang="ru-RU" sz="2400" dirty="0"/>
          </a:p>
        </p:txBody>
      </p:sp>
    </p:spTree>
    <p:extLst>
      <p:ext uri="{BB962C8B-B14F-4D97-AF65-F5344CB8AC3E}">
        <p14:creationId xmlns:p14="http://schemas.microsoft.com/office/powerpoint/2010/main" val="4243085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548680"/>
            <a:ext cx="8280920" cy="5760640"/>
          </a:xfrm>
        </p:spPr>
        <p:txBody>
          <a:bodyPr>
            <a:normAutofit fontScale="47500" lnSpcReduction="20000"/>
          </a:bodyPr>
          <a:lstStyle/>
          <a:p>
            <a:pPr marL="0" indent="0" algn="just">
              <a:buNone/>
            </a:pPr>
            <a:r>
              <a:rPr lang="ru-RU" b="1" dirty="0">
                <a:solidFill>
                  <a:srgbClr val="002060"/>
                </a:solidFill>
              </a:rPr>
              <a:t>- Развитие связной диалогической и монологической речи (вырабатывать у детей активную диалогическую позицию в общении со сверстниками; приобщать детей к элементарным правилам ведения диалога (умение слушать и понимать собеседника; задавать вопросы и  строить ответ; способствовать освоению  ребенком речевого этикета (приветствие, обращение, просьба, извинение, утешение, благодарность, прощание и пр.); побуждать детей к описанию различными средствами отдельных объектов  и  построению связных монологических высказываний повествовательного и описательного типов; упражнять детей в восстановлении последовательности в знакомых сказках, вычленять (определять) и словесно обозначать главную тему  и структуру повествования: зачин, средняя часть, концовка).</a:t>
            </a:r>
            <a:endParaRPr lang="ru-RU" dirty="0">
              <a:solidFill>
                <a:srgbClr val="002060"/>
              </a:solidFill>
            </a:endParaRPr>
          </a:p>
          <a:p>
            <a:pPr marL="0" indent="0" algn="just">
              <a:buNone/>
            </a:pPr>
            <a:r>
              <a:rPr lang="ru-RU" b="1" dirty="0">
                <a:solidFill>
                  <a:srgbClr val="002060"/>
                </a:solidFill>
              </a:rPr>
              <a:t>- Развитие звуковой и интонационной культуры речи, фонематического слуха ( развивать речевое дыхание и  речевое внимания; формировать правильное звукопроизношение; побуждать проводить анализ  артикуляции звуков по пяти позициям (губы-зубы-язык-голосовые связки-воздушная струя); познакомить с  понятием «гласные – согласные </a:t>
            </a:r>
            <a:r>
              <a:rPr lang="ru-RU" b="1" dirty="0" smtClean="0">
                <a:solidFill>
                  <a:srgbClr val="002060"/>
                </a:solidFill>
              </a:rPr>
              <a:t>звуки</a:t>
            </a:r>
          </a:p>
          <a:p>
            <a:pPr marL="0" indent="0" algn="just">
              <a:buNone/>
            </a:pPr>
            <a:r>
              <a:rPr lang="ru-RU" b="1" dirty="0">
                <a:solidFill>
                  <a:srgbClr val="002060"/>
                </a:solidFill>
              </a:rPr>
              <a:t>«твердые-мягкие согласные звуки»; развивать речевой  слух (фонематического и фонетического восприятия);  познакомить со слоговой структурой слова; учить определять количество слогов в словах; развивать просодическую сторону речи (силу, высоту, темп, тембр и громкость речи, силу голоса); упражнять в качественном произношении слов и помогать преодолевать ошибки при формировании правильного </a:t>
            </a:r>
            <a:r>
              <a:rPr lang="ru-RU" b="1" dirty="0" err="1">
                <a:solidFill>
                  <a:srgbClr val="002060"/>
                </a:solidFill>
              </a:rPr>
              <a:t>словопроизношения</a:t>
            </a:r>
            <a:r>
              <a:rPr lang="ru-RU" b="1" dirty="0">
                <a:solidFill>
                  <a:srgbClr val="002060"/>
                </a:solidFill>
              </a:rPr>
              <a:t> в правильном постановке ударения при произнесении слов).</a:t>
            </a:r>
            <a:endParaRPr lang="ru-RU" dirty="0">
              <a:solidFill>
                <a:srgbClr val="002060"/>
              </a:solidFill>
            </a:endParaRPr>
          </a:p>
          <a:p>
            <a:pPr marL="0" indent="0" algn="just">
              <a:buNone/>
            </a:pPr>
            <a:r>
              <a:rPr lang="ru-RU" b="1" dirty="0">
                <a:solidFill>
                  <a:srgbClr val="002060"/>
                </a:solidFill>
              </a:rPr>
              <a:t>- Формирование звуковой аналитико-синтетической активности как предпосылки обучения грамоте ( упражнять в подборе слов с заданным звуком в разных позициях (начало, середина, конец слова); упражнять в умении анализировать слоговую структуру слова (определять количество и последовательность слогов в словах); упражнять в умении проводить </a:t>
            </a:r>
            <a:r>
              <a:rPr lang="ru-RU" b="1" dirty="0" err="1">
                <a:solidFill>
                  <a:srgbClr val="002060"/>
                </a:solidFill>
              </a:rPr>
              <a:t>слого</a:t>
            </a:r>
            <a:r>
              <a:rPr lang="ru-RU" b="1" dirty="0">
                <a:solidFill>
                  <a:srgbClr val="002060"/>
                </a:solidFill>
              </a:rPr>
              <a:t>-звуковой анализ слов, упражнять в умении определять последовательность звуков в словах; познакомить с ударением; упражнять в умении производить анализ и синтез предложений по словам). </a:t>
            </a:r>
            <a:endParaRPr lang="ru-RU" dirty="0">
              <a:solidFill>
                <a:srgbClr val="002060"/>
              </a:solidFill>
            </a:endParaRPr>
          </a:p>
          <a:p>
            <a:pPr algn="just"/>
            <a:endParaRPr lang="ru-RU" dirty="0">
              <a:solidFill>
                <a:srgbClr val="002060"/>
              </a:solidFill>
            </a:endParaRPr>
          </a:p>
        </p:txBody>
      </p:sp>
      <p:sp>
        <p:nvSpPr>
          <p:cNvPr id="3" name="Заголовок 2"/>
          <p:cNvSpPr>
            <a:spLocks noGrp="1"/>
          </p:cNvSpPr>
          <p:nvPr>
            <p:ph type="title"/>
          </p:nvPr>
        </p:nvSpPr>
        <p:spPr>
          <a:xfrm flipV="1">
            <a:off x="467544" y="332656"/>
            <a:ext cx="8208912" cy="144016"/>
          </a:xfrm>
        </p:spPr>
        <p:txBody>
          <a:bodyPr>
            <a:normAutofit fontScale="90000"/>
          </a:bodyPr>
          <a:lstStyle/>
          <a:p>
            <a:endParaRPr lang="ru-RU" dirty="0"/>
          </a:p>
        </p:txBody>
      </p:sp>
    </p:spTree>
    <p:extLst>
      <p:ext uri="{BB962C8B-B14F-4D97-AF65-F5344CB8AC3E}">
        <p14:creationId xmlns:p14="http://schemas.microsoft.com/office/powerpoint/2010/main" val="1849112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052736"/>
            <a:ext cx="8280920" cy="5256584"/>
          </a:xfrm>
        </p:spPr>
        <p:txBody>
          <a:bodyPr>
            <a:normAutofit fontScale="47500" lnSpcReduction="20000"/>
          </a:bodyPr>
          <a:lstStyle/>
          <a:p>
            <a:pPr marL="0" indent="0" algn="just">
              <a:buNone/>
            </a:pPr>
            <a:r>
              <a:rPr lang="ru-RU" b="1" dirty="0">
                <a:solidFill>
                  <a:srgbClr val="002060"/>
                </a:solidFill>
              </a:rPr>
              <a:t>- Развитие предпосылок ценностно-смыслового восприятия и понимания произведений искусства (словесного, музыкального, изобразительного, театрализованного) и  мира природы (содействовать накоплению детьми опыта восприятия высокохудожественных произведений искусства; воспитывать у детей уважение к искусству как ценному общественно признанному делу; добиваться взаимосвязи эмоционального, интеллектуального компонента восприятия  детьми произведений искусства, опираясь как  на их чувственное восприятие, так и на мышление).</a:t>
            </a:r>
            <a:endParaRPr lang="ru-RU" dirty="0">
              <a:solidFill>
                <a:srgbClr val="002060"/>
              </a:solidFill>
            </a:endParaRPr>
          </a:p>
          <a:p>
            <a:pPr marL="0" indent="0" algn="just">
              <a:buNone/>
            </a:pPr>
            <a:r>
              <a:rPr lang="ru-RU" b="1" dirty="0">
                <a:solidFill>
                  <a:srgbClr val="002060"/>
                </a:solidFill>
              </a:rPr>
              <a:t>- Становление эстетического отношения к окружающему миру (вызывать интерес к произведениям искусства, предметному миру и природе; развивать способность наслаждаться многообразием форм, красок, запахов и звуков природы, отдельных ее состояний и стихий (ветра, дождя, снегопада, водопада); вырабатывать потребность в постоянном общении с произведениями искусства;</a:t>
            </a:r>
            <a:endParaRPr lang="ru-RU" dirty="0">
              <a:solidFill>
                <a:srgbClr val="002060"/>
              </a:solidFill>
            </a:endParaRPr>
          </a:p>
          <a:p>
            <a:pPr marL="0" indent="0" algn="just">
              <a:buNone/>
            </a:pPr>
            <a:r>
              <a:rPr lang="ru-RU" b="1" dirty="0" smtClean="0">
                <a:solidFill>
                  <a:srgbClr val="002060"/>
                </a:solidFill>
              </a:rPr>
              <a:t>- развивать </a:t>
            </a:r>
            <a:r>
              <a:rPr lang="ru-RU" b="1" dirty="0">
                <a:solidFill>
                  <a:srgbClr val="002060"/>
                </a:solidFill>
              </a:rPr>
              <a:t>представление о разнообразии цветов и оттенков, звуков, красоты, пластики движений, выразительности слова; развивать воображение, образное мышление, эстетический вкус при восприятии произведений искусства и природы).</a:t>
            </a:r>
            <a:endParaRPr lang="ru-RU" dirty="0">
              <a:solidFill>
                <a:srgbClr val="002060"/>
              </a:solidFill>
            </a:endParaRPr>
          </a:p>
          <a:p>
            <a:pPr marL="0" indent="0" algn="just">
              <a:buNone/>
            </a:pPr>
            <a:r>
              <a:rPr lang="ru-RU" b="1" dirty="0">
                <a:solidFill>
                  <a:srgbClr val="002060"/>
                </a:solidFill>
              </a:rPr>
              <a:t>- Формирование элементарных представлений о видах искусства (формировать элементарные представления о  видах искусства: архитектуре, изобразительном искусстве (графика живопись скульптура), декоративно-прикладном искусстве,  литературе (лирика, рассказ),  фольклоре (</a:t>
            </a:r>
            <a:r>
              <a:rPr lang="ru-RU" b="1" dirty="0">
                <a:solidFill>
                  <a:srgbClr val="002060"/>
                </a:solidFill>
                <a:hlinkClick r:id="rId2" tooltip="Сказка"/>
              </a:rPr>
              <a:t>сказки</a:t>
            </a:r>
            <a:r>
              <a:rPr lang="ru-RU" b="1" dirty="0">
                <a:solidFill>
                  <a:srgbClr val="002060"/>
                </a:solidFill>
              </a:rPr>
              <a:t>, потешки и др.), музыкальном искусстве (песня,  танец, марш) театральном,  фото - и  киноискусстве, дизайне; знакомить детей с национальными фольклорными произведениями, произведениями писателей-носителей национального языка или писателей – жителей конкретного региона; развивать способность наслаждаться многообразием форм, красок, звуков, красотой движений,  образностью и  богатством русского языка). </a:t>
            </a:r>
            <a:endParaRPr lang="ru-RU" dirty="0">
              <a:solidFill>
                <a:srgbClr val="002060"/>
              </a:solidFill>
            </a:endParaRPr>
          </a:p>
          <a:p>
            <a:endParaRPr lang="ru-RU" dirty="0"/>
          </a:p>
        </p:txBody>
      </p:sp>
      <p:sp>
        <p:nvSpPr>
          <p:cNvPr id="3" name="Заголовок 2"/>
          <p:cNvSpPr>
            <a:spLocks noGrp="1"/>
          </p:cNvSpPr>
          <p:nvPr>
            <p:ph type="title"/>
          </p:nvPr>
        </p:nvSpPr>
        <p:spPr>
          <a:xfrm>
            <a:off x="395536" y="548680"/>
            <a:ext cx="8208912" cy="504056"/>
          </a:xfrm>
        </p:spPr>
        <p:txBody>
          <a:bodyPr>
            <a:normAutofit/>
          </a:bodyPr>
          <a:lstStyle/>
          <a:p>
            <a:r>
              <a:rPr lang="ru-RU" sz="2400" dirty="0" smtClean="0"/>
              <a:t>Художественно- эстетическое развитие</a:t>
            </a:r>
            <a:endParaRPr lang="ru-RU" sz="2400" dirty="0"/>
          </a:p>
        </p:txBody>
      </p:sp>
    </p:spTree>
    <p:extLst>
      <p:ext uri="{BB962C8B-B14F-4D97-AF65-F5344CB8AC3E}">
        <p14:creationId xmlns:p14="http://schemas.microsoft.com/office/powerpoint/2010/main" val="171959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980728"/>
            <a:ext cx="8280920" cy="5328592"/>
          </a:xfrm>
        </p:spPr>
        <p:txBody>
          <a:bodyPr>
            <a:normAutofit fontScale="47500" lnSpcReduction="20000"/>
          </a:bodyPr>
          <a:lstStyle/>
          <a:p>
            <a:pPr marL="0" indent="0" algn="just">
              <a:buNone/>
            </a:pPr>
            <a:r>
              <a:rPr lang="ru-RU" b="1" dirty="0">
                <a:solidFill>
                  <a:srgbClr val="002060"/>
                </a:solidFill>
              </a:rPr>
              <a:t>Приобретение опыта в следующих видах поведения детей: двигательном, в том числе связанном с выполнением упражнений, направленных на развитие таких физических качеств, как координация и гибкость; способствующих правильному формированию опорно-двигательной системы организма, развитию равновесия, координации движения, крупной и мелкой моторики обеих рук, а также с правильным, не наносящем ущерба организму (удовлетворять потребность детей в движении; повышать устойчивость организма к воздействию различных неблагоприятных факторов; расширять у детей представления и знания о различных видах физических упражнений спортивного характера;  целенаправленно развивать физические качества (скоростные, скоростно- силовые, силу, гибкость, ловкость и выносливость); развивать координацию движений, чувства равновесия, ориентировку в пространстве, скоростную реакцию, силу и гибкость; обеспечивать тренировку мелкой мускулатуры тонких движения рук через специально подобранные комплексы физических упражнений и игр с учетом возрастных и индивидуальных особенностей ребенка; развивать у детей возможность самостоятельного выполнения детьми всех гигиенических процедур и навыков самообслуживания; формировать у детей потребность в регулярных занятиях физической культуры; развивать основные движения во время игровой активности детей).</a:t>
            </a:r>
            <a:endParaRPr lang="ru-RU" dirty="0">
              <a:solidFill>
                <a:srgbClr val="002060"/>
              </a:solidFill>
            </a:endParaRPr>
          </a:p>
          <a:p>
            <a:pPr marL="0" indent="0" algn="just">
              <a:buNone/>
            </a:pPr>
            <a:r>
              <a:rPr lang="ru-RU" b="1" dirty="0">
                <a:solidFill>
                  <a:srgbClr val="002060"/>
                </a:solidFill>
              </a:rPr>
              <a:t>- Формирование начальных представлений о некоторых видах спорта, овладение подвижными играми с правилами; становление целенаправленности и саморегуляции в двигательной сфере; развивать у детей умение самостоятельно организовывать подвижные игры и выполнять упражнения.</a:t>
            </a:r>
            <a:endParaRPr lang="ru-RU" dirty="0">
              <a:solidFill>
                <a:srgbClr val="002060"/>
              </a:solidFill>
            </a:endParaRPr>
          </a:p>
          <a:p>
            <a:pPr marL="0" indent="0" algn="just">
              <a:buNone/>
            </a:pPr>
            <a:r>
              <a:rPr lang="ru-RU" b="1" dirty="0">
                <a:solidFill>
                  <a:srgbClr val="002060"/>
                </a:solidFill>
              </a:rPr>
              <a:t>- Овладение элементарными нормами и правилами здорового образа жизни (в питании, двигательном режиме, закаливании, при формировании полезных привычек и др.); содействовать формированию у детей привычки   к здоровому образу жизни; рассказывать детям о достижениях взрослых и детей в вопросах, связанных с формированием их здоровья, занятиями спорта.</a:t>
            </a:r>
            <a:endParaRPr lang="ru-RU" dirty="0">
              <a:solidFill>
                <a:srgbClr val="002060"/>
              </a:solidFill>
            </a:endParaRPr>
          </a:p>
          <a:p>
            <a:pPr marL="0" indent="0" algn="just">
              <a:buNone/>
            </a:pPr>
            <a:r>
              <a:rPr lang="ru-RU" b="1" dirty="0">
                <a:solidFill>
                  <a:srgbClr val="002060"/>
                </a:solidFill>
              </a:rPr>
              <a:t>                   </a:t>
            </a:r>
            <a:endParaRPr lang="ru-RU" dirty="0">
              <a:solidFill>
                <a:srgbClr val="002060"/>
              </a:solidFill>
            </a:endParaRPr>
          </a:p>
          <a:p>
            <a:endParaRPr lang="ru-RU" dirty="0"/>
          </a:p>
        </p:txBody>
      </p:sp>
      <p:sp>
        <p:nvSpPr>
          <p:cNvPr id="3" name="Заголовок 2"/>
          <p:cNvSpPr>
            <a:spLocks noGrp="1"/>
          </p:cNvSpPr>
          <p:nvPr>
            <p:ph type="title"/>
          </p:nvPr>
        </p:nvSpPr>
        <p:spPr>
          <a:xfrm>
            <a:off x="395536" y="548680"/>
            <a:ext cx="8208912" cy="432048"/>
          </a:xfrm>
        </p:spPr>
        <p:txBody>
          <a:bodyPr>
            <a:normAutofit fontScale="90000"/>
          </a:bodyPr>
          <a:lstStyle/>
          <a:p>
            <a:r>
              <a:rPr lang="ru-RU" sz="2400" dirty="0" smtClean="0"/>
              <a:t>Физическое развитие</a:t>
            </a:r>
            <a:endParaRPr lang="ru-RU" sz="2400" dirty="0"/>
          </a:p>
        </p:txBody>
      </p:sp>
    </p:spTree>
    <p:extLst>
      <p:ext uri="{BB962C8B-B14F-4D97-AF65-F5344CB8AC3E}">
        <p14:creationId xmlns:p14="http://schemas.microsoft.com/office/powerpoint/2010/main" val="2978388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89054" y="1484784"/>
            <a:ext cx="8280920" cy="4320480"/>
          </a:xfrm>
        </p:spPr>
        <p:txBody>
          <a:bodyPr>
            <a:normAutofit/>
          </a:bodyPr>
          <a:lstStyle/>
          <a:p>
            <a:pPr marL="0" indent="0" algn="just">
              <a:buNone/>
            </a:pPr>
            <a:r>
              <a:rPr lang="ru-RU" sz="2200" dirty="0" smtClean="0">
                <a:solidFill>
                  <a:srgbClr val="002060"/>
                </a:solidFill>
              </a:rPr>
              <a:t>Семья </a:t>
            </a:r>
            <a:r>
              <a:rPr lang="ru-RU" sz="2200" dirty="0">
                <a:solidFill>
                  <a:srgbClr val="002060"/>
                </a:solidFill>
              </a:rPr>
              <a:t>для ребёнка дошкольного возраста – жизненно необходимая среда, определяющая путь развития его личности. Родительская любовь обеспечивает ребёнку эмоциональную защиту, психологический комфорт и жизненную опору. </a:t>
            </a:r>
          </a:p>
          <a:p>
            <a:pPr marL="0" indent="0" algn="just">
              <a:buNone/>
            </a:pPr>
            <a:r>
              <a:rPr lang="ru-RU" sz="2200" dirty="0">
                <a:solidFill>
                  <a:srgbClr val="002060"/>
                </a:solidFill>
              </a:rPr>
              <a:t>Воспитатель в сотрудничестве с родителями стремится к позиции поддержки, соучастия и сопереживания им в сложном процессе осознания материнских и отцовских функций.</a:t>
            </a:r>
          </a:p>
          <a:p>
            <a:pPr marL="0" indent="0" algn="just">
              <a:buNone/>
            </a:pPr>
            <a:r>
              <a:rPr lang="ru-RU" sz="2200" dirty="0">
                <a:solidFill>
                  <a:srgbClr val="002060"/>
                </a:solidFill>
              </a:rPr>
              <a:t>Эффективным методом работы с родителями являются активные методы взаимодействия, особенность которых заключается в том, что субъекты проявляют инициативу и самостоятельность.</a:t>
            </a:r>
          </a:p>
          <a:p>
            <a:endParaRPr lang="ru-RU" dirty="0"/>
          </a:p>
        </p:txBody>
      </p:sp>
      <p:sp>
        <p:nvSpPr>
          <p:cNvPr id="3" name="Заголовок 2"/>
          <p:cNvSpPr>
            <a:spLocks noGrp="1"/>
          </p:cNvSpPr>
          <p:nvPr>
            <p:ph type="title"/>
          </p:nvPr>
        </p:nvSpPr>
        <p:spPr/>
        <p:txBody>
          <a:bodyPr>
            <a:normAutofit fontScale="90000"/>
          </a:bodyPr>
          <a:lstStyle/>
          <a:p>
            <a:r>
              <a:rPr lang="ru-RU" sz="3100" b="1" dirty="0"/>
              <a:t>Особенности взаимодействия педагогического коллектива с семьями воспитанников</a:t>
            </a:r>
            <a:r>
              <a:rPr lang="ru-RU" dirty="0"/>
              <a:t/>
            </a:r>
            <a:br>
              <a:rPr lang="ru-RU" dirty="0"/>
            </a:br>
            <a:endParaRPr lang="ru-RU" dirty="0"/>
          </a:p>
        </p:txBody>
      </p:sp>
    </p:spTree>
    <p:extLst>
      <p:ext uri="{BB962C8B-B14F-4D97-AF65-F5344CB8AC3E}">
        <p14:creationId xmlns:p14="http://schemas.microsoft.com/office/powerpoint/2010/main" val="20222199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692696"/>
            <a:ext cx="8388932" cy="4320480"/>
          </a:xfrm>
        </p:spPr>
        <p:txBody>
          <a:bodyPr>
            <a:noAutofit/>
          </a:bodyPr>
          <a:lstStyle/>
          <a:p>
            <a:pPr marL="0" indent="0" algn="just">
              <a:buNone/>
            </a:pPr>
            <a:r>
              <a:rPr lang="ru-RU" sz="2000" dirty="0">
                <a:solidFill>
                  <a:srgbClr val="002060"/>
                </a:solidFill>
              </a:rPr>
              <a:t>Воспитатели ежедневно информируют родителей о деятельности детей за прошедший день. Такая информация является эффективным механизмом вовлечения родителей в процесс образования детей.</a:t>
            </a:r>
          </a:p>
          <a:p>
            <a:pPr marL="0" indent="0" algn="just">
              <a:buNone/>
            </a:pPr>
            <a:r>
              <a:rPr lang="ru-RU" sz="2000" dirty="0">
                <a:solidFill>
                  <a:srgbClr val="002060"/>
                </a:solidFill>
              </a:rPr>
              <a:t>Родители могут «усилить образовательный эффект», соблюдая следующие правила:</a:t>
            </a:r>
          </a:p>
          <a:p>
            <a:pPr marL="0" indent="0" algn="just">
              <a:buNone/>
            </a:pPr>
            <a:r>
              <a:rPr lang="ru-RU" sz="2000" dirty="0">
                <a:solidFill>
                  <a:srgbClr val="002060"/>
                </a:solidFill>
              </a:rPr>
              <a:t>- иметь при себе перечень образовательных задач, которые педагог определил на данный период времени;</a:t>
            </a:r>
          </a:p>
          <a:p>
            <a:pPr marL="0" indent="0" algn="just">
              <a:buNone/>
            </a:pPr>
            <a:r>
              <a:rPr lang="ru-RU" sz="2000" dirty="0">
                <a:solidFill>
                  <a:srgbClr val="002060"/>
                </a:solidFill>
              </a:rPr>
              <a:t>- ежедневно разговаривать с детьми о том, что происходило в течение дня, делая акцент на новых понятиях, о которых у ребёнка должно сформироваться представление.</a:t>
            </a:r>
          </a:p>
          <a:p>
            <a:pPr marL="0" indent="0" algn="just">
              <a:buNone/>
            </a:pPr>
            <a:r>
              <a:rPr lang="ru-RU" sz="2000" dirty="0">
                <a:solidFill>
                  <a:srgbClr val="002060"/>
                </a:solidFill>
              </a:rPr>
              <a:t>- организовывать за пределами детского сада деятельность, в которой ребёнок тренируется в тех способах, которыми овладел в детском саду (наибольший эффект достигается в совместной деятельности, когда у ребёнка есть возможность наблюдать действия взрослого);</a:t>
            </a:r>
          </a:p>
          <a:p>
            <a:pPr marL="0" indent="0" algn="just">
              <a:buNone/>
            </a:pPr>
            <a:r>
              <a:rPr lang="ru-RU" sz="2000" dirty="0">
                <a:solidFill>
                  <a:srgbClr val="002060"/>
                </a:solidFill>
              </a:rPr>
              <a:t>- ежедневно интересоваться успехами и трудностями ребёнка;</a:t>
            </a:r>
          </a:p>
          <a:p>
            <a:pPr marL="0" indent="0" algn="just">
              <a:buNone/>
            </a:pPr>
            <a:r>
              <a:rPr lang="ru-RU" sz="2000" dirty="0">
                <a:solidFill>
                  <a:srgbClr val="002060"/>
                </a:solidFill>
              </a:rPr>
              <a:t>- поощрять успешность ребёнка, подбадривать, вселять уверенность.</a:t>
            </a:r>
          </a:p>
          <a:p>
            <a:endParaRPr lang="ru-RU" sz="2000" dirty="0">
              <a:solidFill>
                <a:srgbClr val="002060"/>
              </a:solidFill>
            </a:endParaRPr>
          </a:p>
        </p:txBody>
      </p:sp>
      <p:sp>
        <p:nvSpPr>
          <p:cNvPr id="3" name="Заголовок 2"/>
          <p:cNvSpPr>
            <a:spLocks noGrp="1"/>
          </p:cNvSpPr>
          <p:nvPr>
            <p:ph type="title"/>
          </p:nvPr>
        </p:nvSpPr>
        <p:spPr>
          <a:xfrm flipV="1">
            <a:off x="683568" y="476672"/>
            <a:ext cx="7920880" cy="72008"/>
          </a:xfrm>
        </p:spPr>
        <p:txBody>
          <a:bodyPr>
            <a:normAutofit fontScale="90000"/>
          </a:bodyPr>
          <a:lstStyle/>
          <a:p>
            <a:endParaRPr lang="ru-RU" sz="800" dirty="0"/>
          </a:p>
        </p:txBody>
      </p:sp>
    </p:spTree>
    <p:extLst>
      <p:ext uri="{BB962C8B-B14F-4D97-AF65-F5344CB8AC3E}">
        <p14:creationId xmlns:p14="http://schemas.microsoft.com/office/powerpoint/2010/main" val="110219489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59532" y="1052736"/>
            <a:ext cx="8280920" cy="4320480"/>
          </a:xfrm>
        </p:spPr>
        <p:txBody>
          <a:bodyPr>
            <a:normAutofit fontScale="25000" lnSpcReduction="20000"/>
          </a:bodyPr>
          <a:lstStyle/>
          <a:p>
            <a:pPr marL="0" indent="0" algn="just">
              <a:buNone/>
            </a:pPr>
            <a:r>
              <a:rPr lang="ru-RU" dirty="0">
                <a:solidFill>
                  <a:srgbClr val="002060"/>
                </a:solidFill>
              </a:rPr>
              <a:t> </a:t>
            </a:r>
            <a:r>
              <a:rPr lang="ru-RU" sz="6400" dirty="0">
                <a:solidFill>
                  <a:srgbClr val="002060"/>
                </a:solidFill>
                <a:latin typeface="+mj-lt"/>
                <a:cs typeface="Arial" panose="020B0604020202020204" pitchFamily="34" charset="0"/>
              </a:rPr>
              <a:t>Инициативный ребенок должен уметь реализовать свою деятельность творчески, проявлять познавательную активность. Новизна продукта детской деятельности имеет субъективное, но чрезвычайно важное значение для развития личности ребенка. Развитие творчества зависит от уровня развития когнитивной сферы, уровня развития творческой инициативы, произвольности деятельности и поведения, свободы деятельности, предоставляемой ребенку, а также широты его ориентировки в окружающем мире и его осведомленности</a:t>
            </a:r>
            <a:r>
              <a:rPr lang="ru-RU" sz="6400" dirty="0" smtClean="0">
                <a:solidFill>
                  <a:srgbClr val="002060"/>
                </a:solidFill>
                <a:latin typeface="+mj-lt"/>
                <a:cs typeface="Arial" panose="020B0604020202020204" pitchFamily="34" charset="0"/>
              </a:rPr>
              <a:t>.  </a:t>
            </a:r>
            <a:r>
              <a:rPr lang="ru-RU" sz="6400" dirty="0">
                <a:solidFill>
                  <a:srgbClr val="002060"/>
                </a:solidFill>
                <a:latin typeface="+mj-lt"/>
                <a:cs typeface="Arial" panose="020B0604020202020204" pitchFamily="34" charset="0"/>
              </a:rPr>
              <a:t>Итак, для инициативной личности характерно:</a:t>
            </a:r>
          </a:p>
          <a:p>
            <a:pPr marL="0" indent="0" algn="just">
              <a:buNone/>
            </a:pPr>
            <a:r>
              <a:rPr lang="ru-RU" sz="6400" dirty="0">
                <a:solidFill>
                  <a:srgbClr val="002060"/>
                </a:solidFill>
                <a:latin typeface="+mj-lt"/>
                <a:cs typeface="Arial" panose="020B0604020202020204" pitchFamily="34" charset="0"/>
              </a:rPr>
              <a:t>- произвольность поведения;</a:t>
            </a:r>
          </a:p>
          <a:p>
            <a:pPr marL="0" indent="0" algn="just">
              <a:buNone/>
            </a:pPr>
            <a:r>
              <a:rPr lang="ru-RU" sz="6400" dirty="0">
                <a:solidFill>
                  <a:srgbClr val="002060"/>
                </a:solidFill>
                <a:latin typeface="+mj-lt"/>
                <a:cs typeface="Arial" panose="020B0604020202020204" pitchFamily="34" charset="0"/>
              </a:rPr>
              <a:t>- самостоятельность;</a:t>
            </a:r>
          </a:p>
          <a:p>
            <a:pPr marL="0" indent="0" algn="just">
              <a:buNone/>
            </a:pPr>
            <a:r>
              <a:rPr lang="ru-RU" sz="6400" dirty="0">
                <a:solidFill>
                  <a:srgbClr val="002060"/>
                </a:solidFill>
                <a:latin typeface="+mj-lt"/>
                <a:cs typeface="Arial" panose="020B0604020202020204" pitchFamily="34" charset="0"/>
              </a:rPr>
              <a:t>- развитая эмоционально волевая сфера;</a:t>
            </a:r>
          </a:p>
          <a:p>
            <a:pPr marL="0" indent="0" algn="just">
              <a:buNone/>
            </a:pPr>
            <a:r>
              <a:rPr lang="ru-RU" sz="6400" dirty="0">
                <a:solidFill>
                  <a:srgbClr val="002060"/>
                </a:solidFill>
                <a:latin typeface="+mj-lt"/>
                <a:cs typeface="Arial" panose="020B0604020202020204" pitchFamily="34" charset="0"/>
              </a:rPr>
              <a:t>- инициатива в различных видах деятельности;</a:t>
            </a:r>
          </a:p>
          <a:p>
            <a:pPr marL="0" indent="0" algn="just">
              <a:buNone/>
            </a:pPr>
            <a:r>
              <a:rPr lang="ru-RU" sz="6400" dirty="0">
                <a:solidFill>
                  <a:srgbClr val="002060"/>
                </a:solidFill>
                <a:latin typeface="+mj-lt"/>
                <a:cs typeface="Arial" panose="020B0604020202020204" pitchFamily="34" charset="0"/>
              </a:rPr>
              <a:t>- стремление к самореализации;</a:t>
            </a:r>
          </a:p>
          <a:p>
            <a:pPr marL="0" indent="0" algn="just">
              <a:buNone/>
            </a:pPr>
            <a:r>
              <a:rPr lang="ru-RU" sz="6400" dirty="0">
                <a:solidFill>
                  <a:srgbClr val="002060"/>
                </a:solidFill>
                <a:latin typeface="+mj-lt"/>
                <a:cs typeface="Arial" panose="020B0604020202020204" pitchFamily="34" charset="0"/>
              </a:rPr>
              <a:t>- общительность;</a:t>
            </a:r>
          </a:p>
          <a:p>
            <a:pPr marL="0" indent="0" algn="just">
              <a:buNone/>
            </a:pPr>
            <a:r>
              <a:rPr lang="ru-RU" sz="6400" dirty="0">
                <a:solidFill>
                  <a:srgbClr val="002060"/>
                </a:solidFill>
                <a:latin typeface="+mj-lt"/>
                <a:cs typeface="Arial" panose="020B0604020202020204" pitchFamily="34" charset="0"/>
              </a:rPr>
              <a:t>- творческий подход к деятельности;</a:t>
            </a:r>
          </a:p>
          <a:p>
            <a:pPr marL="0" indent="0" algn="just">
              <a:buNone/>
            </a:pPr>
            <a:r>
              <a:rPr lang="ru-RU" sz="6400" dirty="0">
                <a:solidFill>
                  <a:srgbClr val="002060"/>
                </a:solidFill>
                <a:latin typeface="+mj-lt"/>
                <a:cs typeface="Arial" panose="020B0604020202020204" pitchFamily="34" charset="0"/>
              </a:rPr>
              <a:t>- высокий уровень умственных способностей;</a:t>
            </a:r>
          </a:p>
          <a:p>
            <a:pPr marL="0" indent="0" algn="just">
              <a:buNone/>
            </a:pPr>
            <a:r>
              <a:rPr lang="ru-RU" sz="6400" dirty="0" smtClean="0">
                <a:solidFill>
                  <a:srgbClr val="002060"/>
                </a:solidFill>
                <a:latin typeface="+mj-lt"/>
                <a:cs typeface="Arial" panose="020B0604020202020204" pitchFamily="34" charset="0"/>
              </a:rPr>
              <a:t>- познавательная </a:t>
            </a:r>
            <a:r>
              <a:rPr lang="ru-RU" sz="6400" dirty="0">
                <a:solidFill>
                  <a:srgbClr val="002060"/>
                </a:solidFill>
                <a:latin typeface="+mj-lt"/>
                <a:cs typeface="Arial" panose="020B0604020202020204" pitchFamily="34" charset="0"/>
              </a:rPr>
              <a:t>активность</a:t>
            </a:r>
            <a:r>
              <a:rPr lang="ru-RU" sz="6400" dirty="0" smtClean="0">
                <a:solidFill>
                  <a:srgbClr val="002060"/>
                </a:solidFill>
                <a:latin typeface="+mj-lt"/>
                <a:cs typeface="Arial" panose="020B0604020202020204" pitchFamily="34" charset="0"/>
              </a:rPr>
              <a:t>.</a:t>
            </a:r>
          </a:p>
          <a:p>
            <a:pPr marL="0" indent="0" algn="just">
              <a:buNone/>
            </a:pPr>
            <a:r>
              <a:rPr lang="ru-RU" sz="6400" dirty="0" smtClean="0">
                <a:solidFill>
                  <a:srgbClr val="002060"/>
                </a:solidFill>
                <a:latin typeface="+mj-lt"/>
                <a:cs typeface="Arial" panose="020B0604020202020204" pitchFamily="34" charset="0"/>
              </a:rPr>
              <a:t> </a:t>
            </a:r>
            <a:r>
              <a:rPr lang="ru-RU" sz="6400" dirty="0">
                <a:solidFill>
                  <a:srgbClr val="002060"/>
                </a:solidFill>
                <a:latin typeface="+mj-lt"/>
                <a:cs typeface="Arial" panose="020B0604020202020204" pitchFamily="34" charset="0"/>
              </a:rPr>
              <a:t>Инициативная личность развивается в деятельности. А так как ведущая деятельность дошкольного возраста игра, то, чем выше уровень развития творческой инициативы, тем разнообразнее игровая деятельность, а следовательно и динамичнее развитие личности.</a:t>
            </a:r>
            <a:endParaRPr lang="ru-RU" sz="6400" dirty="0">
              <a:solidFill>
                <a:srgbClr val="002060"/>
              </a:solidFill>
              <a:latin typeface="+mj-lt"/>
              <a:cs typeface="Arial" panose="020B0604020202020204" pitchFamily="34" charset="0"/>
            </a:endParaRPr>
          </a:p>
        </p:txBody>
      </p:sp>
      <p:sp>
        <p:nvSpPr>
          <p:cNvPr id="3" name="Заголовок 2"/>
          <p:cNvSpPr>
            <a:spLocks noGrp="1"/>
          </p:cNvSpPr>
          <p:nvPr>
            <p:ph type="title"/>
          </p:nvPr>
        </p:nvSpPr>
        <p:spPr>
          <a:xfrm>
            <a:off x="395536" y="188640"/>
            <a:ext cx="8208912" cy="648072"/>
          </a:xfrm>
        </p:spPr>
        <p:txBody>
          <a:bodyPr>
            <a:noAutofit/>
          </a:bodyPr>
          <a:lstStyle/>
          <a:p>
            <a:r>
              <a:rPr lang="ru-RU" sz="2400" b="1" dirty="0">
                <a:effectLst/>
              </a:rPr>
              <a:t>Способы и направления поддержки детской </a:t>
            </a:r>
            <a:r>
              <a:rPr lang="ru-RU" sz="2400" b="1" dirty="0" smtClean="0">
                <a:effectLst/>
              </a:rPr>
              <a:t>инициативы</a:t>
            </a:r>
            <a:endParaRPr lang="ru-RU" sz="2400" dirty="0"/>
          </a:p>
        </p:txBody>
      </p:sp>
    </p:spTree>
    <p:extLst>
      <p:ext uri="{BB962C8B-B14F-4D97-AF65-F5344CB8AC3E}">
        <p14:creationId xmlns:p14="http://schemas.microsoft.com/office/powerpoint/2010/main" val="41878018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340768"/>
            <a:ext cx="8280920" cy="4320480"/>
          </a:xfrm>
        </p:spPr>
        <p:txBody>
          <a:bodyPr>
            <a:normAutofit/>
          </a:bodyPr>
          <a:lstStyle/>
          <a:p>
            <a:pPr marL="0" indent="0" algn="just">
              <a:buNone/>
            </a:pPr>
            <a:r>
              <a:rPr lang="ru-RU" sz="2400" dirty="0">
                <a:solidFill>
                  <a:srgbClr val="002060"/>
                </a:solidFill>
              </a:rPr>
              <a:t>Финансовое обеспечение реализации образовательной программы осуществляется на основании муниципального задания и исходя из установленных расходных обязательств, обеспечиваемых предоставляемой субсидией. Финансовое обеспечение реализации образовательной программы дошкольного образования осуществляется на основании утвержденной бюджетной сметы.</a:t>
            </a:r>
          </a:p>
          <a:p>
            <a:endParaRPr lang="ru-RU" dirty="0"/>
          </a:p>
        </p:txBody>
      </p:sp>
      <p:sp>
        <p:nvSpPr>
          <p:cNvPr id="3" name="Заголовок 2"/>
          <p:cNvSpPr>
            <a:spLocks noGrp="1"/>
          </p:cNvSpPr>
          <p:nvPr>
            <p:ph type="title"/>
          </p:nvPr>
        </p:nvSpPr>
        <p:spPr>
          <a:xfrm>
            <a:off x="467544" y="548680"/>
            <a:ext cx="8136904" cy="648072"/>
          </a:xfrm>
        </p:spPr>
        <p:txBody>
          <a:bodyPr>
            <a:noAutofit/>
          </a:bodyPr>
          <a:lstStyle/>
          <a:p>
            <a:r>
              <a:rPr lang="ru-RU" sz="2400" b="1" dirty="0">
                <a:effectLst/>
              </a:rPr>
              <a:t>Финансовые условия реализации </a:t>
            </a:r>
            <a:r>
              <a:rPr lang="ru-RU" sz="2400" b="1" dirty="0" smtClean="0">
                <a:effectLst/>
              </a:rPr>
              <a:t>Программы</a:t>
            </a:r>
            <a:endParaRPr lang="ru-RU" sz="2400" dirty="0"/>
          </a:p>
        </p:txBody>
      </p:sp>
    </p:spTree>
    <p:extLst>
      <p:ext uri="{BB962C8B-B14F-4D97-AF65-F5344CB8AC3E}">
        <p14:creationId xmlns:p14="http://schemas.microsoft.com/office/powerpoint/2010/main" val="1252080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988840"/>
            <a:ext cx="8640960" cy="4320480"/>
          </a:xfrm>
        </p:spPr>
        <p:txBody>
          <a:bodyPr>
            <a:normAutofit fontScale="47500" lnSpcReduction="20000"/>
          </a:bodyPr>
          <a:lstStyle/>
          <a:p>
            <a:pPr marL="0" indent="0">
              <a:buNone/>
            </a:pPr>
            <a:r>
              <a:rPr lang="ru-RU" sz="4200" b="1" dirty="0">
                <a:solidFill>
                  <a:srgbClr val="002060"/>
                </a:solidFill>
              </a:rPr>
              <a:t>Задачи программы:</a:t>
            </a:r>
            <a:endParaRPr lang="ru-RU" sz="4200" dirty="0">
              <a:solidFill>
                <a:srgbClr val="002060"/>
              </a:solidFill>
            </a:endParaRPr>
          </a:p>
          <a:p>
            <a:pPr marL="0" indent="0" algn="just">
              <a:buNone/>
            </a:pPr>
            <a:r>
              <a:rPr lang="ru-RU" b="1" dirty="0">
                <a:solidFill>
                  <a:srgbClr val="002060"/>
                </a:solidFill>
              </a:rPr>
              <a:t>- обеспечение условий здорового образа жизни и безопасности ребёнка;</a:t>
            </a:r>
            <a:endParaRPr lang="ru-RU" dirty="0">
              <a:solidFill>
                <a:srgbClr val="002060"/>
              </a:solidFill>
            </a:endParaRPr>
          </a:p>
          <a:p>
            <a:pPr marL="0" indent="0" algn="just">
              <a:buNone/>
            </a:pPr>
            <a:r>
              <a:rPr lang="ru-RU" b="1" dirty="0">
                <a:solidFill>
                  <a:srgbClr val="002060"/>
                </a:solidFill>
              </a:rPr>
              <a:t>- приобщение детей через соответствующие их индивидуально-возрастным особенностям виды деятельности к социокультурным нормам, традициям семьи, общества государства;</a:t>
            </a:r>
            <a:endParaRPr lang="ru-RU" dirty="0">
              <a:solidFill>
                <a:srgbClr val="002060"/>
              </a:solidFill>
            </a:endParaRPr>
          </a:p>
          <a:p>
            <a:pPr marL="0" indent="0" algn="just">
              <a:buNone/>
            </a:pPr>
            <a:r>
              <a:rPr lang="ru-RU" b="1" dirty="0">
                <a:solidFill>
                  <a:srgbClr val="002060"/>
                </a:solidFill>
              </a:rPr>
              <a:t>- развитие интереса и мотивации детей к познанию мира и творчеству;</a:t>
            </a:r>
            <a:endParaRPr lang="ru-RU" dirty="0">
              <a:solidFill>
                <a:srgbClr val="002060"/>
              </a:solidFill>
            </a:endParaRPr>
          </a:p>
          <a:p>
            <a:pPr marL="0" indent="0" algn="just">
              <a:buNone/>
            </a:pPr>
            <a:r>
              <a:rPr lang="ru-RU" b="1" dirty="0">
                <a:solidFill>
                  <a:srgbClr val="002060"/>
                </a:solidFill>
              </a:rPr>
              <a:t>- реализация вариативных образовательных программ;</a:t>
            </a:r>
            <a:endParaRPr lang="ru-RU" dirty="0">
              <a:solidFill>
                <a:srgbClr val="002060"/>
              </a:solidFill>
            </a:endParaRPr>
          </a:p>
          <a:p>
            <a:pPr marL="0" indent="0" algn="just">
              <a:buNone/>
            </a:pPr>
            <a:r>
              <a:rPr lang="ru-RU" b="1" dirty="0">
                <a:solidFill>
                  <a:srgbClr val="002060"/>
                </a:solidFill>
              </a:rPr>
              <a:t>- соблюдение прав ребёнка, родителей и других участников образовательного процесса.</a:t>
            </a:r>
            <a:endParaRPr lang="ru-RU" dirty="0">
              <a:solidFill>
                <a:srgbClr val="002060"/>
              </a:solidFill>
            </a:endParaRPr>
          </a:p>
          <a:p>
            <a:pPr marL="0" indent="0" algn="just">
              <a:buNone/>
            </a:pPr>
            <a:r>
              <a:rPr lang="ru-RU" sz="4200" b="1" dirty="0" smtClean="0">
                <a:solidFill>
                  <a:srgbClr val="002060"/>
                </a:solidFill>
              </a:rPr>
              <a:t>Психолого-педагогические </a:t>
            </a:r>
            <a:r>
              <a:rPr lang="ru-RU" sz="4200" b="1" dirty="0">
                <a:solidFill>
                  <a:srgbClr val="002060"/>
                </a:solidFill>
              </a:rPr>
              <a:t>условия, которые должны сложиться в результате реализации программы:</a:t>
            </a:r>
            <a:endParaRPr lang="ru-RU" sz="4200" dirty="0">
              <a:solidFill>
                <a:srgbClr val="002060"/>
              </a:solidFill>
            </a:endParaRPr>
          </a:p>
          <a:p>
            <a:pPr marL="0" indent="0" algn="just">
              <a:buNone/>
            </a:pPr>
            <a:r>
              <a:rPr lang="ru-RU" b="1" dirty="0">
                <a:solidFill>
                  <a:srgbClr val="002060"/>
                </a:solidFill>
              </a:rPr>
              <a:t>- личностно ориентированное взаимодействие взрослых с детьми;</a:t>
            </a:r>
            <a:endParaRPr lang="ru-RU" dirty="0">
              <a:solidFill>
                <a:srgbClr val="002060"/>
              </a:solidFill>
            </a:endParaRPr>
          </a:p>
          <a:p>
            <a:pPr marL="0" indent="0" algn="just">
              <a:buNone/>
            </a:pPr>
            <a:r>
              <a:rPr lang="ru-RU" b="1" dirty="0">
                <a:solidFill>
                  <a:srgbClr val="002060"/>
                </a:solidFill>
              </a:rPr>
              <a:t>- полноценное общение ребёнка со сверстниками, старшими и младшими детьми;</a:t>
            </a:r>
            <a:endParaRPr lang="ru-RU" dirty="0">
              <a:solidFill>
                <a:srgbClr val="002060"/>
              </a:solidFill>
            </a:endParaRPr>
          </a:p>
          <a:p>
            <a:pPr marL="0" indent="0" algn="just">
              <a:buNone/>
            </a:pPr>
            <a:r>
              <a:rPr lang="ru-RU" b="1" dirty="0">
                <a:solidFill>
                  <a:srgbClr val="002060"/>
                </a:solidFill>
              </a:rPr>
              <a:t>- разработка развивающих педагогических технологий, соответствующих возрасту и опирающихся на усвоение культурных средств деятельности в определенном возрасте;</a:t>
            </a:r>
            <a:endParaRPr lang="ru-RU" dirty="0">
              <a:solidFill>
                <a:srgbClr val="002060"/>
              </a:solidFill>
            </a:endParaRPr>
          </a:p>
          <a:p>
            <a:pPr marL="0" indent="0" algn="just">
              <a:buNone/>
            </a:pPr>
            <a:r>
              <a:rPr lang="ru-RU" b="1" dirty="0">
                <a:solidFill>
                  <a:srgbClr val="002060"/>
                </a:solidFill>
              </a:rPr>
              <a:t>- разработка развивающей предметно-пространственной среды, обеспечивающей коммуникативную, игровую, познавательную, речевую, физическую, творческую деятельность детей в соответствии с возрастом;</a:t>
            </a:r>
            <a:endParaRPr lang="ru-RU" dirty="0">
              <a:solidFill>
                <a:srgbClr val="002060"/>
              </a:solidFill>
            </a:endParaRPr>
          </a:p>
          <a:p>
            <a:pPr marL="0" indent="0" algn="just">
              <a:buNone/>
            </a:pPr>
            <a:r>
              <a:rPr lang="ru-RU" b="1" dirty="0">
                <a:solidFill>
                  <a:srgbClr val="002060"/>
                </a:solidFill>
              </a:rPr>
              <a:t>- возможность выбора для всех субъектов образования образовательных программ, педагогических технологий и видов деятельности.</a:t>
            </a:r>
            <a:endParaRPr lang="ru-RU" dirty="0">
              <a:solidFill>
                <a:srgbClr val="002060"/>
              </a:solidFill>
            </a:endParaRPr>
          </a:p>
          <a:p>
            <a:pPr marL="0" indent="0">
              <a:buNone/>
            </a:pPr>
            <a:endParaRPr lang="ru-RU" dirty="0"/>
          </a:p>
        </p:txBody>
      </p:sp>
      <p:sp>
        <p:nvSpPr>
          <p:cNvPr id="3" name="Заголовок 2"/>
          <p:cNvSpPr>
            <a:spLocks noGrp="1"/>
          </p:cNvSpPr>
          <p:nvPr>
            <p:ph type="title"/>
          </p:nvPr>
        </p:nvSpPr>
        <p:spPr/>
        <p:txBody>
          <a:bodyPr>
            <a:noAutofit/>
          </a:bodyPr>
          <a:lstStyle/>
          <a:p>
            <a:r>
              <a:rPr lang="ru-RU" sz="2400" b="1" dirty="0">
                <a:effectLst/>
              </a:rPr>
              <a:t>Цель программы:</a:t>
            </a:r>
            <a:r>
              <a:rPr lang="ru-RU" sz="2400" dirty="0">
                <a:effectLst/>
              </a:rPr>
              <a:t/>
            </a:r>
            <a:br>
              <a:rPr lang="ru-RU" sz="2400" dirty="0">
                <a:effectLst/>
              </a:rPr>
            </a:br>
            <a:r>
              <a:rPr lang="ru-RU" sz="2400" b="1" dirty="0">
                <a:effectLst/>
              </a:rPr>
              <a:t> </a:t>
            </a:r>
            <a:r>
              <a:rPr lang="ru-RU" sz="2000" b="1" dirty="0" smtClean="0">
                <a:effectLst/>
              </a:rPr>
              <a:t>- </a:t>
            </a:r>
            <a:r>
              <a:rPr lang="ru-RU" sz="2000" b="1" dirty="0">
                <a:effectLst/>
              </a:rPr>
              <a:t>расширение возможностей развития личностного потенциала и способностей каждого ребёнка дошкольного возраста.</a:t>
            </a:r>
            <a:endParaRPr lang="ru-RU" sz="2000" dirty="0">
              <a:effectLst/>
            </a:endParaRPr>
          </a:p>
        </p:txBody>
      </p:sp>
    </p:spTree>
    <p:extLst>
      <p:ext uri="{BB962C8B-B14F-4D97-AF65-F5344CB8AC3E}">
        <p14:creationId xmlns:p14="http://schemas.microsoft.com/office/powerpoint/2010/main" val="3327822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5"/>
          <p:cNvSpPr>
            <a:spLocks noGrp="1"/>
          </p:cNvSpPr>
          <p:nvPr>
            <p:ph idx="1"/>
          </p:nvPr>
        </p:nvSpPr>
        <p:spPr>
          <a:xfrm>
            <a:off x="179512" y="1052736"/>
            <a:ext cx="8712968" cy="5256584"/>
          </a:xfrm>
        </p:spPr>
        <p:txBody>
          <a:bodyPr>
            <a:normAutofit fontScale="55000" lnSpcReduction="20000"/>
          </a:bodyPr>
          <a:lstStyle/>
          <a:p>
            <a:pPr lvl="0" algn="just"/>
            <a:r>
              <a:rPr lang="ru-RU" sz="2400" b="1" dirty="0">
                <a:solidFill>
                  <a:srgbClr val="002060"/>
                </a:solidFill>
              </a:rPr>
              <a:t>Комплексно-деятельностный подход к развитию ребенка и созданию образовательной среды, предполагающий гармоничное развитие всех сторон личности ребёнка. </a:t>
            </a:r>
            <a:endParaRPr lang="ru-RU" sz="2400" dirty="0">
              <a:solidFill>
                <a:srgbClr val="002060"/>
              </a:solidFill>
            </a:endParaRPr>
          </a:p>
          <a:p>
            <a:pPr lvl="0" algn="just"/>
            <a:r>
              <a:rPr lang="ru-RU" sz="2400" b="1" dirty="0" err="1">
                <a:solidFill>
                  <a:srgbClr val="002060"/>
                </a:solidFill>
              </a:rPr>
              <a:t>Психологизация</a:t>
            </a:r>
            <a:r>
              <a:rPr lang="ru-RU" sz="2400" b="1" dirty="0">
                <a:solidFill>
                  <a:srgbClr val="002060"/>
                </a:solidFill>
              </a:rPr>
              <a:t> дошкольного образования предполагает повышение уровня психологической компетентности всех взрослых, взаимодействующих с ребёнком, и включает в себя глубокие знания возрастных особенностей и закономерностей  развития детской психики,  ориентированность на первичность развития базовых познавательных процессов (памяти, внимания, логики мышления, речи, воображения, зрительно-моторной и двигательной координации и др.), принятие условности возрастных норм, умение распознавать «внешние сигналы» ребёнка и правильно их интерпретировать, понимание развивающего характера образования.</a:t>
            </a:r>
            <a:endParaRPr lang="ru-RU" sz="2400" dirty="0">
              <a:solidFill>
                <a:srgbClr val="002060"/>
              </a:solidFill>
            </a:endParaRPr>
          </a:p>
          <a:p>
            <a:pPr lvl="0" algn="just"/>
            <a:r>
              <a:rPr lang="ru-RU" sz="2400" b="1" dirty="0">
                <a:solidFill>
                  <a:srgbClr val="002060"/>
                </a:solidFill>
              </a:rPr>
              <a:t>Гендерный подход к образованию детей, учитывающий физиологические и психологические различия между мальчиками и девочками при выборе педагогом форм организации детей и определении содержания образовательной деятельности. </a:t>
            </a:r>
            <a:endParaRPr lang="ru-RU" sz="2400" dirty="0">
              <a:solidFill>
                <a:srgbClr val="002060"/>
              </a:solidFill>
            </a:endParaRPr>
          </a:p>
          <a:p>
            <a:pPr lvl="0" algn="just"/>
            <a:r>
              <a:rPr lang="ru-RU" sz="2400" b="1" dirty="0">
                <a:solidFill>
                  <a:srgbClr val="002060"/>
                </a:solidFill>
              </a:rPr>
              <a:t>Событийный характер образования детей предполагает эмоциональное подкрепление получаемой детьми информации, создание условий для эмоционального проживания ребёнком образовательной ситуации. </a:t>
            </a:r>
            <a:endParaRPr lang="ru-RU" sz="2400" dirty="0">
              <a:solidFill>
                <a:srgbClr val="002060"/>
              </a:solidFill>
            </a:endParaRPr>
          </a:p>
          <a:p>
            <a:pPr lvl="0" algn="just"/>
            <a:r>
              <a:rPr lang="ru-RU" sz="2400" b="1" dirty="0">
                <a:solidFill>
                  <a:srgbClr val="002060"/>
                </a:solidFill>
              </a:rPr>
              <a:t>Диалоговый характер взаимодействия подразумевает уход от монологической педагогики к педагогике диалога и сотрудничества: ребенка со взрослым, детей между собой, педагогов друг с другом и родителями. В процессе </a:t>
            </a:r>
            <a:r>
              <a:rPr lang="ru-RU" sz="2400" b="1" dirty="0" err="1">
                <a:solidFill>
                  <a:srgbClr val="002060"/>
                </a:solidFill>
              </a:rPr>
              <a:t>взаимоуважительного</a:t>
            </a:r>
            <a:r>
              <a:rPr lang="ru-RU" sz="2400" b="1" dirty="0">
                <a:solidFill>
                  <a:srgbClr val="002060"/>
                </a:solidFill>
              </a:rPr>
              <a:t> общения происходит приобретение детьми полезного коммуникативного опыта, формируются такие важные качества личности как умение принимать различные точки зрения, находить нужные аргументы для убеждения собеседника и другие. </a:t>
            </a:r>
            <a:endParaRPr lang="ru-RU" sz="2400" dirty="0">
              <a:solidFill>
                <a:srgbClr val="002060"/>
              </a:solidFill>
            </a:endParaRPr>
          </a:p>
          <a:p>
            <a:pPr lvl="0" algn="just"/>
            <a:r>
              <a:rPr lang="ru-RU" sz="2400" b="1" dirty="0">
                <a:solidFill>
                  <a:srgbClr val="002060"/>
                </a:solidFill>
              </a:rPr>
              <a:t>Приближенность содержания образования к личному опыту ребенка рассматривается как установление содержательной связи между деятельностью, организуемой педагогом с целью решения образовательных задач, с реальной жизнью ребенка, опора в общении на знакомые ребёнку ситуации, использование семейного опыта (рассматривание семейных фотографий и т.п.). </a:t>
            </a:r>
            <a:endParaRPr lang="ru-RU" sz="2400" dirty="0">
              <a:solidFill>
                <a:srgbClr val="002060"/>
              </a:solidFill>
            </a:endParaRPr>
          </a:p>
          <a:p>
            <a:pPr lvl="0" algn="just"/>
            <a:r>
              <a:rPr lang="ru-RU" sz="2400" b="1" dirty="0" err="1">
                <a:solidFill>
                  <a:srgbClr val="002060"/>
                </a:solidFill>
              </a:rPr>
              <a:t>Культуронасыщенность</a:t>
            </a:r>
            <a:r>
              <a:rPr lang="ru-RU" sz="2400" b="1" dirty="0">
                <a:solidFill>
                  <a:srgbClr val="002060"/>
                </a:solidFill>
              </a:rPr>
              <a:t> среды и общения предполагает соответствие общепринятым социально значимым культурным нормам всего, что окружает ребенка (дизайн помещений, эстетический вид предметов, взаимоотношения между людьми, речь, внешний вид взрослых, поступки и т.д.). </a:t>
            </a:r>
            <a:endParaRPr lang="ru-RU" sz="2400" dirty="0">
              <a:solidFill>
                <a:srgbClr val="002060"/>
              </a:solidFill>
            </a:endParaRPr>
          </a:p>
          <a:p>
            <a:r>
              <a:rPr lang="ru-RU" sz="2400" b="1" dirty="0">
                <a:solidFill>
                  <a:srgbClr val="002060"/>
                </a:solidFill>
              </a:rPr>
              <a:t> </a:t>
            </a:r>
            <a:endParaRPr lang="ru-RU" sz="2400" dirty="0">
              <a:solidFill>
                <a:srgbClr val="002060"/>
              </a:solidFill>
            </a:endParaRPr>
          </a:p>
          <a:p>
            <a:endParaRPr lang="ru-RU" sz="2400" dirty="0">
              <a:solidFill>
                <a:srgbClr val="002060"/>
              </a:solidFill>
            </a:endParaRPr>
          </a:p>
        </p:txBody>
      </p:sp>
      <p:sp>
        <p:nvSpPr>
          <p:cNvPr id="2" name="Заголовок 1"/>
          <p:cNvSpPr>
            <a:spLocks noGrp="1"/>
          </p:cNvSpPr>
          <p:nvPr>
            <p:ph type="title"/>
          </p:nvPr>
        </p:nvSpPr>
        <p:spPr>
          <a:xfrm>
            <a:off x="431540" y="404664"/>
            <a:ext cx="8208912" cy="792088"/>
          </a:xfrm>
        </p:spPr>
        <p:txBody>
          <a:bodyPr>
            <a:normAutofit/>
          </a:bodyPr>
          <a:lstStyle/>
          <a:p>
            <a:r>
              <a:rPr lang="ru-RU" sz="2400" b="1" dirty="0">
                <a:effectLst/>
              </a:rPr>
              <a:t>Основные подходы реализации Программы</a:t>
            </a:r>
            <a:r>
              <a:rPr lang="ru-RU" sz="2400" b="1" dirty="0" smtClean="0">
                <a:effectLst/>
              </a:rPr>
              <a:t>:</a:t>
            </a:r>
            <a:endParaRPr lang="ru-RU" dirty="0"/>
          </a:p>
        </p:txBody>
      </p:sp>
    </p:spTree>
    <p:extLst>
      <p:ext uri="{BB962C8B-B14F-4D97-AF65-F5344CB8AC3E}">
        <p14:creationId xmlns:p14="http://schemas.microsoft.com/office/powerpoint/2010/main" val="2400859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556792"/>
            <a:ext cx="8280920" cy="4752528"/>
          </a:xfrm>
        </p:spPr>
        <p:txBody>
          <a:bodyPr>
            <a:normAutofit fontScale="47500" lnSpcReduction="20000"/>
          </a:bodyPr>
          <a:lstStyle/>
          <a:p>
            <a:pPr marL="0" indent="0" algn="just">
              <a:buNone/>
            </a:pPr>
            <a:r>
              <a:rPr lang="ru-RU" b="1" dirty="0" smtClean="0">
                <a:solidFill>
                  <a:srgbClr val="002060"/>
                </a:solidFill>
              </a:rPr>
              <a:t>- ребенок </a:t>
            </a:r>
            <a:r>
              <a:rPr lang="ru-RU" b="1" dirty="0">
                <a:solidFill>
                  <a:srgbClr val="002060"/>
                </a:solidFill>
              </a:rPr>
              <a:t>интересуется окружающими предметами и активно действует с ними; эмоционально вовлечен в действия с игрушками и другими предметами, стремится проявлять настойчивость в достижении результата своих действий;</a:t>
            </a:r>
            <a:endParaRPr lang="ru-RU" dirty="0">
              <a:solidFill>
                <a:srgbClr val="002060"/>
              </a:solidFill>
            </a:endParaRPr>
          </a:p>
          <a:p>
            <a:pPr marL="0" indent="0" algn="just">
              <a:buNone/>
            </a:pPr>
            <a:r>
              <a:rPr lang="ru-RU" b="1" dirty="0" smtClean="0">
                <a:solidFill>
                  <a:srgbClr val="002060"/>
                </a:solidFill>
              </a:rPr>
              <a:t>- использует </a:t>
            </a:r>
            <a:r>
              <a:rPr lang="ru-RU" b="1" dirty="0">
                <a:solidFill>
                  <a:srgbClr val="002060"/>
                </a:solidFill>
              </a:rPr>
              <a:t>специфические, культурно фиксированные предметные действия, знает назначение бытовых предметов (ложки, расчески, карандаша и пр.) и умеет пользоваться ими. Владеет простейшими навыками самообслуживания; стремится проявлять самостоятельность в бытовом и игровом поведении;</a:t>
            </a:r>
            <a:endParaRPr lang="ru-RU" dirty="0">
              <a:solidFill>
                <a:srgbClr val="002060"/>
              </a:solidFill>
            </a:endParaRPr>
          </a:p>
          <a:p>
            <a:pPr marL="0" indent="0" algn="just">
              <a:buNone/>
            </a:pPr>
            <a:r>
              <a:rPr lang="ru-RU" b="1" dirty="0" smtClean="0">
                <a:solidFill>
                  <a:srgbClr val="002060"/>
                </a:solidFill>
              </a:rPr>
              <a:t>- владеет </a:t>
            </a:r>
            <a:r>
              <a:rPr lang="ru-RU" b="1" dirty="0">
                <a:solidFill>
                  <a:srgbClr val="002060"/>
                </a:solidFill>
              </a:rPr>
              <a:t>активной речью, включенной в общение; может обращаться с вопросами и просьбами, понимает речь взрослых; знает названия окружающих предметов и игрушек;</a:t>
            </a:r>
            <a:endParaRPr lang="ru-RU" dirty="0">
              <a:solidFill>
                <a:srgbClr val="002060"/>
              </a:solidFill>
            </a:endParaRPr>
          </a:p>
          <a:p>
            <a:pPr marL="0" indent="0" algn="just">
              <a:buNone/>
            </a:pPr>
            <a:r>
              <a:rPr lang="ru-RU" b="1" dirty="0" smtClean="0">
                <a:solidFill>
                  <a:srgbClr val="002060"/>
                </a:solidFill>
              </a:rPr>
              <a:t>- стремится </a:t>
            </a:r>
            <a:r>
              <a:rPr lang="ru-RU" b="1" dirty="0">
                <a:solidFill>
                  <a:srgbClr val="002060"/>
                </a:solidFill>
              </a:rPr>
              <a:t>к общению со взрослыми и активно подражает им в движениях и действиях; появляются игры, в которых ребенок воспроизводит действия взрослого;</a:t>
            </a:r>
            <a:endParaRPr lang="ru-RU" dirty="0">
              <a:solidFill>
                <a:srgbClr val="002060"/>
              </a:solidFill>
            </a:endParaRPr>
          </a:p>
          <a:p>
            <a:pPr marL="0" indent="0" algn="just">
              <a:buNone/>
            </a:pPr>
            <a:r>
              <a:rPr lang="ru-RU" b="1" dirty="0" smtClean="0">
                <a:solidFill>
                  <a:srgbClr val="002060"/>
                </a:solidFill>
              </a:rPr>
              <a:t>- проявляет </a:t>
            </a:r>
            <a:r>
              <a:rPr lang="ru-RU" b="1" dirty="0">
                <a:solidFill>
                  <a:srgbClr val="002060"/>
                </a:solidFill>
              </a:rPr>
              <a:t>интерес к сверстникам; наблюдает за их действиями и подражает им;</a:t>
            </a:r>
            <a:endParaRPr lang="ru-RU" dirty="0">
              <a:solidFill>
                <a:srgbClr val="002060"/>
              </a:solidFill>
            </a:endParaRPr>
          </a:p>
          <a:p>
            <a:pPr marL="0" indent="0" algn="just">
              <a:buNone/>
            </a:pPr>
            <a:r>
              <a:rPr lang="ru-RU" b="1" dirty="0" smtClean="0">
                <a:solidFill>
                  <a:srgbClr val="002060"/>
                </a:solidFill>
              </a:rPr>
              <a:t>- проявляет </a:t>
            </a:r>
            <a:r>
              <a:rPr lang="ru-RU" b="1" dirty="0">
                <a:solidFill>
                  <a:srgbClr val="002060"/>
                </a:solidFill>
              </a:rPr>
              <a:t>интерес к стихам, песням и сказкам, рассматриванию картинки, стремится двигаться под музыку; эмоционально откликается на различные произведения культуры и искусства;</a:t>
            </a:r>
            <a:endParaRPr lang="ru-RU" dirty="0">
              <a:solidFill>
                <a:srgbClr val="002060"/>
              </a:solidFill>
            </a:endParaRPr>
          </a:p>
          <a:p>
            <a:pPr marL="0" indent="0" algn="just">
              <a:buNone/>
            </a:pPr>
            <a:r>
              <a:rPr lang="ru-RU" b="1" dirty="0" smtClean="0">
                <a:solidFill>
                  <a:srgbClr val="002060"/>
                </a:solidFill>
              </a:rPr>
              <a:t>- у </a:t>
            </a:r>
            <a:r>
              <a:rPr lang="ru-RU" b="1" dirty="0">
                <a:solidFill>
                  <a:srgbClr val="002060"/>
                </a:solidFill>
              </a:rPr>
              <a:t>ребенка развита крупная моторика, он стремится осваивать различные виды движения (бег, лазанье, перешагивание и пр.).</a:t>
            </a:r>
            <a:endParaRPr lang="ru-RU" dirty="0">
              <a:solidFill>
                <a:srgbClr val="002060"/>
              </a:solidFill>
            </a:endParaRPr>
          </a:p>
          <a:p>
            <a:pPr marL="0" indent="0" algn="just">
              <a:buNone/>
            </a:pPr>
            <a:r>
              <a:rPr lang="ru-RU" b="1" dirty="0">
                <a:solidFill>
                  <a:srgbClr val="002060"/>
                </a:solidFill>
              </a:rPr>
              <a:t> </a:t>
            </a:r>
            <a:endParaRPr lang="ru-RU" dirty="0">
              <a:solidFill>
                <a:srgbClr val="002060"/>
              </a:solidFill>
            </a:endParaRPr>
          </a:p>
          <a:p>
            <a:endParaRPr lang="ru-RU" dirty="0"/>
          </a:p>
        </p:txBody>
      </p:sp>
      <p:sp>
        <p:nvSpPr>
          <p:cNvPr id="3" name="Заголовок 2"/>
          <p:cNvSpPr>
            <a:spLocks noGrp="1"/>
          </p:cNvSpPr>
          <p:nvPr>
            <p:ph type="title"/>
          </p:nvPr>
        </p:nvSpPr>
        <p:spPr>
          <a:xfrm>
            <a:off x="395536" y="548680"/>
            <a:ext cx="8208912" cy="936104"/>
          </a:xfrm>
        </p:spPr>
        <p:txBody>
          <a:bodyPr>
            <a:normAutofit/>
          </a:bodyPr>
          <a:lstStyle/>
          <a:p>
            <a:r>
              <a:rPr lang="ru-RU" sz="2400" b="1" dirty="0"/>
              <a:t>Целевые ориентиры образования в младенческом и раннем возрасте</a:t>
            </a:r>
            <a:r>
              <a:rPr lang="ru-RU" sz="2400" b="1" dirty="0" smtClean="0"/>
              <a:t>:</a:t>
            </a:r>
            <a:endParaRPr lang="ru-RU" sz="2400" dirty="0"/>
          </a:p>
        </p:txBody>
      </p:sp>
    </p:spTree>
    <p:extLst>
      <p:ext uri="{BB962C8B-B14F-4D97-AF65-F5344CB8AC3E}">
        <p14:creationId xmlns:p14="http://schemas.microsoft.com/office/powerpoint/2010/main" val="33626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628800"/>
            <a:ext cx="8280920" cy="4896544"/>
          </a:xfrm>
        </p:spPr>
        <p:txBody>
          <a:bodyPr>
            <a:normAutofit fontScale="32500" lnSpcReduction="20000"/>
          </a:bodyPr>
          <a:lstStyle/>
          <a:p>
            <a:pPr marL="0" indent="0" algn="just">
              <a:buNone/>
            </a:pPr>
            <a:r>
              <a:rPr lang="ru-RU" b="1" dirty="0" smtClean="0">
                <a:solidFill>
                  <a:srgbClr val="002060"/>
                </a:solidFill>
              </a:rPr>
              <a:t>- ребенок </a:t>
            </a:r>
            <a:r>
              <a:rPr lang="ru-RU" b="1" dirty="0">
                <a:solidFill>
                  <a:srgbClr val="002060"/>
                </a:solidFill>
              </a:rPr>
              <a:t>овладевает основными культурными способами деятельности, проявляет инициативу и самостоятельность в разных видах деятельности - игре, общении, познавательно-исследовательской деятельности, конструировании и др.; способен выбирать себе род занятий, участников по совместной деятельности;</a:t>
            </a:r>
            <a:endParaRPr lang="ru-RU" dirty="0">
              <a:solidFill>
                <a:srgbClr val="002060"/>
              </a:solidFill>
            </a:endParaRPr>
          </a:p>
          <a:p>
            <a:pPr marL="0" indent="0" algn="just">
              <a:buNone/>
            </a:pPr>
            <a:r>
              <a:rPr lang="ru-RU" b="1" dirty="0" smtClean="0">
                <a:solidFill>
                  <a:srgbClr val="002060"/>
                </a:solidFill>
              </a:rPr>
              <a:t>- ребенок </a:t>
            </a:r>
            <a:r>
              <a:rPr lang="ru-RU" b="1" dirty="0">
                <a:solidFill>
                  <a:srgbClr val="002060"/>
                </a:solidFill>
              </a:rPr>
              <a:t>обладает установкой положительного отношения к миру, к разным видам труда, другим людям и самому себе, обладает чувством собственного достоинства; активно взаимодействует со сверстниками и взрослыми, участвует в совместных играх. Способен договариваться, учитывать интересы и чувства других, сопереживать неудачам и радоваться успехам других, адекватно проявляет свои чувства, в том числе чувство веры в себя, старается разрешать конфликты;</a:t>
            </a:r>
            <a:endParaRPr lang="ru-RU" dirty="0">
              <a:solidFill>
                <a:srgbClr val="002060"/>
              </a:solidFill>
            </a:endParaRPr>
          </a:p>
          <a:p>
            <a:pPr marL="0" indent="0" algn="just">
              <a:buNone/>
            </a:pPr>
            <a:r>
              <a:rPr lang="ru-RU" b="1" dirty="0" smtClean="0">
                <a:solidFill>
                  <a:srgbClr val="002060"/>
                </a:solidFill>
              </a:rPr>
              <a:t>- ребенок </a:t>
            </a:r>
            <a:r>
              <a:rPr lang="ru-RU" b="1" dirty="0">
                <a:solidFill>
                  <a:srgbClr val="002060"/>
                </a:solidFill>
              </a:rPr>
              <a:t>обладает развитым воображением, которое реализуется в разных видах деятельности, и прежде всего в игре; ребенок владеет разными формами и видами игры, различает условную и реальную ситуации, умеет подчиняться разным правилам и социальным нормам;</a:t>
            </a:r>
            <a:endParaRPr lang="ru-RU" dirty="0">
              <a:solidFill>
                <a:srgbClr val="002060"/>
              </a:solidFill>
            </a:endParaRPr>
          </a:p>
          <a:p>
            <a:pPr marL="0" indent="0" algn="just">
              <a:buNone/>
            </a:pPr>
            <a:r>
              <a:rPr lang="ru-RU" b="1" dirty="0" smtClean="0">
                <a:solidFill>
                  <a:srgbClr val="002060"/>
                </a:solidFill>
              </a:rPr>
              <a:t>- ребенок </a:t>
            </a:r>
            <a:r>
              <a:rPr lang="ru-RU" b="1" dirty="0">
                <a:solidFill>
                  <a:srgbClr val="002060"/>
                </a:solidFill>
              </a:rPr>
              <a:t>достаточно хорошо владеет устной речью, может выражать свои мысли и желания, может использовать речь для выражения своих мыслей, чувств и желаний, построения речевого высказывания в ситуации общения, может выделять звуки в словах, у ребенка складываются предпосылки грамотности;</a:t>
            </a:r>
            <a:endParaRPr lang="ru-RU" dirty="0">
              <a:solidFill>
                <a:srgbClr val="002060"/>
              </a:solidFill>
            </a:endParaRPr>
          </a:p>
          <a:p>
            <a:pPr marL="0" indent="0" algn="just">
              <a:buNone/>
            </a:pPr>
            <a:r>
              <a:rPr lang="ru-RU" b="1" dirty="0" smtClean="0">
                <a:solidFill>
                  <a:srgbClr val="002060"/>
                </a:solidFill>
              </a:rPr>
              <a:t>- у </a:t>
            </a:r>
            <a:r>
              <a:rPr lang="ru-RU" b="1" dirty="0">
                <a:solidFill>
                  <a:srgbClr val="002060"/>
                </a:solidFill>
              </a:rPr>
              <a:t>ребенка развита крупная и мелкая моторика; он подвижен, вынослив, владеет основными движениями, может контролировать свои движения и управлять ими;</a:t>
            </a:r>
            <a:endParaRPr lang="ru-RU" dirty="0">
              <a:solidFill>
                <a:srgbClr val="002060"/>
              </a:solidFill>
            </a:endParaRPr>
          </a:p>
          <a:p>
            <a:pPr marL="0" indent="0" algn="just">
              <a:buNone/>
            </a:pPr>
            <a:r>
              <a:rPr lang="ru-RU" b="1" dirty="0" smtClean="0">
                <a:solidFill>
                  <a:srgbClr val="002060"/>
                </a:solidFill>
              </a:rPr>
              <a:t>- ребенок </a:t>
            </a:r>
            <a:r>
              <a:rPr lang="ru-RU" b="1" dirty="0">
                <a:solidFill>
                  <a:srgbClr val="002060"/>
                </a:solidFill>
              </a:rPr>
              <a:t>способен к волевым усилиям, может следовать социальным нормам поведения и правилам в разных видах деятельности, во взаимоотношениях со взрослыми и сверстниками, может соблюдать правила безопасного поведения и личной гигиены;</a:t>
            </a:r>
            <a:endParaRPr lang="ru-RU" dirty="0">
              <a:solidFill>
                <a:srgbClr val="002060"/>
              </a:solidFill>
            </a:endParaRPr>
          </a:p>
          <a:p>
            <a:pPr marL="0" indent="0" algn="just">
              <a:buNone/>
            </a:pPr>
            <a:r>
              <a:rPr lang="ru-RU" b="1" dirty="0" smtClean="0">
                <a:solidFill>
                  <a:srgbClr val="002060"/>
                </a:solidFill>
              </a:rPr>
              <a:t>- ребенок </a:t>
            </a:r>
            <a:r>
              <a:rPr lang="ru-RU" b="1" dirty="0">
                <a:solidFill>
                  <a:srgbClr val="002060"/>
                </a:solidFill>
              </a:rPr>
              <a:t>проявляет любознательность, задает вопросы взрослым и сверстникам, интересуется причинно-следственными связями, пытается самостоятельно придумывать объяснения явлениям природы и поступкам людей; склонен наблюдать, экспериментировать. Обладает начальными знаниями о себе, о природном и социальном мире, в котором он живет; знаком с произведениями детской литературы, обладает элементарными представлениями из области живой природы, естествознания, математики, истории и т.п.; ребенок способен к принятию собственных решений, опираясь на свои знания и умения в различных видах деятельности.</a:t>
            </a:r>
            <a:endParaRPr lang="ru-RU" dirty="0">
              <a:solidFill>
                <a:srgbClr val="002060"/>
              </a:solidFill>
            </a:endParaRPr>
          </a:p>
          <a:p>
            <a:pPr marL="0" indent="0" algn="just">
              <a:buNone/>
            </a:pPr>
            <a:r>
              <a:rPr lang="ru-RU" b="1" dirty="0">
                <a:solidFill>
                  <a:srgbClr val="002060"/>
                </a:solidFill>
              </a:rPr>
              <a:t>   Степень реального развития этих характеристик и способности ребенка их проявлять к моменту перехода на следующий уровень образования может существенно варьировать у разных детей в силу различий в условиях жизни и индивидуальных особенностей развития конкретного ребенка.</a:t>
            </a:r>
            <a:endParaRPr lang="ru-RU" dirty="0">
              <a:solidFill>
                <a:srgbClr val="002060"/>
              </a:solidFill>
            </a:endParaRPr>
          </a:p>
          <a:p>
            <a:pPr marL="0" indent="0" algn="just">
              <a:buNone/>
            </a:pPr>
            <a:r>
              <a:rPr lang="ru-RU" b="1" dirty="0">
                <a:solidFill>
                  <a:srgbClr val="002060"/>
                </a:solidFill>
              </a:rPr>
              <a:t> Целевые ориентиры Программы выступают основаниями преемственности дошкольного и начального общего образования. При соблюдении требований к условиям реализации Программы настоящие целевые ориентиры предполагают формирование у детей дошкольного возраста предпосылок к учебной деятельности на этапе завершения ими дошкольного образования.</a:t>
            </a:r>
            <a:endParaRPr lang="ru-RU" dirty="0">
              <a:solidFill>
                <a:srgbClr val="002060"/>
              </a:solidFill>
            </a:endParaRPr>
          </a:p>
          <a:p>
            <a:pPr marL="0" indent="0" algn="just">
              <a:buNone/>
            </a:pPr>
            <a:r>
              <a:rPr lang="ru-RU" b="1" dirty="0">
                <a:solidFill>
                  <a:srgbClr val="002060"/>
                </a:solidFill>
              </a:rPr>
              <a:t> </a:t>
            </a:r>
            <a:endParaRPr lang="ru-RU" dirty="0">
              <a:solidFill>
                <a:srgbClr val="002060"/>
              </a:solidFill>
            </a:endParaRPr>
          </a:p>
          <a:p>
            <a:endParaRPr lang="ru-RU" dirty="0">
              <a:solidFill>
                <a:srgbClr val="002060"/>
              </a:solidFill>
            </a:endParaRPr>
          </a:p>
        </p:txBody>
      </p:sp>
      <p:sp>
        <p:nvSpPr>
          <p:cNvPr id="3" name="Заголовок 2"/>
          <p:cNvSpPr>
            <a:spLocks noGrp="1"/>
          </p:cNvSpPr>
          <p:nvPr>
            <p:ph type="title"/>
          </p:nvPr>
        </p:nvSpPr>
        <p:spPr>
          <a:xfrm>
            <a:off x="395536" y="548680"/>
            <a:ext cx="8208912" cy="936104"/>
          </a:xfrm>
        </p:spPr>
        <p:txBody>
          <a:bodyPr>
            <a:noAutofit/>
          </a:bodyPr>
          <a:lstStyle/>
          <a:p>
            <a:r>
              <a:rPr lang="ru-RU" sz="2400" b="1" dirty="0">
                <a:effectLst/>
              </a:rPr>
              <a:t>Целевые ориентиры на этапе завершения дошкольного образования</a:t>
            </a:r>
            <a:r>
              <a:rPr lang="ru-RU" sz="2400" b="1" dirty="0" smtClean="0">
                <a:effectLst/>
              </a:rPr>
              <a:t>:</a:t>
            </a:r>
            <a:endParaRPr lang="ru-RU" sz="2400" dirty="0"/>
          </a:p>
        </p:txBody>
      </p:sp>
    </p:spTree>
    <p:extLst>
      <p:ext uri="{BB962C8B-B14F-4D97-AF65-F5344CB8AC3E}">
        <p14:creationId xmlns:p14="http://schemas.microsoft.com/office/powerpoint/2010/main" val="1960094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052736"/>
            <a:ext cx="8280920" cy="5256584"/>
          </a:xfrm>
        </p:spPr>
        <p:txBody>
          <a:bodyPr>
            <a:normAutofit fontScale="55000" lnSpcReduction="20000"/>
          </a:bodyPr>
          <a:lstStyle/>
          <a:p>
            <a:pPr marL="0" indent="0" algn="just">
              <a:buNone/>
            </a:pPr>
            <a:r>
              <a:rPr lang="ru-RU" b="1" dirty="0">
                <a:solidFill>
                  <a:srgbClr val="002060"/>
                </a:solidFill>
              </a:rPr>
              <a:t>При реализации Программы может проводиться оценка индивидуального развития детей. Такая оценка производится педагогическим работником в рамках педагогической диагностики (оценки индивидуального развития детей дошкольного возраста, связанной с оценкой эффективности педагогических действий и лежащей в основе их дальнейшего планирования).</a:t>
            </a:r>
            <a:endParaRPr lang="ru-RU" dirty="0">
              <a:solidFill>
                <a:srgbClr val="002060"/>
              </a:solidFill>
            </a:endParaRPr>
          </a:p>
          <a:p>
            <a:pPr marL="0" indent="0" algn="just">
              <a:buNone/>
            </a:pPr>
            <a:r>
              <a:rPr lang="ru-RU" b="1" dirty="0" smtClean="0">
                <a:solidFill>
                  <a:srgbClr val="002060"/>
                </a:solidFill>
              </a:rPr>
              <a:t>Результаты </a:t>
            </a:r>
            <a:r>
              <a:rPr lang="ru-RU" b="1" dirty="0">
                <a:solidFill>
                  <a:srgbClr val="002060"/>
                </a:solidFill>
              </a:rPr>
              <a:t>педагогической диагностики (мониторинга) могут использоваться исключительно для решения следующих образовательных </a:t>
            </a:r>
            <a:r>
              <a:rPr lang="ru-RU" b="1" dirty="0" smtClean="0">
                <a:solidFill>
                  <a:srgbClr val="002060"/>
                </a:solidFill>
              </a:rPr>
              <a:t>задач:</a:t>
            </a:r>
            <a:endParaRPr lang="ru-RU" dirty="0">
              <a:solidFill>
                <a:srgbClr val="002060"/>
              </a:solidFill>
            </a:endParaRPr>
          </a:p>
          <a:p>
            <a:pPr marL="0" indent="0" algn="just">
              <a:buNone/>
            </a:pPr>
            <a:r>
              <a:rPr lang="ru-RU" b="1" dirty="0" smtClean="0">
                <a:solidFill>
                  <a:srgbClr val="002060"/>
                </a:solidFill>
              </a:rPr>
              <a:t>1</a:t>
            </a:r>
            <a:r>
              <a:rPr lang="ru-RU" b="1" dirty="0">
                <a:solidFill>
                  <a:srgbClr val="002060"/>
                </a:solidFill>
              </a:rPr>
              <a:t>) индивидуализации образования (в том числе поддержки ребенка, построения его образовательной траектории или профессиональной коррекции особенностей его развития);</a:t>
            </a:r>
            <a:endParaRPr lang="ru-RU" dirty="0">
              <a:solidFill>
                <a:srgbClr val="002060"/>
              </a:solidFill>
            </a:endParaRPr>
          </a:p>
          <a:p>
            <a:pPr marL="0" indent="0" algn="just">
              <a:buNone/>
            </a:pPr>
            <a:r>
              <a:rPr lang="ru-RU" b="1" dirty="0">
                <a:solidFill>
                  <a:srgbClr val="002060"/>
                </a:solidFill>
              </a:rPr>
              <a:t>2) оптимизации работы с группой детей.</a:t>
            </a:r>
            <a:endParaRPr lang="ru-RU" dirty="0">
              <a:solidFill>
                <a:srgbClr val="002060"/>
              </a:solidFill>
            </a:endParaRPr>
          </a:p>
          <a:p>
            <a:pPr marL="0" indent="0" algn="just">
              <a:buNone/>
            </a:pPr>
            <a:r>
              <a:rPr lang="ru-RU" b="1" dirty="0" smtClean="0">
                <a:solidFill>
                  <a:srgbClr val="002060"/>
                </a:solidFill>
              </a:rPr>
              <a:t>При </a:t>
            </a:r>
            <a:r>
              <a:rPr lang="ru-RU" b="1" dirty="0">
                <a:solidFill>
                  <a:srgbClr val="002060"/>
                </a:solidFill>
              </a:rPr>
              <a:t>необходимости используется психологическая диагностика развития детей (выявление и изучение индивидуально-психологических особенностей детей), которую проводят квалифицированные специалисты (педагоги-психологи, психологи).</a:t>
            </a:r>
            <a:endParaRPr lang="ru-RU" dirty="0">
              <a:solidFill>
                <a:srgbClr val="002060"/>
              </a:solidFill>
            </a:endParaRPr>
          </a:p>
          <a:p>
            <a:pPr marL="0" indent="0" algn="just">
              <a:buNone/>
            </a:pPr>
            <a:r>
              <a:rPr lang="ru-RU" b="1" dirty="0">
                <a:solidFill>
                  <a:srgbClr val="002060"/>
                </a:solidFill>
              </a:rPr>
              <a:t> Участие ребенка в психологической диагностике допускается только с согласия его родителей (законных представителей).</a:t>
            </a:r>
            <a:endParaRPr lang="ru-RU" dirty="0">
              <a:solidFill>
                <a:srgbClr val="002060"/>
              </a:solidFill>
            </a:endParaRPr>
          </a:p>
          <a:p>
            <a:pPr marL="0" indent="0" algn="just">
              <a:buNone/>
            </a:pPr>
            <a:r>
              <a:rPr lang="ru-RU" b="1" dirty="0" smtClean="0">
                <a:solidFill>
                  <a:srgbClr val="002060"/>
                </a:solidFill>
              </a:rPr>
              <a:t>Результаты </a:t>
            </a:r>
            <a:r>
              <a:rPr lang="ru-RU" b="1" dirty="0">
                <a:solidFill>
                  <a:srgbClr val="002060"/>
                </a:solidFill>
              </a:rPr>
              <a:t>психологической диагностики могут использоваться для решения задач психологического сопровождения и проведения квалифицированной коррекции развития детей.</a:t>
            </a:r>
            <a:endParaRPr lang="ru-RU" dirty="0">
              <a:solidFill>
                <a:srgbClr val="002060"/>
              </a:solidFill>
            </a:endParaRPr>
          </a:p>
          <a:p>
            <a:endParaRPr lang="ru-RU" dirty="0"/>
          </a:p>
        </p:txBody>
      </p:sp>
      <p:sp>
        <p:nvSpPr>
          <p:cNvPr id="3" name="Заголовок 2"/>
          <p:cNvSpPr>
            <a:spLocks noGrp="1"/>
          </p:cNvSpPr>
          <p:nvPr>
            <p:ph type="title"/>
          </p:nvPr>
        </p:nvSpPr>
        <p:spPr>
          <a:xfrm>
            <a:off x="395536" y="548680"/>
            <a:ext cx="8208912" cy="504056"/>
          </a:xfrm>
        </p:spPr>
        <p:txBody>
          <a:bodyPr>
            <a:normAutofit/>
          </a:bodyPr>
          <a:lstStyle/>
          <a:p>
            <a:r>
              <a:rPr lang="ru-RU" sz="2400" dirty="0" smtClean="0"/>
              <a:t>Диагностика развития детей</a:t>
            </a:r>
            <a:endParaRPr lang="ru-RU" sz="2400" dirty="0"/>
          </a:p>
        </p:txBody>
      </p:sp>
    </p:spTree>
    <p:extLst>
      <p:ext uri="{BB962C8B-B14F-4D97-AF65-F5344CB8AC3E}">
        <p14:creationId xmlns:p14="http://schemas.microsoft.com/office/powerpoint/2010/main" val="2831149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124744"/>
            <a:ext cx="8280920" cy="5184576"/>
          </a:xfrm>
        </p:spPr>
        <p:txBody>
          <a:bodyPr>
            <a:normAutofit fontScale="47500" lnSpcReduction="20000"/>
          </a:bodyPr>
          <a:lstStyle/>
          <a:p>
            <a:pPr marL="0" indent="0" algn="just">
              <a:buNone/>
            </a:pPr>
            <a:r>
              <a:rPr lang="ru-RU" b="1" dirty="0" smtClean="0">
                <a:solidFill>
                  <a:srgbClr val="002060"/>
                </a:solidFill>
              </a:rPr>
              <a:t>Содержание </a:t>
            </a:r>
            <a:r>
              <a:rPr lang="ru-RU" b="1" dirty="0">
                <a:solidFill>
                  <a:srgbClr val="002060"/>
                </a:solidFill>
              </a:rPr>
              <a:t>образовательной работы с детьми в данной области направлено на усвоение норм и ценностей, принятых в обществе, включая моральные и нравственные ценности:</a:t>
            </a:r>
            <a:endParaRPr lang="ru-RU" dirty="0">
              <a:solidFill>
                <a:srgbClr val="002060"/>
              </a:solidFill>
            </a:endParaRPr>
          </a:p>
          <a:p>
            <a:pPr marL="0" indent="0" algn="just">
              <a:buNone/>
            </a:pPr>
            <a:r>
              <a:rPr lang="ru-RU" b="1" dirty="0">
                <a:solidFill>
                  <a:srgbClr val="002060"/>
                </a:solidFill>
              </a:rPr>
              <a:t>- воспитывать любовь и уважение к малой Родине, к родной природе, к отечественным традициям и праздникам и представление о социокультурных ценностях нашего народа;</a:t>
            </a:r>
            <a:endParaRPr lang="ru-RU" dirty="0">
              <a:solidFill>
                <a:srgbClr val="002060"/>
              </a:solidFill>
            </a:endParaRPr>
          </a:p>
          <a:p>
            <a:pPr marL="0" indent="0" algn="just">
              <a:buNone/>
            </a:pPr>
            <a:r>
              <a:rPr lang="ru-RU" b="1" dirty="0">
                <a:solidFill>
                  <a:srgbClr val="002060"/>
                </a:solidFill>
              </a:rPr>
              <a:t>- расширять представления о своем родном крае, столице своей Родины, ее символикой;</a:t>
            </a:r>
            <a:endParaRPr lang="ru-RU" dirty="0">
              <a:solidFill>
                <a:srgbClr val="002060"/>
              </a:solidFill>
            </a:endParaRPr>
          </a:p>
          <a:p>
            <a:pPr marL="0" indent="0" algn="just">
              <a:buNone/>
            </a:pPr>
            <a:r>
              <a:rPr lang="ru-RU" b="1" dirty="0">
                <a:solidFill>
                  <a:srgbClr val="002060"/>
                </a:solidFill>
              </a:rPr>
              <a:t> - воспитывать уважение и интерес к различным культурам, обращать внимание на отличие и сходство их ценностей;</a:t>
            </a:r>
            <a:endParaRPr lang="ru-RU" dirty="0">
              <a:solidFill>
                <a:srgbClr val="002060"/>
              </a:solidFill>
            </a:endParaRPr>
          </a:p>
          <a:p>
            <a:pPr marL="0" indent="0" algn="just">
              <a:buNone/>
            </a:pPr>
            <a:r>
              <a:rPr lang="ru-RU" b="1" dirty="0">
                <a:solidFill>
                  <a:srgbClr val="002060"/>
                </a:solidFill>
              </a:rPr>
              <a:t>-  формировать позицию гражданина своей страны;</a:t>
            </a:r>
            <a:endParaRPr lang="ru-RU" dirty="0">
              <a:solidFill>
                <a:srgbClr val="002060"/>
              </a:solidFill>
            </a:endParaRPr>
          </a:p>
          <a:p>
            <a:pPr marL="0" indent="0" algn="just">
              <a:buNone/>
            </a:pPr>
            <a:r>
              <a:rPr lang="ru-RU" b="1" dirty="0">
                <a:solidFill>
                  <a:srgbClr val="002060"/>
                </a:solidFill>
              </a:rPr>
              <a:t>-  уважать права и достоинства других людей, родителей, пожилых, инвалидов;</a:t>
            </a:r>
            <a:endParaRPr lang="ru-RU" dirty="0">
              <a:solidFill>
                <a:srgbClr val="002060"/>
              </a:solidFill>
            </a:endParaRPr>
          </a:p>
          <a:p>
            <a:pPr marL="0" indent="0" algn="just">
              <a:buNone/>
            </a:pPr>
            <a:r>
              <a:rPr lang="ru-RU" b="1" dirty="0">
                <a:solidFill>
                  <a:srgbClr val="002060"/>
                </a:solidFill>
              </a:rPr>
              <a:t>- формировать представление о добре и зле, способствовать гуманистической направленности поведения;</a:t>
            </a:r>
            <a:endParaRPr lang="ru-RU" dirty="0">
              <a:solidFill>
                <a:srgbClr val="002060"/>
              </a:solidFill>
            </a:endParaRPr>
          </a:p>
          <a:p>
            <a:pPr marL="0" indent="0" algn="just">
              <a:buNone/>
            </a:pPr>
            <a:r>
              <a:rPr lang="ru-RU" b="1" dirty="0" smtClean="0">
                <a:solidFill>
                  <a:srgbClr val="002060"/>
                </a:solidFill>
              </a:rPr>
              <a:t>- знакомить </a:t>
            </a:r>
            <a:r>
              <a:rPr lang="ru-RU" b="1" dirty="0">
                <a:solidFill>
                  <a:srgbClr val="002060"/>
                </a:solidFill>
              </a:rPr>
              <a:t>детей с поступками людей, защищающих и отстаивающих ценности жизни, семьи, отношений товарищества, любви и верности, созидания и труда</a:t>
            </a:r>
            <a:r>
              <a:rPr lang="ru-RU" b="1" dirty="0" smtClean="0">
                <a:solidFill>
                  <a:srgbClr val="002060"/>
                </a:solidFill>
              </a:rPr>
              <a:t>;</a:t>
            </a:r>
          </a:p>
          <a:p>
            <a:pPr marL="0" indent="0" algn="just">
              <a:buNone/>
            </a:pPr>
            <a:r>
              <a:rPr lang="ru-RU" b="1" dirty="0" smtClean="0">
                <a:solidFill>
                  <a:srgbClr val="002060"/>
                </a:solidFill>
              </a:rPr>
              <a:t>- вызывать </a:t>
            </a:r>
            <a:r>
              <a:rPr lang="ru-RU" b="1" dirty="0">
                <a:solidFill>
                  <a:srgbClr val="002060"/>
                </a:solidFill>
              </a:rPr>
              <a:t>чувство сострадания к тем, кто попал в сложную жизненную ситуацию, нуждается в помощи, испытывает боль, тревогу, страх, огорчение, обиду, терпит нужду и лишения;</a:t>
            </a:r>
            <a:endParaRPr lang="ru-RU" dirty="0">
              <a:solidFill>
                <a:srgbClr val="002060"/>
              </a:solidFill>
            </a:endParaRPr>
          </a:p>
          <a:p>
            <a:pPr marL="0" indent="0" algn="just">
              <a:buNone/>
            </a:pPr>
            <a:r>
              <a:rPr lang="ru-RU" b="1" dirty="0" smtClean="0">
                <a:solidFill>
                  <a:srgbClr val="002060"/>
                </a:solidFill>
              </a:rPr>
              <a:t> </a:t>
            </a:r>
            <a:r>
              <a:rPr lang="ru-RU" b="1" dirty="0">
                <a:solidFill>
                  <a:srgbClr val="002060"/>
                </a:solidFill>
              </a:rPr>
              <a:t>- создавать условия для принятия конструктивного разрешения конфликтных ситуаций; </a:t>
            </a:r>
            <a:endParaRPr lang="ru-RU" dirty="0">
              <a:solidFill>
                <a:srgbClr val="002060"/>
              </a:solidFill>
            </a:endParaRPr>
          </a:p>
          <a:p>
            <a:pPr marL="0" indent="0" algn="just">
              <a:buNone/>
            </a:pPr>
            <a:r>
              <a:rPr lang="ru-RU" b="1" dirty="0">
                <a:solidFill>
                  <a:srgbClr val="002060"/>
                </a:solidFill>
              </a:rPr>
              <a:t>- овладевать основами собственной безопасности и безопасности окружающего мира;</a:t>
            </a:r>
            <a:endParaRPr lang="ru-RU" dirty="0">
              <a:solidFill>
                <a:srgbClr val="002060"/>
              </a:solidFill>
            </a:endParaRPr>
          </a:p>
          <a:p>
            <a:pPr marL="0" indent="0" algn="just">
              <a:buNone/>
            </a:pPr>
            <a:r>
              <a:rPr lang="ru-RU" b="1" dirty="0">
                <a:solidFill>
                  <a:srgbClr val="002060"/>
                </a:solidFill>
              </a:rPr>
              <a:t>- овладевать элементарной трудовой деятельностью, в том числе формировать позитивную установку к различным видам труда и творчества;</a:t>
            </a:r>
            <a:endParaRPr lang="ru-RU" dirty="0">
              <a:solidFill>
                <a:srgbClr val="002060"/>
              </a:solidFill>
            </a:endParaRPr>
          </a:p>
          <a:p>
            <a:pPr algn="just">
              <a:buFontTx/>
              <a:buChar char="-"/>
            </a:pPr>
            <a:endParaRPr lang="ru-RU" dirty="0">
              <a:solidFill>
                <a:srgbClr val="002060"/>
              </a:solidFill>
            </a:endParaRPr>
          </a:p>
          <a:p>
            <a:endParaRPr lang="ru-RU" dirty="0">
              <a:solidFill>
                <a:srgbClr val="002060"/>
              </a:solidFill>
            </a:endParaRPr>
          </a:p>
        </p:txBody>
      </p:sp>
      <p:sp>
        <p:nvSpPr>
          <p:cNvPr id="3" name="Заголовок 2"/>
          <p:cNvSpPr>
            <a:spLocks noGrp="1"/>
          </p:cNvSpPr>
          <p:nvPr>
            <p:ph type="title"/>
          </p:nvPr>
        </p:nvSpPr>
        <p:spPr>
          <a:xfrm>
            <a:off x="395536" y="548680"/>
            <a:ext cx="8208912" cy="576064"/>
          </a:xfrm>
        </p:spPr>
        <p:txBody>
          <a:bodyPr>
            <a:normAutofit/>
          </a:bodyPr>
          <a:lstStyle/>
          <a:p>
            <a:r>
              <a:rPr lang="ru-RU" sz="2400" b="1" dirty="0"/>
              <a:t>Социально-коммуникативное развитие</a:t>
            </a:r>
            <a:r>
              <a:rPr lang="ru-RU" sz="2400" b="1" dirty="0" smtClean="0"/>
              <a:t>.</a:t>
            </a:r>
            <a:endParaRPr lang="ru-RU" sz="2400" dirty="0"/>
          </a:p>
        </p:txBody>
      </p:sp>
    </p:spTree>
    <p:extLst>
      <p:ext uri="{BB962C8B-B14F-4D97-AF65-F5344CB8AC3E}">
        <p14:creationId xmlns:p14="http://schemas.microsoft.com/office/powerpoint/2010/main" val="2694266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764704"/>
            <a:ext cx="8280920" cy="5544616"/>
          </a:xfrm>
        </p:spPr>
        <p:txBody>
          <a:bodyPr>
            <a:normAutofit fontScale="47500" lnSpcReduction="20000"/>
          </a:bodyPr>
          <a:lstStyle/>
          <a:p>
            <a:pPr marL="0" indent="0" algn="just">
              <a:buNone/>
            </a:pPr>
            <a:r>
              <a:rPr lang="ru-RU" b="1" dirty="0">
                <a:solidFill>
                  <a:srgbClr val="002060"/>
                </a:solidFill>
              </a:rPr>
              <a:t>- формировать оценку нравственных понятий с целью педагогического воздействия художественного слова на детей, получения первичных ценностных представлений о понятиях;</a:t>
            </a:r>
            <a:endParaRPr lang="ru-RU" dirty="0">
              <a:solidFill>
                <a:srgbClr val="002060"/>
              </a:solidFill>
            </a:endParaRPr>
          </a:p>
          <a:p>
            <a:pPr marL="0" indent="0" algn="just">
              <a:buNone/>
            </a:pPr>
            <a:r>
              <a:rPr lang="ru-RU" b="1" dirty="0">
                <a:solidFill>
                  <a:srgbClr val="002060"/>
                </a:solidFill>
              </a:rPr>
              <a:t>- совершенствовать свои эмоционально-положительные проявления в сюжетно-ролевых играх;</a:t>
            </a:r>
            <a:endParaRPr lang="ru-RU" dirty="0">
              <a:solidFill>
                <a:srgbClr val="002060"/>
              </a:solidFill>
            </a:endParaRPr>
          </a:p>
          <a:p>
            <a:pPr marL="0" indent="0" algn="just">
              <a:buNone/>
            </a:pPr>
            <a:r>
              <a:rPr lang="ru-RU" b="1" dirty="0">
                <a:solidFill>
                  <a:srgbClr val="002060"/>
                </a:solidFill>
              </a:rPr>
              <a:t>- закреплять умение действовать по правилам игры, соблюдая ролевые взаимодействия и взаимоотношения;</a:t>
            </a:r>
            <a:endParaRPr lang="ru-RU" dirty="0">
              <a:solidFill>
                <a:srgbClr val="002060"/>
              </a:solidFill>
            </a:endParaRPr>
          </a:p>
          <a:p>
            <a:pPr marL="0" indent="0" algn="just">
              <a:buNone/>
            </a:pPr>
            <a:r>
              <a:rPr lang="ru-RU" b="1" dirty="0">
                <a:solidFill>
                  <a:srgbClr val="002060"/>
                </a:solidFill>
              </a:rPr>
              <a:t>- поощрять участие в сюжетно-ролевых играх, отражая замысел игры, эмоциональные и ситуативно-деловые отношения между сказочными персонажами и героями; отражать социальные взаимоотношение между людьми в соответствии с их профессиональной деятельностью.  </a:t>
            </a:r>
            <a:endParaRPr lang="ru-RU" dirty="0">
              <a:solidFill>
                <a:srgbClr val="002060"/>
              </a:solidFill>
            </a:endParaRPr>
          </a:p>
          <a:p>
            <a:pPr marL="0" indent="0" algn="just">
              <a:buNone/>
            </a:pPr>
            <a:r>
              <a:rPr lang="ru-RU" b="1" dirty="0">
                <a:solidFill>
                  <a:srgbClr val="002060"/>
                </a:solidFill>
              </a:rPr>
              <a:t>- обеспечивать взаимодействие с детьми, способствующее их эмоциональному благополучию;</a:t>
            </a:r>
            <a:endParaRPr lang="ru-RU" dirty="0">
              <a:solidFill>
                <a:srgbClr val="002060"/>
              </a:solidFill>
            </a:endParaRPr>
          </a:p>
          <a:p>
            <a:pPr marL="0" indent="0" algn="just">
              <a:buNone/>
            </a:pPr>
            <a:r>
              <a:rPr lang="ru-RU" b="1" dirty="0">
                <a:solidFill>
                  <a:srgbClr val="002060"/>
                </a:solidFill>
              </a:rPr>
              <a:t>- создавать общую атмосферу доброжелательности, принятия каждого, доверия, эмоционального комфорта, тепла и понимания;</a:t>
            </a:r>
            <a:endParaRPr lang="ru-RU" dirty="0">
              <a:solidFill>
                <a:srgbClr val="002060"/>
              </a:solidFill>
            </a:endParaRPr>
          </a:p>
          <a:p>
            <a:pPr marL="0" indent="0" algn="just">
              <a:buNone/>
            </a:pPr>
            <a:r>
              <a:rPr lang="ru-RU" b="1" dirty="0" smtClean="0">
                <a:solidFill>
                  <a:srgbClr val="002060"/>
                </a:solidFill>
              </a:rPr>
              <a:t>- </a:t>
            </a:r>
            <a:r>
              <a:rPr lang="ru-RU" b="1" dirty="0">
                <a:solidFill>
                  <a:srgbClr val="002060"/>
                </a:solidFill>
              </a:rPr>
              <a:t>стремиться к установлению доверительных отношений с детьми, учитывать возможности ребенка, не допуская ощущения своей несостоятельности: приходить на помощь при затруднениях, не навязывать сложных и непонятных действий, при взаимодействии находиться на уровне глаз ребенка, стараться минимально ограничивать его свободу, поощрение и поддержку использовать чаще, чем порицание и запреты;</a:t>
            </a:r>
            <a:endParaRPr lang="ru-RU" dirty="0">
              <a:solidFill>
                <a:srgbClr val="002060"/>
              </a:solidFill>
            </a:endParaRPr>
          </a:p>
          <a:p>
            <a:pPr marL="0" indent="0" algn="just">
              <a:buNone/>
            </a:pPr>
            <a:r>
              <a:rPr lang="ru-RU" b="1" dirty="0">
                <a:solidFill>
                  <a:srgbClr val="002060"/>
                </a:solidFill>
              </a:rPr>
              <a:t>- закладывать групповые традиции, позволяющие учитывать настроения и пожелания детей при планировании жизни группы в течение дня;</a:t>
            </a:r>
            <a:endParaRPr lang="ru-RU" dirty="0">
              <a:solidFill>
                <a:srgbClr val="002060"/>
              </a:solidFill>
            </a:endParaRPr>
          </a:p>
          <a:p>
            <a:pPr marL="0" indent="0" algn="just">
              <a:buNone/>
            </a:pPr>
            <a:r>
              <a:rPr lang="ru-RU" b="1" dirty="0">
                <a:solidFill>
                  <a:srgbClr val="002060"/>
                </a:solidFill>
              </a:rPr>
              <a:t>- создавать условия для общения со старшими и младшими детьми и людьми пожилого возраста;</a:t>
            </a:r>
            <a:endParaRPr lang="ru-RU" dirty="0">
              <a:solidFill>
                <a:srgbClr val="002060"/>
              </a:solidFill>
            </a:endParaRPr>
          </a:p>
          <a:p>
            <a:pPr marL="0" indent="0" algn="just">
              <a:buNone/>
            </a:pPr>
            <a:r>
              <a:rPr lang="ru-RU" b="1" dirty="0" smtClean="0">
                <a:solidFill>
                  <a:srgbClr val="002060"/>
                </a:solidFill>
              </a:rPr>
              <a:t>- </a:t>
            </a:r>
            <a:r>
              <a:rPr lang="ru-RU" b="1" dirty="0">
                <a:solidFill>
                  <a:srgbClr val="002060"/>
                </a:solidFill>
              </a:rPr>
              <a:t>содействовать становлению социально-ценностных взаимоотношений, доброжелательных и равноправных отношений между сверстниками;</a:t>
            </a:r>
            <a:endParaRPr lang="ru-RU" dirty="0">
              <a:solidFill>
                <a:srgbClr val="002060"/>
              </a:solidFill>
            </a:endParaRPr>
          </a:p>
          <a:p>
            <a:pPr marL="0" indent="0" algn="just">
              <a:buNone/>
            </a:pPr>
            <a:r>
              <a:rPr lang="ru-RU" b="1" dirty="0">
                <a:solidFill>
                  <a:srgbClr val="002060"/>
                </a:solidFill>
              </a:rPr>
              <a:t>- совершенствовать самостоятельность в организации досуговой деятельности;</a:t>
            </a:r>
            <a:endParaRPr lang="ru-RU" dirty="0">
              <a:solidFill>
                <a:srgbClr val="002060"/>
              </a:solidFill>
            </a:endParaRPr>
          </a:p>
          <a:p>
            <a:pPr marL="0" indent="0" algn="just">
              <a:buNone/>
            </a:pPr>
            <a:r>
              <a:rPr lang="ru-RU" b="1" dirty="0">
                <a:solidFill>
                  <a:srgbClr val="002060"/>
                </a:solidFill>
              </a:rPr>
              <a:t>- формировать умение выбора правильного решения, обосновывая свои действия (свой выбор) путем установления причинно-следственной зависимости между событиями и природными явлениями. </a:t>
            </a:r>
            <a:endParaRPr lang="ru-RU" dirty="0">
              <a:solidFill>
                <a:srgbClr val="002060"/>
              </a:solidFill>
            </a:endParaRPr>
          </a:p>
          <a:p>
            <a:endParaRPr lang="ru-RU" dirty="0"/>
          </a:p>
        </p:txBody>
      </p:sp>
      <p:sp>
        <p:nvSpPr>
          <p:cNvPr id="3" name="Заголовок 2"/>
          <p:cNvSpPr>
            <a:spLocks noGrp="1"/>
          </p:cNvSpPr>
          <p:nvPr>
            <p:ph type="title"/>
          </p:nvPr>
        </p:nvSpPr>
        <p:spPr>
          <a:xfrm>
            <a:off x="395536" y="548680"/>
            <a:ext cx="8208912" cy="45719"/>
          </a:xfrm>
        </p:spPr>
        <p:txBody>
          <a:bodyPr>
            <a:normAutofit fontScale="90000"/>
          </a:bodyPr>
          <a:lstStyle/>
          <a:p>
            <a:endParaRPr lang="ru-RU"/>
          </a:p>
        </p:txBody>
      </p:sp>
    </p:spTree>
    <p:extLst>
      <p:ext uri="{BB962C8B-B14F-4D97-AF65-F5344CB8AC3E}">
        <p14:creationId xmlns:p14="http://schemas.microsoft.com/office/powerpoint/2010/main" val="892974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58877" y="980728"/>
            <a:ext cx="8280920" cy="5400600"/>
          </a:xfrm>
        </p:spPr>
        <p:txBody>
          <a:bodyPr>
            <a:noAutofit/>
          </a:bodyPr>
          <a:lstStyle/>
          <a:p>
            <a:pPr marL="0" indent="0" algn="just">
              <a:buNone/>
            </a:pPr>
            <a:r>
              <a:rPr lang="ru-RU" sz="1200" b="1" dirty="0" smtClean="0">
                <a:solidFill>
                  <a:srgbClr val="002060"/>
                </a:solidFill>
              </a:rPr>
              <a:t>- </a:t>
            </a:r>
            <a:r>
              <a:rPr lang="ru-RU" sz="1200" b="1" dirty="0">
                <a:solidFill>
                  <a:srgbClr val="002060"/>
                </a:solidFill>
              </a:rPr>
              <a:t>развивать умение детей наблюдать и  анализировать  различные явления и события, сопоставлять их, обобщать. </a:t>
            </a:r>
            <a:endParaRPr lang="ru-RU" sz="1200" dirty="0">
              <a:solidFill>
                <a:srgbClr val="002060"/>
              </a:solidFill>
            </a:endParaRPr>
          </a:p>
          <a:p>
            <a:pPr marL="0" indent="0" algn="just">
              <a:buNone/>
            </a:pPr>
            <a:r>
              <a:rPr lang="ru-RU" sz="1200" b="1" dirty="0">
                <a:solidFill>
                  <a:srgbClr val="002060"/>
                </a:solidFill>
              </a:rPr>
              <a:t>- обогащать сознание новым познавательным содержанием (понятиями и представлениями</a:t>
            </a:r>
            <a:r>
              <a:rPr lang="ru-RU" sz="1200" b="1" dirty="0" smtClean="0">
                <a:solidFill>
                  <a:srgbClr val="002060"/>
                </a:solidFill>
              </a:rPr>
              <a:t>);</a:t>
            </a:r>
            <a:endParaRPr lang="ru-RU" sz="1200" dirty="0">
              <a:solidFill>
                <a:srgbClr val="002060"/>
              </a:solidFill>
            </a:endParaRPr>
          </a:p>
          <a:p>
            <a:pPr marL="0" indent="0" algn="just">
              <a:buNone/>
            </a:pPr>
            <a:r>
              <a:rPr lang="ru-RU" sz="1200" b="1" dirty="0">
                <a:solidFill>
                  <a:srgbClr val="002060"/>
                </a:solidFill>
              </a:rPr>
              <a:t>- способствовать развитию и совершенствованию разных способов познания в соответствии с возрастными возможностями, индивидуальным темпом развития ребенка;</a:t>
            </a:r>
            <a:endParaRPr lang="ru-RU" sz="1200" dirty="0">
              <a:solidFill>
                <a:srgbClr val="002060"/>
              </a:solidFill>
            </a:endParaRPr>
          </a:p>
          <a:p>
            <a:pPr marL="0" indent="0" algn="just">
              <a:buNone/>
            </a:pPr>
            <a:r>
              <a:rPr lang="ru-RU" sz="1200" b="1" dirty="0">
                <a:solidFill>
                  <a:srgbClr val="002060"/>
                </a:solidFill>
              </a:rPr>
              <a:t>- создавать условия способствующие, выявлению и поддержанию избирательных интересов, появления самостоятельной познавательной активности детей;</a:t>
            </a:r>
            <a:endParaRPr lang="ru-RU" sz="1200" dirty="0">
              <a:solidFill>
                <a:srgbClr val="002060"/>
              </a:solidFill>
            </a:endParaRPr>
          </a:p>
          <a:p>
            <a:pPr marL="0" indent="0" algn="just">
              <a:buNone/>
            </a:pPr>
            <a:r>
              <a:rPr lang="ru-RU" sz="1200" b="1" dirty="0">
                <a:solidFill>
                  <a:srgbClr val="002060"/>
                </a:solidFill>
              </a:rPr>
              <a:t> - формировать познавательные отношения к источникам информации и начать приобщать к ним;</a:t>
            </a:r>
            <a:endParaRPr lang="ru-RU" sz="1200" dirty="0">
              <a:solidFill>
                <a:srgbClr val="002060"/>
              </a:solidFill>
            </a:endParaRPr>
          </a:p>
          <a:p>
            <a:pPr marL="0" indent="0" algn="just">
              <a:buNone/>
            </a:pPr>
            <a:r>
              <a:rPr lang="ru-RU" sz="1200" b="1" dirty="0" smtClean="0">
                <a:solidFill>
                  <a:srgbClr val="002060"/>
                </a:solidFill>
              </a:rPr>
              <a:t>- </a:t>
            </a:r>
            <a:r>
              <a:rPr lang="ru-RU" sz="1200" b="1" dirty="0">
                <a:solidFill>
                  <a:srgbClr val="002060"/>
                </a:solidFill>
              </a:rPr>
              <a:t>учитывать интересы и пожелания ребенка при планировании и проведении познавательно-развлекательных и культурных мероприятий в семье и дошкольной организации.</a:t>
            </a:r>
            <a:endParaRPr lang="ru-RU" sz="1200" dirty="0">
              <a:solidFill>
                <a:srgbClr val="002060"/>
              </a:solidFill>
            </a:endParaRPr>
          </a:p>
          <a:p>
            <a:pPr marL="0" indent="0" algn="just">
              <a:buNone/>
            </a:pPr>
            <a:r>
              <a:rPr lang="ru-RU" sz="1200" b="1" dirty="0" smtClean="0">
                <a:solidFill>
                  <a:srgbClr val="002060"/>
                </a:solidFill>
              </a:rPr>
              <a:t> </a:t>
            </a:r>
            <a:r>
              <a:rPr lang="ru-RU" sz="1200" b="1" dirty="0">
                <a:solidFill>
                  <a:srgbClr val="002060"/>
                </a:solidFill>
              </a:rPr>
              <a:t>- формировать позитивное отношение к миру на основе эмоционально-чувственного опыта;</a:t>
            </a:r>
            <a:endParaRPr lang="ru-RU" sz="1200" dirty="0">
              <a:solidFill>
                <a:srgbClr val="002060"/>
              </a:solidFill>
            </a:endParaRPr>
          </a:p>
          <a:p>
            <a:pPr marL="0" indent="0" algn="just">
              <a:buNone/>
            </a:pPr>
            <a:r>
              <a:rPr lang="ru-RU" sz="1200" b="1" dirty="0">
                <a:solidFill>
                  <a:srgbClr val="002060"/>
                </a:solidFill>
              </a:rPr>
              <a:t> - совершенствовать общие и частные представления о предметах ближнего и дальнего окружения и их свойствах: форме, цвете, размере, материале, звучании, ритме, темпе, количестве, числе, части и целом, пространстве и времени, движении и покое;</a:t>
            </a:r>
            <a:endParaRPr lang="ru-RU" sz="1200" dirty="0">
              <a:solidFill>
                <a:srgbClr val="002060"/>
              </a:solidFill>
            </a:endParaRPr>
          </a:p>
          <a:p>
            <a:pPr marL="0" indent="0" algn="just">
              <a:buNone/>
            </a:pPr>
            <a:r>
              <a:rPr lang="ru-RU" sz="1200" b="1" dirty="0">
                <a:solidFill>
                  <a:srgbClr val="002060"/>
                </a:solidFill>
              </a:rPr>
              <a:t>- актуализировать представления о сенсорных эталонах, развивать способность предвидеть (прогнозировать) изменения свойств предметов под воздействием различных факторов и причинно-следственных связей, </a:t>
            </a:r>
            <a:endParaRPr lang="ru-RU" sz="1200" dirty="0">
              <a:solidFill>
                <a:srgbClr val="002060"/>
              </a:solidFill>
            </a:endParaRPr>
          </a:p>
          <a:p>
            <a:pPr marL="0" indent="0" algn="just">
              <a:buNone/>
            </a:pPr>
            <a:r>
              <a:rPr lang="ru-RU" sz="1200" b="1" dirty="0">
                <a:solidFill>
                  <a:srgbClr val="002060"/>
                </a:solidFill>
              </a:rPr>
              <a:t>- способствовать осознанию количественных отношений между последовательными числами в пределах первого десятка, определению состава любого числа первого десятка из двух меньших чисел; совершенствованию счетных и формированию вычислительных навыков, познакомить с арифметическими действиями сложения и вычитания;   </a:t>
            </a:r>
            <a:endParaRPr lang="ru-RU" sz="1200" dirty="0">
              <a:solidFill>
                <a:srgbClr val="002060"/>
              </a:solidFill>
            </a:endParaRPr>
          </a:p>
          <a:p>
            <a:pPr marL="0" indent="0" algn="just">
              <a:buNone/>
            </a:pPr>
            <a:r>
              <a:rPr lang="ru-RU" sz="1200" b="1" dirty="0" smtClean="0">
                <a:solidFill>
                  <a:srgbClr val="002060"/>
                </a:solidFill>
              </a:rPr>
              <a:t>- </a:t>
            </a:r>
            <a:r>
              <a:rPr lang="ru-RU" sz="1200" b="1" dirty="0">
                <a:solidFill>
                  <a:srgbClr val="002060"/>
                </a:solidFill>
              </a:rPr>
              <a:t>содействовать процессу осознания детьми своего «Я», отделять себя от окружающих предметов, действий с ними и других людей;</a:t>
            </a:r>
            <a:endParaRPr lang="ru-RU" sz="1200" dirty="0">
              <a:solidFill>
                <a:srgbClr val="002060"/>
              </a:solidFill>
            </a:endParaRPr>
          </a:p>
          <a:p>
            <a:pPr marL="0" indent="0" algn="just">
              <a:buNone/>
            </a:pPr>
            <a:r>
              <a:rPr lang="ru-RU" sz="1200" b="1" dirty="0" smtClean="0">
                <a:solidFill>
                  <a:srgbClr val="002060"/>
                </a:solidFill>
              </a:rPr>
              <a:t>- </a:t>
            </a:r>
            <a:r>
              <a:rPr lang="ru-RU" sz="1200" b="1" dirty="0">
                <a:solidFill>
                  <a:srgbClr val="002060"/>
                </a:solidFill>
              </a:rPr>
              <a:t>развивать представления детей о себе в будущем, используя фантазирование;</a:t>
            </a:r>
            <a:endParaRPr lang="ru-RU" sz="1200" dirty="0">
              <a:solidFill>
                <a:srgbClr val="002060"/>
              </a:solidFill>
            </a:endParaRPr>
          </a:p>
          <a:p>
            <a:pPr marL="0" indent="0" algn="just">
              <a:buNone/>
            </a:pPr>
            <a:r>
              <a:rPr lang="ru-RU" sz="1200" b="1" dirty="0">
                <a:solidFill>
                  <a:srgbClr val="002060"/>
                </a:solidFill>
              </a:rPr>
              <a:t>- развивать способность определять основание для классификации, классифицировать предметы по заданному основанию</a:t>
            </a:r>
            <a:endParaRPr lang="ru-RU" sz="1200" dirty="0">
              <a:solidFill>
                <a:srgbClr val="002060"/>
              </a:solidFill>
            </a:endParaRPr>
          </a:p>
          <a:p>
            <a:pPr marL="0" indent="0" algn="just">
              <a:buNone/>
            </a:pPr>
            <a:r>
              <a:rPr lang="ru-RU" sz="1200" b="1" dirty="0" smtClean="0">
                <a:solidFill>
                  <a:srgbClr val="002060"/>
                </a:solidFill>
              </a:rPr>
              <a:t>- Планета </a:t>
            </a:r>
            <a:r>
              <a:rPr lang="ru-RU" sz="1200" b="1" dirty="0">
                <a:solidFill>
                  <a:srgbClr val="002060"/>
                </a:solidFill>
              </a:rPr>
              <a:t>Земля в общем доме людей, об особенностях её природы, многообразии стран и народов мира:</a:t>
            </a:r>
            <a:endParaRPr lang="ru-RU" sz="1200" dirty="0">
              <a:solidFill>
                <a:srgbClr val="002060"/>
              </a:solidFill>
            </a:endParaRPr>
          </a:p>
          <a:p>
            <a:pPr marL="0" indent="0" algn="just">
              <a:buNone/>
            </a:pPr>
            <a:r>
              <a:rPr lang="ru-RU" sz="1200" b="1" dirty="0" smtClean="0">
                <a:solidFill>
                  <a:srgbClr val="002060"/>
                </a:solidFill>
              </a:rPr>
              <a:t>- </a:t>
            </a:r>
            <a:r>
              <a:rPr lang="ru-RU" sz="1200" b="1" dirty="0">
                <a:solidFill>
                  <a:srgbClr val="002060"/>
                </a:solidFill>
              </a:rPr>
              <a:t>формировать представление о взаимоотношениях природы и человека, доступное детям постижение системы «Человек - природная среда»;</a:t>
            </a:r>
            <a:endParaRPr lang="ru-RU" sz="1200" dirty="0">
              <a:solidFill>
                <a:srgbClr val="002060"/>
              </a:solidFill>
            </a:endParaRPr>
          </a:p>
          <a:p>
            <a:pPr marL="0" indent="0" algn="just">
              <a:buNone/>
            </a:pPr>
            <a:r>
              <a:rPr lang="ru-RU" sz="1200" b="1" dirty="0">
                <a:solidFill>
                  <a:srgbClr val="002060"/>
                </a:solidFill>
              </a:rPr>
              <a:t>- способствовать развитию ответственного бережного отношения к природе;</a:t>
            </a:r>
            <a:endParaRPr lang="ru-RU" sz="1200" dirty="0">
              <a:solidFill>
                <a:srgbClr val="002060"/>
              </a:solidFill>
            </a:endParaRPr>
          </a:p>
          <a:p>
            <a:pPr marL="0" indent="0" algn="just">
              <a:buNone/>
            </a:pPr>
            <a:r>
              <a:rPr lang="ru-RU" sz="1200" b="1" dirty="0">
                <a:solidFill>
                  <a:srgbClr val="002060"/>
                </a:solidFill>
              </a:rPr>
              <a:t>-развивать чувство ответственности за свои поступки по отношению к представителям живой природы.</a:t>
            </a:r>
            <a:endParaRPr lang="ru-RU" sz="1200" dirty="0">
              <a:solidFill>
                <a:srgbClr val="002060"/>
              </a:solidFill>
            </a:endParaRPr>
          </a:p>
          <a:p>
            <a:endParaRPr lang="ru-RU" sz="1100" dirty="0">
              <a:solidFill>
                <a:srgbClr val="002060"/>
              </a:solidFill>
            </a:endParaRPr>
          </a:p>
        </p:txBody>
      </p:sp>
      <p:sp>
        <p:nvSpPr>
          <p:cNvPr id="3" name="Заголовок 2"/>
          <p:cNvSpPr>
            <a:spLocks noGrp="1"/>
          </p:cNvSpPr>
          <p:nvPr>
            <p:ph type="title"/>
          </p:nvPr>
        </p:nvSpPr>
        <p:spPr>
          <a:xfrm>
            <a:off x="395536" y="548680"/>
            <a:ext cx="8208912" cy="432048"/>
          </a:xfrm>
        </p:spPr>
        <p:txBody>
          <a:bodyPr>
            <a:normAutofit fontScale="90000"/>
          </a:bodyPr>
          <a:lstStyle/>
          <a:p>
            <a:r>
              <a:rPr lang="ru-RU" sz="2400" b="1" dirty="0"/>
              <a:t>Познавательное </a:t>
            </a:r>
            <a:r>
              <a:rPr lang="ru-RU" sz="2400" b="1" dirty="0" smtClean="0"/>
              <a:t>развитие</a:t>
            </a:r>
            <a:endParaRPr lang="ru-RU" sz="2400" dirty="0"/>
          </a:p>
        </p:txBody>
      </p:sp>
    </p:spTree>
    <p:extLst>
      <p:ext uri="{BB962C8B-B14F-4D97-AF65-F5344CB8AC3E}">
        <p14:creationId xmlns:p14="http://schemas.microsoft.com/office/powerpoint/2010/main" val="10651845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c5bafc2d5bb57e597aa84886462ebef52b090"/>
</p:tagLst>
</file>

<file path=ppt/theme/theme1.xml><?xml version="1.0" encoding="utf-8"?>
<a:theme xmlns:a="http://schemas.openxmlformats.org/drawingml/2006/main" name="Тема Office">
  <a:themeElements>
    <a:clrScheme name="Составная">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1071</TotalTime>
  <Words>3604</Words>
  <Application>Microsoft Office PowerPoint</Application>
  <PresentationFormat>Экран (4:3)</PresentationFormat>
  <Paragraphs>142</Paragraphs>
  <Slides>17</Slides>
  <Notes>2</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17</vt:i4>
      </vt:variant>
    </vt:vector>
  </HeadingPairs>
  <TitlesOfParts>
    <vt:vector size="20" baseType="lpstr">
      <vt:lpstr>Arial</vt:lpstr>
      <vt:lpstr>Calibri</vt:lpstr>
      <vt:lpstr>Тема Office</vt:lpstr>
      <vt:lpstr>Презентация общеобразовательной программы дошкольного образования Шороховского детского сада «Радуга» разработана на основе примерной основной образовательной программы дошкольного образования «Мозаика» (авторы-составители: В.Ю. Белькович, Н. В. Гребёнкина, И. А. Кильдышева) в соответствии с федеральными государственными образовательными стандартами утвержденными Приказом Министерства образования и науки Российской Федерации от 17 октября 2013 г. № 1155 г. Москва.   Составители: педагоги Шороховского детского  сада «Радуга» Романова Л. А., Липихина С. А.,  Скипина Н. В., Шорохова К. И., Загидуллина Н. П., Дикусар Я. Г. Руководитель по реализации программы:  старший  воспитатель ДОУ , Сабашникова Г. В. Срок реализации программы:  2021- 2025 гг.   </vt:lpstr>
      <vt:lpstr>Цель программы:  - расширение возможностей развития личностного потенциала и способностей каждого ребёнка дошкольного возраста.</vt:lpstr>
      <vt:lpstr>Основные подходы реализации Программы:</vt:lpstr>
      <vt:lpstr>Целевые ориентиры образования в младенческом и раннем возрасте:</vt:lpstr>
      <vt:lpstr>Целевые ориентиры на этапе завершения дошкольного образования:</vt:lpstr>
      <vt:lpstr>Диагностика развития детей</vt:lpstr>
      <vt:lpstr>Социально-коммуникативное развитие.</vt:lpstr>
      <vt:lpstr>Презентация PowerPoint</vt:lpstr>
      <vt:lpstr>Познавательное развитие</vt:lpstr>
      <vt:lpstr>Речевое развитие</vt:lpstr>
      <vt:lpstr>Презентация PowerPoint</vt:lpstr>
      <vt:lpstr>Художественно- эстетическое развитие</vt:lpstr>
      <vt:lpstr>Физическое развитие</vt:lpstr>
      <vt:lpstr>Особенности взаимодействия педагогического коллектива с семьями воспитанников </vt:lpstr>
      <vt:lpstr>Презентация PowerPoint</vt:lpstr>
      <vt:lpstr>Способы и направления поддержки детской инициативы</vt:lpstr>
      <vt:lpstr>Финансовые условия реализации Программы</vt:lpstr>
    </vt:vector>
  </TitlesOfParts>
  <Company>presentation-creation.ru</Company>
  <LinksUpToDate>false</LinksUpToDate>
  <SharedDoc>false</SharedDoc>
  <HyperlinkBase>https://presentation-creation.ru/powerpoint-templates.html</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Школьный коллаж</dc:title>
  <dc:creator>obstinate</dc:creator>
  <dc:description>Шаблон презентации с сайта https://presentation-creation.ru/</dc:description>
  <cp:lastModifiedBy>Cadik</cp:lastModifiedBy>
  <cp:revision>348</cp:revision>
  <dcterms:created xsi:type="dcterms:W3CDTF">2018-02-25T09:09:03Z</dcterms:created>
  <dcterms:modified xsi:type="dcterms:W3CDTF">2021-06-08T04:55:07Z</dcterms:modified>
</cp:coreProperties>
</file>