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9906000" cy="6858000" type="A4"/>
  <p:notesSz cx="6797675" cy="9928225"/>
  <p:embeddedFontLst>
    <p:embeddedFont>
      <p:font typeface="Golos Text" panose="020B0604020202020204" charset="-52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  <p15:guide id="5" orient="horz" pos="1570">
          <p15:clr>
            <a:srgbClr val="A4A3A4"/>
          </p15:clr>
        </p15:guide>
        <p15:guide id="6" orient="horz" pos="1094">
          <p15:clr>
            <a:srgbClr val="A4A3A4"/>
          </p15:clr>
        </p15:guide>
        <p15:guide id="7" pos="3237">
          <p15:clr>
            <a:srgbClr val="A4A3A4"/>
          </p15:clr>
        </p15:guide>
        <p15:guide id="8" pos="4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BB"/>
    <a:srgbClr val="FFFFFF"/>
    <a:srgbClr val="CD3535"/>
    <a:srgbClr val="F1450F"/>
    <a:srgbClr val="24ABC2"/>
    <a:srgbClr val="36C3DA"/>
    <a:srgbClr val="25C6FF"/>
    <a:srgbClr val="E46C0A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357" autoAdjust="0"/>
  </p:normalViewPr>
  <p:slideViewPr>
    <p:cSldViewPr snapToObjects="1">
      <p:cViewPr varScale="1">
        <p:scale>
          <a:sx n="76" d="100"/>
          <a:sy n="76" d="100"/>
        </p:scale>
        <p:origin x="54" y="78"/>
      </p:cViewPr>
      <p:guideLst>
        <p:guide orient="horz" pos="2268"/>
        <p:guide pos="2241"/>
        <p:guide orient="horz" pos="1580"/>
        <p:guide pos="3346"/>
        <p:guide orient="horz" pos="1570"/>
        <p:guide orient="horz" pos="1094"/>
        <p:guide pos="3237"/>
        <p:guide pos="4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539" y="313269"/>
            <a:ext cx="1208133" cy="3811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6721197" y="345521"/>
            <a:ext cx="2653414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12540" y="992162"/>
            <a:ext cx="84526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ЛИЧНАЯ СОБСТВЕННОСТЬ – ЭТО НЕ ТОЛЬКО ПРАВО,                                                 НО И ГРАЖДАНСКАЯ ОБЯЗАННОСТЬ!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4BD9E14-29F9-9642-BFAE-C66AE541131E}"/>
              </a:ext>
            </a:extLst>
          </p:cNvPr>
          <p:cNvSpPr/>
          <p:nvPr/>
        </p:nvSpPr>
        <p:spPr>
          <a:xfrm>
            <a:off x="7651132" y="5814212"/>
            <a:ext cx="871325" cy="811410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22E1AD1-9425-9E40-700A-8675C9229A98}"/>
              </a:ext>
            </a:extLst>
          </p:cNvPr>
          <p:cNvSpPr/>
          <p:nvPr/>
        </p:nvSpPr>
        <p:spPr>
          <a:xfrm>
            <a:off x="6829603" y="6018876"/>
            <a:ext cx="422269" cy="342142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BB3318-4941-D4B7-6170-5543A86A386A}"/>
              </a:ext>
            </a:extLst>
          </p:cNvPr>
          <p:cNvSpPr/>
          <p:nvPr/>
        </p:nvSpPr>
        <p:spPr>
          <a:xfrm>
            <a:off x="6943250" y="5817833"/>
            <a:ext cx="807475" cy="786069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F947010-B419-2234-15CB-98AE8455D23E}"/>
              </a:ext>
            </a:extLst>
          </p:cNvPr>
          <p:cNvSpPr/>
          <p:nvPr/>
        </p:nvSpPr>
        <p:spPr>
          <a:xfrm>
            <a:off x="6907593" y="6055582"/>
            <a:ext cx="57964" cy="27782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51" y="5915019"/>
            <a:ext cx="630954" cy="605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884660" y="5949280"/>
            <a:ext cx="364440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883854" y="6259290"/>
            <a:ext cx="4230248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792539" y="1916832"/>
            <a:ext cx="8452688" cy="3293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2778BB"/>
                </a:solidFill>
                <a:latin typeface="Golos Text" panose="020B0604020202020204" charset="0"/>
                <a:ea typeface="Golos Text" panose="020B0604020202020204" charset="0"/>
              </a:rPr>
              <a:t>Срок уплаты имущественных налогов за 2023 год </a:t>
            </a:r>
          </a:p>
          <a:p>
            <a:pPr algn="ctr">
              <a:spcAft>
                <a:spcPts val="1200"/>
              </a:spcAft>
            </a:pPr>
            <a:r>
              <a:rPr lang="ru-RU" sz="6400" b="1" dirty="0" smtClean="0">
                <a:solidFill>
                  <a:srgbClr val="FF0000"/>
                </a:solidFill>
                <a:latin typeface="Golos Text" panose="020B0604020202020204" charset="0"/>
                <a:ea typeface="Golos Text" panose="020B0604020202020204" charset="0"/>
              </a:rPr>
              <a:t>не позднее                           </a:t>
            </a:r>
            <a:r>
              <a:rPr lang="en-US" sz="6400" b="1" dirty="0" smtClean="0">
                <a:solidFill>
                  <a:srgbClr val="FF0000"/>
                </a:solidFill>
                <a:latin typeface="Golos Text" panose="020B0604020202020204" charset="0"/>
                <a:ea typeface="Golos Text" panose="020B0604020202020204" charset="0"/>
              </a:rPr>
              <a:t>2</a:t>
            </a:r>
            <a:r>
              <a:rPr lang="ru-RU" sz="6400" b="1" dirty="0" smtClean="0">
                <a:solidFill>
                  <a:srgbClr val="FF0000"/>
                </a:solidFill>
                <a:latin typeface="Golos Text" panose="020B0604020202020204" charset="0"/>
                <a:ea typeface="Golos Text" panose="020B0604020202020204" charset="0"/>
              </a:rPr>
              <a:t> декабря 2024 года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/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3E4AA7-B12D-C265-26AB-0966A48309FE}"/>
              </a:ext>
            </a:extLst>
          </p:cNvPr>
          <p:cNvSpPr txBox="1"/>
          <p:nvPr/>
        </p:nvSpPr>
        <p:spPr>
          <a:xfrm>
            <a:off x="5421053" y="5287635"/>
            <a:ext cx="3828975" cy="4847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Чтобы перейти к </a:t>
            </a:r>
            <a:r>
              <a:rPr lang="ru-RU" sz="1050" dirty="0" err="1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промостранице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, </a:t>
            </a: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наведите камеру Вашего смартфона на QR-код, или 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перейдите на сайт </a:t>
            </a: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NALOG.GOV.RU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08" y="5836674"/>
            <a:ext cx="759479" cy="7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6721197" y="345521"/>
            <a:ext cx="2653414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92539" y="872716"/>
            <a:ext cx="8452688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ПОЛУЧИТЬ НАЛОГОВОЕ УВЕДОМЛЕНИЕ МОЖНО: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21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539" y="313269"/>
            <a:ext cx="1208133" cy="3811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1656993" y="2818093"/>
            <a:ext cx="771761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2778BB"/>
                </a:solidFill>
                <a:latin typeface="Golos Text" panose="020B0604020202020204" charset="0"/>
                <a:ea typeface="Golos Text" panose="020B0604020202020204" charset="0"/>
              </a:rPr>
              <a:t>В Личном кабинете налогоплательщика</a:t>
            </a:r>
            <a:endParaRPr lang="ru-RU" sz="2800" b="1" dirty="0">
              <a:solidFill>
                <a:srgbClr val="2778BB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9" y="2636912"/>
            <a:ext cx="736091" cy="755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" y="3465004"/>
            <a:ext cx="958317" cy="95831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1656993" y="3754197"/>
            <a:ext cx="771761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2778BB"/>
                </a:solidFill>
                <a:latin typeface="Golos Text" panose="020B0604020202020204" charset="0"/>
                <a:ea typeface="Golos Text" panose="020B0604020202020204" charset="0"/>
              </a:rPr>
              <a:t>На портале </a:t>
            </a:r>
            <a:r>
              <a:rPr lang="en-US" sz="2800" b="1" dirty="0" smtClean="0">
                <a:solidFill>
                  <a:srgbClr val="2778BB"/>
                </a:solidFill>
                <a:latin typeface="Golos Text" panose="020B0604020202020204" charset="0"/>
                <a:ea typeface="Golos Text" panose="020B0604020202020204" charset="0"/>
              </a:rPr>
              <a:t>GOSUSLUGI.RU</a:t>
            </a:r>
            <a:endParaRPr lang="ru-RU" sz="2800" b="1" dirty="0">
              <a:solidFill>
                <a:srgbClr val="2778BB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6" y="4509120"/>
            <a:ext cx="7381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1672853" y="4725144"/>
            <a:ext cx="771761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2778BB"/>
                </a:solidFill>
                <a:latin typeface="Golos Text" panose="020B0604020202020204" charset="0"/>
                <a:ea typeface="Golos Text" panose="020B0604020202020204" charset="0"/>
              </a:rPr>
              <a:t>В любом налоговом органе</a:t>
            </a:r>
            <a:endParaRPr lang="ru-RU" sz="2800" b="1" dirty="0">
              <a:solidFill>
                <a:srgbClr val="2778BB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9" y="5301208"/>
            <a:ext cx="1720283" cy="12386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1682796" y="5770421"/>
            <a:ext cx="771761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2778BB"/>
                </a:solidFill>
                <a:latin typeface="Golos Text" panose="020B0604020202020204" charset="0"/>
                <a:ea typeface="Golos Text" panose="020B0604020202020204" charset="0"/>
              </a:rPr>
              <a:t>В Многофункциональном центре</a:t>
            </a:r>
            <a:endParaRPr lang="ru-RU" sz="2800" b="1" dirty="0">
              <a:solidFill>
                <a:srgbClr val="2778BB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2" y="1736812"/>
            <a:ext cx="756664" cy="7566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1673420" y="1935704"/>
            <a:ext cx="7717617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2778BB"/>
                </a:solidFill>
                <a:latin typeface="Golos Text" panose="020B0604020202020204" charset="0"/>
                <a:ea typeface="Golos Text" panose="020B0604020202020204" charset="0"/>
              </a:rPr>
              <a:t>По почте</a:t>
            </a:r>
            <a:endParaRPr lang="ru-RU" sz="2800" b="1" dirty="0">
              <a:solidFill>
                <a:srgbClr val="2778BB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408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164954</TotalTime>
  <Words>74</Words>
  <Application>Microsoft Office PowerPoint</Application>
  <PresentationFormat>Лист A4 (210x297 мм)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Golos Text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Хохлова Анна Олеговна</cp:lastModifiedBy>
  <cp:revision>1938</cp:revision>
  <cp:lastPrinted>2022-03-21T08:32:16Z</cp:lastPrinted>
  <dcterms:created xsi:type="dcterms:W3CDTF">2014-10-08T23:03:32Z</dcterms:created>
  <dcterms:modified xsi:type="dcterms:W3CDTF">2024-09-13T11:47:41Z</dcterms:modified>
</cp:coreProperties>
</file>