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4" r:id="rId4"/>
    <p:sldId id="263" r:id="rId5"/>
    <p:sldId id="266" r:id="rId6"/>
    <p:sldId id="260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42910" y="857238"/>
            <a:ext cx="72152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Arial Black" pitchFamily="34" charset="0"/>
              </a:rPr>
              <a:t>Муниципальное бюджетное дошкольное образовательное учреждение «Вагановский детский сад»</a:t>
            </a:r>
            <a:endParaRPr lang="ru-RU" sz="1600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785927"/>
            <a:ext cx="63579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Оптимизация хранения электронных шаблонов и документов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5549270"/>
            <a:ext cx="457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Arial Black" pitchFamily="34" charset="0"/>
              </a:rPr>
              <a:t>с. Ваганово, 2024</a:t>
            </a:r>
            <a:endParaRPr lang="ru-RU" sz="16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28596" y="357167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3B4555"/>
                </a:solidFill>
                <a:latin typeface="Arial Black" pitchFamily="34" charset="0"/>
              </a:rPr>
              <a:t>Паспорт проекта</a:t>
            </a:r>
          </a:p>
          <a:p>
            <a:pPr algn="ctr"/>
            <a:r>
              <a:rPr lang="ru-RU" sz="2400" dirty="0" smtClean="0">
                <a:solidFill>
                  <a:srgbClr val="3B4555"/>
                </a:solidFill>
                <a:latin typeface="Arial Black" pitchFamily="34" charset="0"/>
              </a:rPr>
              <a:t>«</a:t>
            </a:r>
            <a:r>
              <a:rPr lang="ru-RU" sz="2400" b="1" dirty="0" smtClean="0">
                <a:latin typeface="Arial Black" pitchFamily="34" charset="0"/>
              </a:rPr>
              <a:t>Оптимизация хранения электронных шаблонов и документов»</a:t>
            </a:r>
          </a:p>
          <a:p>
            <a:pPr algn="ctr"/>
            <a:endParaRPr lang="ru-RU" sz="2400" dirty="0">
              <a:solidFill>
                <a:srgbClr val="3B4555"/>
              </a:solidFill>
              <a:latin typeface="Arial Black" pitchFamily="34" charset="0"/>
            </a:endParaRPr>
          </a:p>
        </p:txBody>
      </p:sp>
      <p:pic>
        <p:nvPicPr>
          <p:cNvPr id="3" name="Picture 2" descr="C:\Users\школа\Desktop\бер. тех.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558179"/>
            <a:ext cx="6429356" cy="467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28801" y="428609"/>
            <a:ext cx="3660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latin typeface="Arial Black" pitchFamily="34" charset="0"/>
              </a:rPr>
              <a:t>Команда проекта</a:t>
            </a:r>
            <a:endParaRPr lang="ru-RU" sz="2400" dirty="0">
              <a:ln>
                <a:solidFill>
                  <a:schemeClr val="accent5">
                    <a:lumMod val="75000"/>
                  </a:schemeClr>
                </a:solidFill>
              </a:ln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000109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ln w="63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Сукалова</a:t>
            </a:r>
            <a:r>
              <a:rPr lang="ru-RU" sz="1400" dirty="0" smtClean="0">
                <a:ln w="63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 Елена Михайловна, старший воспитатель – РУКОВОДИТЕЛЬ ПРОЕКТА  </a:t>
            </a:r>
            <a:endParaRPr lang="ru-RU" sz="1400" dirty="0">
              <a:ln w="63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школа\Desktop\c035e69071_fit-in_240x0__f2426_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714488"/>
            <a:ext cx="1059914" cy="14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Прямоугольник 11"/>
          <p:cNvSpPr/>
          <p:nvPr/>
        </p:nvSpPr>
        <p:spPr>
          <a:xfrm>
            <a:off x="285720" y="2714620"/>
            <a:ext cx="24288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n w="63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Савченко Светлана Леонидовна, заказчик проекта</a:t>
            </a:r>
            <a:endParaRPr lang="ru-RU" sz="1400" dirty="0">
              <a:ln w="63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9256" y="2546614"/>
            <a:ext cx="3071834" cy="525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Зюзина</a:t>
            </a:r>
            <a:r>
              <a:rPr lang="ru-RU" sz="1400" dirty="0" smtClean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 Анастасия Владимировна, делопроизводитель</a:t>
            </a:r>
            <a:endParaRPr lang="ru-RU" sz="1400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734" y="4214819"/>
            <a:ext cx="22145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>
              <a:ln w="63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62" y="3571876"/>
            <a:ext cx="1118149" cy="14954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78" y="3429000"/>
            <a:ext cx="1088231" cy="14770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43042" y="357171"/>
            <a:ext cx="4961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3B4555"/>
                </a:solidFill>
                <a:latin typeface="Arial Black" pitchFamily="34" charset="0"/>
              </a:rPr>
              <a:t>Карта текущего состояния процесса</a:t>
            </a:r>
            <a:endParaRPr lang="ru-RU" sz="2400" dirty="0">
              <a:solidFill>
                <a:srgbClr val="3B4555"/>
              </a:solidFill>
              <a:latin typeface="Arial Black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3833267"/>
              </p:ext>
            </p:extLst>
          </p:nvPr>
        </p:nvGraphicFramePr>
        <p:xfrm>
          <a:off x="1857356" y="3786191"/>
          <a:ext cx="6104720" cy="26731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04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942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8543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Перечень проблем:</a:t>
                      </a: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8543"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Нет системы хранения</a:t>
                      </a:r>
                    </a:p>
                    <a:p>
                      <a:endParaRPr lang="ru-RU" sz="1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8543">
                <a:tc>
                  <a:txBody>
                    <a:bodyPr/>
                    <a:lstStyle/>
                    <a:p>
                      <a:r>
                        <a:rPr lang="ru-RU" sz="1200" dirty="0"/>
                        <a:t>2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Неисправность карт памяти</a:t>
                      </a:r>
                    </a:p>
                    <a:p>
                      <a:endParaRPr lang="ru-RU" sz="1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4343">
                <a:tc>
                  <a:txBody>
                    <a:bodyPr/>
                    <a:lstStyle/>
                    <a:p>
                      <a:r>
                        <a:rPr lang="ru-RU" sz="1200" dirty="0"/>
                        <a:t>3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Потеря времени на поиск шаблона или документа</a:t>
                      </a:r>
                    </a:p>
                    <a:p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4343">
                <a:tc>
                  <a:txBody>
                    <a:bodyPr/>
                    <a:lstStyle/>
                    <a:p>
                      <a:r>
                        <a:rPr lang="ru-RU" sz="1200" dirty="0"/>
                        <a:t>4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Нет возможности удаленной работы</a:t>
                      </a:r>
                    </a:p>
                    <a:p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8543">
                <a:tc>
                  <a:txBody>
                    <a:bodyPr/>
                    <a:lstStyle/>
                    <a:p>
                      <a:r>
                        <a:rPr lang="ru-RU" sz="1200" kern="1200" dirty="0"/>
                        <a:t>5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Потеря времени на повторную работу, которую выполняет делопроизводитель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00034" y="1857365"/>
            <a:ext cx="1643074" cy="1071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Поиск информации</a:t>
            </a:r>
          </a:p>
          <a:p>
            <a:pPr lvl="0" algn="ctr"/>
            <a:r>
              <a:rPr lang="ru-RU" sz="1100" b="1" dirty="0" smtClean="0">
                <a:latin typeface="Arial" pitchFamily="34" charset="0"/>
                <a:cs typeface="Arial" pitchFamily="34" charset="0"/>
              </a:rPr>
              <a:t>5-60 мин</a:t>
            </a:r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43174" y="1857365"/>
            <a:ext cx="1643074" cy="1071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latin typeface="Arial Black" pitchFamily="34" charset="0"/>
                <a:cs typeface="Arial" pitchFamily="34" charset="0"/>
              </a:rPr>
              <a:t>Переход в другое здание</a:t>
            </a:r>
          </a:p>
          <a:p>
            <a:pPr lvl="0" algn="ctr"/>
            <a:r>
              <a:rPr lang="ru-RU" sz="1100" b="1" dirty="0" smtClean="0">
                <a:latin typeface="Arial Black" pitchFamily="34" charset="0"/>
              </a:rPr>
              <a:t>15 мин</a:t>
            </a:r>
            <a:endParaRPr lang="ru-RU" sz="1100" b="1" dirty="0">
              <a:latin typeface="Arial Black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86314" y="1857365"/>
            <a:ext cx="1643074" cy="1071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Arial" pitchFamily="34" charset="0"/>
                <a:cs typeface="Arial" pitchFamily="34" charset="0"/>
              </a:rPr>
              <a:t>Поиск информации</a:t>
            </a:r>
          </a:p>
          <a:p>
            <a:pPr algn="ctr"/>
            <a:r>
              <a:rPr lang="ru-RU" sz="1100" b="1" dirty="0" smtClean="0">
                <a:latin typeface="Arial" pitchFamily="34" charset="0"/>
                <a:cs typeface="Arial" pitchFamily="34" charset="0"/>
              </a:rPr>
              <a:t>5-60 мин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000892" y="1857365"/>
            <a:ext cx="1643074" cy="1071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latin typeface="Arial Black" pitchFamily="34" charset="0"/>
              </a:rPr>
              <a:t>Создание нового шаблона, документа</a:t>
            </a:r>
          </a:p>
          <a:p>
            <a:pPr lvl="0" algn="ctr"/>
            <a:r>
              <a:rPr lang="ru-RU" sz="1100" b="1" dirty="0" smtClean="0">
                <a:latin typeface="Arial Black" pitchFamily="34" charset="0"/>
              </a:rPr>
              <a:t>10 - 120 мин</a:t>
            </a:r>
            <a:endParaRPr lang="ru-RU" sz="1100" b="1" dirty="0">
              <a:latin typeface="Arial Black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2214546" y="2285997"/>
            <a:ext cx="428628" cy="714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357686" y="2285997"/>
            <a:ext cx="428628" cy="714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6500826" y="2285997"/>
            <a:ext cx="428628" cy="714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24-конечная звезда 5"/>
          <p:cNvSpPr/>
          <p:nvPr/>
        </p:nvSpPr>
        <p:spPr>
          <a:xfrm>
            <a:off x="642910" y="2643183"/>
            <a:ext cx="404118" cy="42545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8" name="24-конечная звезда 7"/>
          <p:cNvSpPr/>
          <p:nvPr/>
        </p:nvSpPr>
        <p:spPr>
          <a:xfrm>
            <a:off x="3357554" y="2643188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7" name="24-конечная звезда 6"/>
          <p:cNvSpPr/>
          <p:nvPr/>
        </p:nvSpPr>
        <p:spPr>
          <a:xfrm>
            <a:off x="5072066" y="2857501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9" name="24-конечная звезда 8"/>
          <p:cNvSpPr/>
          <p:nvPr/>
        </p:nvSpPr>
        <p:spPr>
          <a:xfrm>
            <a:off x="7215206" y="2786064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21" name="24-конечная звезда 20"/>
          <p:cNvSpPr/>
          <p:nvPr/>
        </p:nvSpPr>
        <p:spPr>
          <a:xfrm>
            <a:off x="857224" y="1643050"/>
            <a:ext cx="404118" cy="42545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22" name="24-конечная звезда 21"/>
          <p:cNvSpPr/>
          <p:nvPr/>
        </p:nvSpPr>
        <p:spPr>
          <a:xfrm>
            <a:off x="1643042" y="2643182"/>
            <a:ext cx="404118" cy="42545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24" name="24-конечная звезда 23"/>
          <p:cNvSpPr/>
          <p:nvPr/>
        </p:nvSpPr>
        <p:spPr>
          <a:xfrm>
            <a:off x="5214942" y="1714488"/>
            <a:ext cx="413642" cy="3635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25" name="24-конечная звезда 24"/>
          <p:cNvSpPr/>
          <p:nvPr/>
        </p:nvSpPr>
        <p:spPr>
          <a:xfrm>
            <a:off x="5929322" y="2643182"/>
            <a:ext cx="404118" cy="42545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2</a:t>
            </a:r>
            <a:endParaRPr lang="ru-RU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9144000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8" name="Прямоугольник 7"/>
          <p:cNvSpPr/>
          <p:nvPr/>
        </p:nvSpPr>
        <p:spPr>
          <a:xfrm>
            <a:off x="1571604" y="5357827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Arial Black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642910" y="5143513"/>
            <a:ext cx="4536504" cy="1354667"/>
            <a:chOff x="0" y="2709333"/>
            <a:chExt cx="4536504" cy="1354666"/>
          </a:xfrm>
          <a:solidFill>
            <a:schemeClr val="accent2">
              <a:lumMod val="75000"/>
            </a:schemeClr>
          </a:solidFill>
        </p:grpSpPr>
        <p:sp>
          <p:nvSpPr>
            <p:cNvPr id="12" name="Трапеция 11"/>
            <p:cNvSpPr/>
            <p:nvPr/>
          </p:nvSpPr>
          <p:spPr>
            <a:xfrm>
              <a:off x="0" y="2709333"/>
              <a:ext cx="4536504" cy="1354666"/>
            </a:xfrm>
            <a:prstGeom prst="trapezoid">
              <a:avLst>
                <a:gd name="adj" fmla="val 55813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13" name="Трапеция 4"/>
            <p:cNvSpPr/>
            <p:nvPr/>
          </p:nvSpPr>
          <p:spPr>
            <a:xfrm>
              <a:off x="793888" y="2709333"/>
              <a:ext cx="2948727" cy="135466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atin typeface="Arial" pitchFamily="34" charset="0"/>
                  <a:cs typeface="Arial" pitchFamily="34" charset="0"/>
                </a:rPr>
                <a:t>Уровень ДОУ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357290" y="3714753"/>
            <a:ext cx="3024336" cy="1354667"/>
            <a:chOff x="756083" y="1354666"/>
            <a:chExt cx="3024336" cy="1354666"/>
          </a:xfrm>
        </p:grpSpPr>
        <p:sp>
          <p:nvSpPr>
            <p:cNvPr id="15" name="Трапеция 14"/>
            <p:cNvSpPr/>
            <p:nvPr/>
          </p:nvSpPr>
          <p:spPr>
            <a:xfrm>
              <a:off x="756083" y="1354666"/>
              <a:ext cx="3024336" cy="1354666"/>
            </a:xfrm>
            <a:prstGeom prst="trapezoid">
              <a:avLst>
                <a:gd name="adj" fmla="val 55813"/>
              </a:avLst>
            </a:prstGeom>
            <a:solidFill>
              <a:schemeClr val="accent2">
                <a:lumMod val="75000"/>
                <a:alpha val="7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</p:sp>
        <p:sp>
          <p:nvSpPr>
            <p:cNvPr id="16" name="Трапеция 4"/>
            <p:cNvSpPr/>
            <p:nvPr/>
          </p:nvSpPr>
          <p:spPr>
            <a:xfrm>
              <a:off x="1285342" y="1354666"/>
              <a:ext cx="1965818" cy="1354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>
                  <a:latin typeface="Arial" pitchFamily="34" charset="0"/>
                  <a:cs typeface="Arial" pitchFamily="34" charset="0"/>
                </a:rPr>
                <a:t>Региональный уровень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143108" y="2285993"/>
            <a:ext cx="1655044" cy="1354667"/>
            <a:chOff x="1369291" y="0"/>
            <a:chExt cx="1655044" cy="1354666"/>
          </a:xfrm>
        </p:grpSpPr>
        <p:sp>
          <p:nvSpPr>
            <p:cNvPr id="21" name="Трапеция 20"/>
            <p:cNvSpPr/>
            <p:nvPr/>
          </p:nvSpPr>
          <p:spPr>
            <a:xfrm>
              <a:off x="1369291" y="0"/>
              <a:ext cx="1512168" cy="1354666"/>
            </a:xfrm>
            <a:prstGeom prst="trapezoid">
              <a:avLst>
                <a:gd name="adj" fmla="val 55813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2" name="Трапеция 4"/>
            <p:cNvSpPr/>
            <p:nvPr/>
          </p:nvSpPr>
          <p:spPr>
            <a:xfrm>
              <a:off x="1512167" y="0"/>
              <a:ext cx="1512168" cy="1354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800" kern="1200" dirty="0"/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800" kern="1200" dirty="0"/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latin typeface="Arial" pitchFamily="34" charset="0"/>
                  <a:cs typeface="Arial" pitchFamily="34" charset="0"/>
                </a:rPr>
                <a:t>Федеральный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latin typeface="Arial" pitchFamily="34" charset="0"/>
                  <a:cs typeface="Arial" pitchFamily="34" charset="0"/>
                </a:rPr>
                <a:t> уровень</a:t>
              </a:r>
              <a:endParaRPr lang="ru-RU" sz="12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24-конечная звезда 22"/>
          <p:cNvSpPr/>
          <p:nvPr/>
        </p:nvSpPr>
        <p:spPr>
          <a:xfrm>
            <a:off x="4143372" y="6000773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24" name="24-конечная звезда 23"/>
          <p:cNvSpPr/>
          <p:nvPr/>
        </p:nvSpPr>
        <p:spPr>
          <a:xfrm>
            <a:off x="1714480" y="5357832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2</a:t>
            </a:r>
            <a:endParaRPr lang="ru-RU" sz="2000" b="1" dirty="0"/>
          </a:p>
        </p:txBody>
      </p:sp>
      <p:sp>
        <p:nvSpPr>
          <p:cNvPr id="25" name="24-конечная звезда 24"/>
          <p:cNvSpPr/>
          <p:nvPr/>
        </p:nvSpPr>
        <p:spPr>
          <a:xfrm>
            <a:off x="3643306" y="5286393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4</a:t>
            </a:r>
            <a:endParaRPr lang="ru-RU" sz="2000" b="1" dirty="0"/>
          </a:p>
        </p:txBody>
      </p:sp>
      <p:sp>
        <p:nvSpPr>
          <p:cNvPr id="26" name="24-конечная звезда 25"/>
          <p:cNvSpPr/>
          <p:nvPr/>
        </p:nvSpPr>
        <p:spPr>
          <a:xfrm>
            <a:off x="2571736" y="5286393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27" name="24-конечная звезда 26"/>
          <p:cNvSpPr/>
          <p:nvPr/>
        </p:nvSpPr>
        <p:spPr>
          <a:xfrm>
            <a:off x="1000100" y="6072212"/>
            <a:ext cx="404118" cy="354009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1</a:t>
            </a: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3833267"/>
              </p:ext>
            </p:extLst>
          </p:nvPr>
        </p:nvGraphicFramePr>
        <p:xfrm>
          <a:off x="4357686" y="1357297"/>
          <a:ext cx="4104456" cy="25003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04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940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51463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Перечень проблем:</a:t>
                      </a:r>
                    </a:p>
                  </a:txBody>
                  <a:tcPr marT="34291" marB="34291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3783"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 Black" pitchFamily="34" charset="0"/>
                        </a:rPr>
                        <a:t>Перечень проблем: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1559">
                <a:tc>
                  <a:txBody>
                    <a:bodyPr/>
                    <a:lstStyle/>
                    <a:p>
                      <a:r>
                        <a:rPr lang="ru-RU" sz="1200" dirty="0"/>
                        <a:t>2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 Black" pitchFamily="34" charset="0"/>
                        </a:rPr>
                        <a:t>Нет системы хранения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7223">
                <a:tc>
                  <a:txBody>
                    <a:bodyPr/>
                    <a:lstStyle/>
                    <a:p>
                      <a:r>
                        <a:rPr lang="ru-RU" sz="1200" dirty="0"/>
                        <a:t>3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 Black" pitchFamily="34" charset="0"/>
                        </a:rPr>
                        <a:t>Неисправность карт памяти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7223">
                <a:tc>
                  <a:txBody>
                    <a:bodyPr/>
                    <a:lstStyle/>
                    <a:p>
                      <a:r>
                        <a:rPr lang="ru-RU" sz="1200" dirty="0"/>
                        <a:t>4</a:t>
                      </a: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Arial Black" pitchFamily="34" charset="0"/>
                        </a:rPr>
                        <a:t>Потеря времени на поиск шаблона или документа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9088">
                <a:tc>
                  <a:txBody>
                    <a:bodyPr/>
                    <a:lstStyle/>
                    <a:p>
                      <a:r>
                        <a:rPr lang="ru-RU" sz="1200" kern="1200" dirty="0"/>
                        <a:t>5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1" marB="342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Arial Black" pitchFamily="34" charset="0"/>
                        </a:rPr>
                        <a:t>Нет возможности удаленной работы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643045" y="285733"/>
            <a:ext cx="3993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Пирамида проблем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428609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План мероприятий по  устранению проблем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8426836"/>
              </p:ext>
            </p:extLst>
          </p:nvPr>
        </p:nvGraphicFramePr>
        <p:xfrm>
          <a:off x="359024" y="1186236"/>
          <a:ext cx="8499257" cy="4569968"/>
        </p:xfrm>
        <a:graphic>
          <a:graphicData uri="http://schemas.openxmlformats.org/drawingml/2006/table">
            <a:tbl>
              <a:tblPr/>
              <a:tblGrid>
                <a:gridCol w="317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3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86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446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746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6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Проблема</a:t>
                      </a:r>
                      <a:endParaRPr lang="ru-RU" sz="12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Причины</a:t>
                      </a:r>
                      <a:endParaRPr lang="ru-RU" sz="12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Способ решения</a:t>
                      </a:r>
                      <a:endParaRPr lang="ru-RU" sz="12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Franklin Gothic Medium" pitchFamily="34" charset="0"/>
                          <a:ea typeface="Calibri"/>
                          <a:cs typeface="Times New Roman"/>
                        </a:rPr>
                        <a:t>Экономия времени, мин.</a:t>
                      </a:r>
                      <a:endParaRPr lang="ru-RU" sz="12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895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Нет системы в хранении документов (диск С,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D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USB-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носитель)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kern="1200" dirty="0" err="1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Перенаполняемость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карт памяти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Создание единой системы хранения электронных шаблонов и документов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5-20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63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Потеря времени на поиск нужного документа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Работник не может найти нужный документ. Работник отвлекается во время поиска. 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новигатора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в соответствии с номенклатурой дел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4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Нет возможности удаленной работы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Нет синхронизации данных между различными устройствами.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Использование облачного сервиса, позволяющего пользователям хранить свои данные на серверах в «облаке» и передавать их другим пользователям в Интернете. 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kern="1200" dirty="0">
                        <a:solidFill>
                          <a:schemeClr val="tx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100-150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5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Длительность процесса поиска и создания нового документа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Выполнение лишних «промежуточных» действия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Внедрение строгой системы хранения шаблонов и документов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180-240 мин.</a:t>
                      </a:r>
                    </a:p>
                    <a:p>
                      <a:pPr algn="ctr"/>
                      <a:endParaRPr lang="ru-RU" sz="1200" kern="1200" dirty="0">
                        <a:solidFill>
                          <a:schemeClr val="tx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zentacii.info/wp-content/uploads/2021/01/fG51sRchDwiZgw1u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285733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Достигнутые результаты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1000108"/>
            <a:ext cx="4144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Arial Black" pitchFamily="34" charset="0"/>
              </a:rPr>
              <a:t>Время протекания процесса:</a:t>
            </a:r>
            <a:r>
              <a:rPr lang="en-US" altLang="ru-RU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endParaRPr lang="ru-RU" alt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3534872" y="2096719"/>
            <a:ext cx="1501379" cy="317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31646" y="2931791"/>
            <a:ext cx="6429375" cy="119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714348" y="1643050"/>
            <a:ext cx="3143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БЫЛО</a:t>
            </a:r>
            <a:r>
              <a:rPr lang="ru-RU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  <a:defRPr/>
            </a:pPr>
            <a:r>
              <a:rPr lang="en-US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 120 мин. </a:t>
            </a:r>
            <a:r>
              <a:rPr lang="en-US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-</a:t>
            </a:r>
            <a:r>
              <a:rPr lang="ru-RU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 255мин. </a:t>
            </a:r>
            <a:endParaRPr lang="ru-RU" b="1" dirty="0">
              <a:solidFill>
                <a:schemeClr val="accent3"/>
              </a:solidFill>
              <a:latin typeface="Arial Black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43504" y="1785926"/>
            <a:ext cx="221457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СТАЛО</a:t>
            </a:r>
            <a:r>
              <a:rPr lang="ru-RU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0"/>
              </a:spcBef>
              <a:defRPr/>
            </a:pPr>
            <a:r>
              <a:rPr lang="en-US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3"/>
                </a:solidFill>
                <a:latin typeface="Arial Black" pitchFamily="34" charset="0"/>
                <a:cs typeface="Arial" panose="020B0604020202020204" pitchFamily="34" charset="0"/>
              </a:rPr>
              <a:t>15 мин.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3214684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Arial Black" pitchFamily="34" charset="0"/>
              </a:rPr>
              <a:t>ЭКОНОМИЯ ВРЕМЕНИ:  </a:t>
            </a: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Arial Black" pitchFamily="34" charset="0"/>
              </a:rPr>
              <a:t>105 МИН. – 240 МИН.;</a:t>
            </a: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Arial Black" pitchFamily="34" charset="0"/>
              </a:rPr>
              <a:t>- 87,% – 94%</a:t>
            </a:r>
            <a:endParaRPr lang="ru-RU" alt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4714884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3"/>
                </a:solidFill>
                <a:latin typeface="Arial" panose="020B0604020202020204" pitchFamily="34" charset="0"/>
              </a:rPr>
              <a:t>СНИЖЕНИЕ ВРЕМЕННЫХ ПОТЕРЬ  ЗА СЧЕТ ВВЕДЕНИЯ СТРОГОЙ СИСТЕМЫ ХРАНЕНИЯ ШАБЛОНОВ, ДОКУМЕНТОВ </a:t>
            </a:r>
            <a:endParaRPr lang="ru-RU" b="1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353</Words>
  <PresentationFormat>Экран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</dc:creator>
  <cp:lastModifiedBy>школа</cp:lastModifiedBy>
  <cp:revision>45</cp:revision>
  <dcterms:created xsi:type="dcterms:W3CDTF">2024-02-28T03:36:32Z</dcterms:created>
  <dcterms:modified xsi:type="dcterms:W3CDTF">2024-12-28T02:46:03Z</dcterms:modified>
</cp:coreProperties>
</file>