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208F56D-A308-48C2-A5F8-ABCA10C99FC3}" type="datetimeFigureOut">
              <a:rPr lang="ru-RU" smtClean="0"/>
              <a:pPr/>
              <a:t>04.09.2023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DEA49A8-039B-4BB1-B960-6AA1FC3B3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8F56D-A308-48C2-A5F8-ABCA10C99FC3}" type="datetimeFigureOut">
              <a:rPr lang="ru-RU" smtClean="0"/>
              <a:pPr/>
              <a:t>04.09.2023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A49A8-039B-4BB1-B960-6AA1FC3B3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8F56D-A308-48C2-A5F8-ABCA10C99FC3}" type="datetimeFigureOut">
              <a:rPr lang="ru-RU" smtClean="0"/>
              <a:pPr/>
              <a:t>04.09.2023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A49A8-039B-4BB1-B960-6AA1FC3B3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208F56D-A308-48C2-A5F8-ABCA10C99FC3}" type="datetimeFigureOut">
              <a:rPr lang="ru-RU" smtClean="0"/>
              <a:pPr/>
              <a:t>04.09.2023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DEA49A8-039B-4BB1-B960-6AA1FC3B35E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208F56D-A308-48C2-A5F8-ABCA10C99FC3}" type="datetimeFigureOut">
              <a:rPr lang="ru-RU" smtClean="0"/>
              <a:pPr/>
              <a:t>04.09.2023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DEA49A8-039B-4BB1-B960-6AA1FC3B3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8F56D-A308-48C2-A5F8-ABCA10C99FC3}" type="datetimeFigureOut">
              <a:rPr lang="ru-RU" smtClean="0"/>
              <a:pPr/>
              <a:t>04.09.2023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A49A8-039B-4BB1-B960-6AA1FC3B35E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8F56D-A308-48C2-A5F8-ABCA10C99FC3}" type="datetimeFigureOut">
              <a:rPr lang="ru-RU" smtClean="0"/>
              <a:pPr/>
              <a:t>04.09.2023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A49A8-039B-4BB1-B960-6AA1FC3B35E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208F56D-A308-48C2-A5F8-ABCA10C99FC3}" type="datetimeFigureOut">
              <a:rPr lang="ru-RU" smtClean="0"/>
              <a:pPr/>
              <a:t>04.09.2023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DEA49A8-039B-4BB1-B960-6AA1FC3B35E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8F56D-A308-48C2-A5F8-ABCA10C99FC3}" type="datetimeFigureOut">
              <a:rPr lang="ru-RU" smtClean="0"/>
              <a:pPr/>
              <a:t>04.09.2023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A49A8-039B-4BB1-B960-6AA1FC3B3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208F56D-A308-48C2-A5F8-ABCA10C99FC3}" type="datetimeFigureOut">
              <a:rPr lang="ru-RU" smtClean="0"/>
              <a:pPr/>
              <a:t>04.09.2023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DEA49A8-039B-4BB1-B960-6AA1FC3B35E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208F56D-A308-48C2-A5F8-ABCA10C99FC3}" type="datetimeFigureOut">
              <a:rPr lang="ru-RU" smtClean="0"/>
              <a:pPr/>
              <a:t>04.09.2023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DEA49A8-039B-4BB1-B960-6AA1FC3B35E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208F56D-A308-48C2-A5F8-ABCA10C99FC3}" type="datetimeFigureOut">
              <a:rPr lang="ru-RU" smtClean="0"/>
              <a:pPr/>
              <a:t>04.09.2023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DEA49A8-039B-4BB1-B960-6AA1FC3B3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296143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/>
              <a:t>Муниципальное бюджетное дошкольное образовательное </a:t>
            </a:r>
            <a:r>
              <a:rPr lang="ru-RU" sz="1600" b="1" dirty="0" smtClean="0"/>
              <a:t>учреждение </a:t>
            </a:r>
            <a:r>
              <a:rPr lang="ru-RU" sz="1600" b="1" dirty="0"/>
              <a:t>детский сад «Золотой ключик»</a:t>
            </a:r>
            <a:br>
              <a:rPr lang="ru-RU" sz="1600" b="1" dirty="0"/>
            </a:br>
            <a:r>
              <a:rPr lang="ru-RU" sz="1600" b="1" dirty="0"/>
              <a:t>сл. Большая </a:t>
            </a:r>
            <a:r>
              <a:rPr lang="ru-RU" sz="1600" b="1" dirty="0" err="1"/>
              <a:t>Мартыновка</a:t>
            </a:r>
            <a:r>
              <a:rPr lang="ru-RU" sz="1600" dirty="0"/>
              <a:t/>
            </a:r>
            <a:br>
              <a:rPr lang="ru-RU" sz="1600" dirty="0"/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1700808"/>
            <a:ext cx="5896744" cy="223224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Краткая презентация Адаптированной образовательной программы дошкольного образования .</a:t>
            </a:r>
            <a:endParaRPr lang="ru-RU" sz="2400" b="1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https://r1.nubex.ru/s5410-5f9/f3060_52/%D0%A1%D0%BB%D0%B0%D0%B9%D0%B41.JPG"/>
          <p:cNvPicPr/>
          <p:nvPr/>
        </p:nvPicPr>
        <p:blipFill>
          <a:blip r:embed="rId2" cstate="print"/>
          <a:srcRect l="11113" t="23308" r="10995" b="1250"/>
          <a:stretch>
            <a:fillRect/>
          </a:stretch>
        </p:blipFill>
        <p:spPr bwMode="auto">
          <a:xfrm>
            <a:off x="2699792" y="3645024"/>
            <a:ext cx="3998565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260649"/>
            <a:ext cx="8229600" cy="352839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dirty="0" smtClean="0"/>
              <a:t>Работа со старшими дошкольниками с ТНР включает образовательную деятельность по пяти образовательным областям, коррекцию речевых нарушений, профилактику возможных затруднений при овладении чтением, письмом, счетом, развитие коммуникативных навыков в аспекте подготовки к школьному обучению. </a:t>
            </a:r>
            <a:endParaRPr lang="ru-RU" dirty="0"/>
          </a:p>
        </p:txBody>
      </p:sp>
      <p:pic>
        <p:nvPicPr>
          <p:cNvPr id="6146" name="Picture 2" descr="https://mnogodetok73.ru/wp-content/uploads/2/b/a/2ba04bbacd27d2ab0e6c13cd61c39b62.jpeg"/>
          <p:cNvPicPr>
            <a:picLocks noChangeAspect="1" noChangeArrowheads="1"/>
          </p:cNvPicPr>
          <p:nvPr/>
        </p:nvPicPr>
        <p:blipFill>
          <a:blip r:embed="rId2" cstate="print"/>
          <a:srcRect t="26691"/>
          <a:stretch>
            <a:fillRect/>
          </a:stretch>
        </p:blipFill>
        <p:spPr bwMode="auto">
          <a:xfrm>
            <a:off x="2123728" y="3933056"/>
            <a:ext cx="5040560" cy="27596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800" dirty="0" smtClean="0"/>
              <a:t>Программа коррекционно-развивающей работы с детьми с ТНР.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99715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/>
              <a:t>Программа КРР предусматривает:</a:t>
            </a:r>
            <a:endParaRPr lang="ru-RU" dirty="0"/>
          </a:p>
          <a:p>
            <a:r>
              <a:rPr lang="ru-RU" dirty="0"/>
              <a:t>- проведение индивидуальной и подгрупповой логопедической работы, обеспечивающей удовлетворение особых образовательных потребностей обучающихся с ТНР с целью преодоления неречевых и речевых расстройств;</a:t>
            </a:r>
          </a:p>
          <a:p>
            <a:r>
              <a:rPr lang="ru-RU" dirty="0"/>
              <a:t>- достижение уровня речевого развития, оптимального для ребёнка, и обеспечивающего возможность использования освоенных умений и навыков в разных видах детской деятельности и в различных коммуникативных ситуациях;</a:t>
            </a:r>
          </a:p>
          <a:p>
            <a:r>
              <a:rPr lang="ru-RU" dirty="0"/>
              <a:t>- обеспечение коррекционной направленности при реализации содержания образовательных областей и воспитательных мероприятий;</a:t>
            </a:r>
          </a:p>
          <a:p>
            <a:r>
              <a:rPr lang="ru-RU" dirty="0"/>
              <a:t>- психолого-педагогическое сопровождение семьи (законных представителей) с целью ее активного включения в коррекционно-развивающую работу с детьми; </a:t>
            </a:r>
            <a:r>
              <a:rPr lang="ru-RU" dirty="0" smtClean="0"/>
              <a:t>организацию</a:t>
            </a:r>
            <a:r>
              <a:rPr lang="ru-RU" dirty="0"/>
              <a:t> партнерских отношений с родителям (законным представителям).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/>
              <a:t>Федеральная программа воспитания.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ru-RU" dirty="0" smtClean="0"/>
              <a:t>Федеральная программа воспитания раскрывает задачи и направления воспитательной работы, предусматривает приобщение детей к традиционным ценностям российского общества – жизнь, достоинство, права и свободы человека, патриотизм, гражданственность, служение Отечеству и ответственность за его судьбу,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/>
              <a:t>В организационном разделе описаны: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- психолого-педагогические условия, обеспечивающие развитие ребенка с ТНР;</a:t>
            </a:r>
          </a:p>
          <a:p>
            <a:r>
              <a:rPr lang="ru-RU" dirty="0" smtClean="0"/>
              <a:t> - особенности организации развивающей предметно - пространственной образовательной среды;</a:t>
            </a:r>
          </a:p>
          <a:p>
            <a:r>
              <a:rPr lang="ru-RU" dirty="0" smtClean="0"/>
              <a:t> - материально-техническое обеспечение </a:t>
            </a:r>
            <a:r>
              <a:rPr lang="ru-RU" dirty="0" smtClean="0"/>
              <a:t>АОП</a:t>
            </a:r>
            <a:r>
              <a:rPr lang="ru-RU" dirty="0" smtClean="0"/>
              <a:t>; </a:t>
            </a:r>
            <a:r>
              <a:rPr lang="ru-RU" dirty="0" smtClean="0"/>
              <a:t>финансовые и кадровые условия; </a:t>
            </a:r>
          </a:p>
          <a:p>
            <a:r>
              <a:rPr lang="ru-RU" dirty="0" smtClean="0"/>
              <a:t>- режим дня и календарный план воспитательной работы.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254888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sz="6000" dirty="0" smtClean="0"/>
              <a:t>СПАСИБО ЗА ВНИМАНИЕ!</a:t>
            </a:r>
            <a:endParaRPr lang="ru-RU" sz="6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556792"/>
            <a:ext cx="8424936" cy="316835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- в соответствии с Федеральным государственным образовательным стандартом дошкольного образования (ФГОС ДО)</a:t>
            </a:r>
            <a:r>
              <a:rPr lang="en-US" dirty="0" smtClean="0"/>
              <a:t> https://fgos.ru/fgos/fgos-do/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-с учетом федеральной образовательной программы дошкольного образования ( ФОП), федеральной адаптированной образовательной программы дошкольного образования ( ФАОП) </a:t>
            </a:r>
            <a:r>
              <a:rPr lang="en-US" dirty="0" smtClean="0"/>
              <a:t>https://sudact.ru/law/prikaz-minprosveshcheniia-rossii-ot-24112022-n-1022/federalnaia-adaptirovannaia-obrazovatelnaia-programma-doshkolnogo/</a:t>
            </a:r>
            <a:endParaRPr lang="ru-RU" dirty="0"/>
          </a:p>
        </p:txBody>
      </p:sp>
      <p:pic>
        <p:nvPicPr>
          <p:cNvPr id="1026" name="Picture 2" descr="https://static.wixstatic.com/media/32c8a7_36c0a8a8d9364daea561525c2f8e4c9b~mv2.jpg/v1/fill/w_216,h_96,al_c,q_80,enc_auto/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4869160"/>
            <a:ext cx="4050446" cy="18002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39552" y="188640"/>
            <a:ext cx="8136904" cy="107721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buNone/>
            </a:pPr>
            <a:r>
              <a:rPr lang="ru-RU" sz="3200" b="1" dirty="0" smtClean="0"/>
              <a:t>Адаптированная образовательная программа (АОП) разработана 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467600" cy="11430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/>
              <a:t>Основные нормативные документы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56510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-ФЗ РФ «Об образовании в Российской Федерации» от 29 декабря 2012 года № 273-ФЗ.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-ФЗ РФ от 24.09.2022 г. № 371 «О внесении изменений в ФЗ «Об образовании в РФ» и статью 1 ФЗ «Об обязательных требованиях в РФ»;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-Федеральный государственный образовательный стандарт дошкольного образования , утвержденный приказом Министерства образования и науки Российской Федерации от 17 октября 2013 № 1155 (зарегистрирован Министерством юстиции РФ 14 ноября 2013 г.., регистрационный № 30384), с изменением внесенным приказом Министерства просвещения РФ от 08 ноября 2022 г. № 955(Зарегистрирован в Минюсте РФ 06.02.2023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г.№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72264).;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-Постановление Главного государственного санитарного врача РФ от 28 сентября 2020 г. № 28 «Об утверждении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2.4.1.3648-20» Санитарно-эпидемиологические требования к организациям воспитания и обучения , отдыха и оздоровления детей и молодежи» ;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-Приказ Министерства просвещения Российской Федерации от 25 ноября 2022 № 1028 «Об утверждении федеральной образовательной программы дошкольного образования» ;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-Приказ Министерства просвещения Российской Федерации от 24 ноября 2022 №1022 «Об утверждении федеральной адаптированной образовательной программы дошкольного образования для обучающихся с ограниченными возможностями здоровья» 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0629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100" dirty="0" smtClean="0"/>
              <a:t>Программа предназначена для детей с тяжелым нарушением речи* (ТНР) в возрасте от 5 лет до 7  лет с учетом их возрастных и индивидуальных особенностей.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3140968"/>
            <a:ext cx="8229600" cy="273630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0070C0"/>
                </a:solidFill>
              </a:rPr>
              <a:t>*ТНР </a:t>
            </a:r>
            <a:r>
              <a:rPr lang="ru-RU" sz="2400" dirty="0" smtClean="0"/>
              <a:t>- это стойкие специфические отклонения в формировании компонентов речевой системы (лексического и грамматического строя речи, фонематических процессов, звукопроизношения, просодической организации звукового потока), отмечающихся у детей при сохранном слухе и нормальном интеллекте.</a:t>
            </a:r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8229600" cy="108012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000" dirty="0" smtClean="0"/>
              <a:t>Структура АОП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2132856"/>
            <a:ext cx="8229600" cy="255314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1.Целевой раздел                          -  Организационный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       раздел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2.Содержательный раздел</a:t>
            </a:r>
          </a:p>
        </p:txBody>
      </p:sp>
      <p:sp>
        <p:nvSpPr>
          <p:cNvPr id="4" name="Стрелка вправо 3"/>
          <p:cNvSpPr/>
          <p:nvPr/>
        </p:nvSpPr>
        <p:spPr>
          <a:xfrm rot="5400000">
            <a:off x="3095836" y="2384884"/>
            <a:ext cx="2160240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2483768" y="1340768"/>
            <a:ext cx="936104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5292080" y="1340768"/>
            <a:ext cx="936104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Целевой раздел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2204864"/>
            <a:ext cx="8229600" cy="30529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В целевом разделе программы представлены цель, задачи, специфические принципы и подходы к формированию программы, а также планируемые результаты и развивающее оценивание образовательной деятельности.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Цель АОП: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обеспечение условий для дошкольного образования, определяемых общими и особыми потребностями обучающегося дошкольного возраста с ТНР, индивидуальными особенностями его развития и состояния здоровья. </a:t>
            </a:r>
            <a:r>
              <a:rPr lang="ru-RU" dirty="0" smtClean="0"/>
              <a:t>АОП</a:t>
            </a:r>
            <a:r>
              <a:rPr lang="ru-RU" dirty="0" smtClean="0"/>
              <a:t> </a:t>
            </a:r>
            <a:r>
              <a:rPr lang="ru-RU" dirty="0" smtClean="0"/>
              <a:t>предусматривается разностороннее развитие детей, коррекция недостатков в их речевом развитии, а также профилактика вторичных нарушений, развитие личности, мотивации и способностей детей в различных видах деятельности.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Задачи АОП: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78112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ru-RU" dirty="0" smtClean="0"/>
              <a:t>-коррекция недостатков психофизического развития обучающихся с ТНР;</a:t>
            </a:r>
          </a:p>
          <a:p>
            <a:r>
              <a:rPr lang="ru-RU" dirty="0" smtClean="0"/>
              <a:t> -охрана и укрепление физического и психического здоровья обучающихся с ТНР, в том числе их эмоционального благополучия; </a:t>
            </a:r>
          </a:p>
          <a:p>
            <a:r>
              <a:rPr lang="ru-RU" dirty="0" smtClean="0"/>
              <a:t>-обеспечение равных возможностей для полноценного развития ребенка с ТНР в период дошкольного образования независимо от места проживания, пола, нации, языка, социального статуса; </a:t>
            </a:r>
          </a:p>
          <a:p>
            <a:r>
              <a:rPr lang="ru-RU" dirty="0" smtClean="0"/>
              <a:t>-создание благоприятных условий развития в соответствии с их возрастными, психофизическими и индивидуальными особенностями, развитие способностей и творческого потенциала каждого ребенка с ТНР как субъекта отношений с педагогическим работником, родителями (законными представителями), другими детьми; </a:t>
            </a:r>
          </a:p>
          <a:p>
            <a:r>
              <a:rPr lang="ru-RU" dirty="0" smtClean="0"/>
              <a:t>-объединение обучения и воспитания в целостный образовательный процесс на основе </a:t>
            </a:r>
            <a:r>
              <a:rPr lang="ru-RU" dirty="0" err="1" smtClean="0"/>
              <a:t>духовнонравственных</a:t>
            </a:r>
            <a:r>
              <a:rPr lang="ru-RU" dirty="0" smtClean="0"/>
              <a:t> и </a:t>
            </a:r>
            <a:r>
              <a:rPr lang="ru-RU" dirty="0" err="1" smtClean="0"/>
              <a:t>социокультурных</a:t>
            </a:r>
            <a:r>
              <a:rPr lang="ru-RU" dirty="0" smtClean="0"/>
              <a:t> ценностей, принятых в обществе правил и норм поведения в интересах человека, семьи, общества; </a:t>
            </a:r>
          </a:p>
          <a:p>
            <a:r>
              <a:rPr lang="ru-RU" dirty="0" smtClean="0"/>
              <a:t>-формирование общей культуры личности обучающихся с ТНР, развитие их социальных, нравственных, эстетических, интеллектуальных, физических качеств, инициативности, самостоятельности и ответственности ребенка, формирование предпосылок учебной деятельности; -формирование </a:t>
            </a:r>
            <a:r>
              <a:rPr lang="ru-RU" dirty="0" err="1" smtClean="0"/>
              <a:t>социокультурной</a:t>
            </a:r>
            <a:r>
              <a:rPr lang="ru-RU" dirty="0" smtClean="0"/>
              <a:t> среды, соответствующей психофизическим и индивидуальным особенностям развития обучающихся с ТНР;</a:t>
            </a:r>
          </a:p>
          <a:p>
            <a:r>
              <a:rPr lang="ru-RU" dirty="0" smtClean="0"/>
              <a:t>-обеспечение психолого-педагогической поддержки родителей (законных представителей) и повышение их компетентности в вопросах развития, образования, реабилитации (</a:t>
            </a:r>
            <a:r>
              <a:rPr lang="ru-RU" dirty="0" err="1" smtClean="0"/>
              <a:t>абилитации</a:t>
            </a:r>
            <a:r>
              <a:rPr lang="ru-RU" dirty="0" smtClean="0"/>
              <a:t>), охраны и укрепления здоровья обучающихся с ТНР;</a:t>
            </a:r>
          </a:p>
          <a:p>
            <a:r>
              <a:rPr lang="ru-RU" dirty="0" smtClean="0"/>
              <a:t> -обеспечение преемственности целей, задач и содержания дошкольного и начального общего образования.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Содержательный раздел: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•описание образовательной деятельности обучающихся с ТНР; </a:t>
            </a:r>
          </a:p>
          <a:p>
            <a:r>
              <a:rPr lang="ru-RU" dirty="0" smtClean="0"/>
              <a:t>•вариативные формы, способы, методы и средства реализации программы; </a:t>
            </a:r>
          </a:p>
          <a:p>
            <a:r>
              <a:rPr lang="ru-RU" dirty="0" smtClean="0"/>
              <a:t>• взаимодействие педагогических работников с детьми и родителями (законными представителями); </a:t>
            </a:r>
          </a:p>
          <a:p>
            <a:r>
              <a:rPr lang="ru-RU" dirty="0" smtClean="0"/>
              <a:t>•программу коррекционно-развивающей работы с детьми с ТНР; </a:t>
            </a:r>
          </a:p>
          <a:p>
            <a:r>
              <a:rPr lang="ru-RU" dirty="0" smtClean="0"/>
              <a:t>• Федеральную программу воспитания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80</TotalTime>
  <Words>897</Words>
  <Application>Microsoft Office PowerPoint</Application>
  <PresentationFormat>Экран (4:3)</PresentationFormat>
  <Paragraphs>59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Эркер</vt:lpstr>
      <vt:lpstr>Муниципальное бюджетное дошкольное образовательное учреждение детский сад «Золотой ключик» сл. Большая Мартыновка </vt:lpstr>
      <vt:lpstr>Слайд 2</vt:lpstr>
      <vt:lpstr>Основные нормативные документы</vt:lpstr>
      <vt:lpstr>Программа предназначена для детей с тяжелым нарушением речи* (ТНР) в возрасте от 5 лет до 7  лет с учетом их возрастных и индивидуальных особенностей.  </vt:lpstr>
      <vt:lpstr>Структура АОП</vt:lpstr>
      <vt:lpstr>Целевой раздел</vt:lpstr>
      <vt:lpstr>Цель АОП:</vt:lpstr>
      <vt:lpstr>Задачи АОП:</vt:lpstr>
      <vt:lpstr>Содержательный раздел:</vt:lpstr>
      <vt:lpstr>Слайд 10</vt:lpstr>
      <vt:lpstr>Программа коррекционно-развивающей работы с детьми с ТНР.</vt:lpstr>
      <vt:lpstr>Федеральная программа воспитания.</vt:lpstr>
      <vt:lpstr>В организационном разделе описаны: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детский сад «Золотой ключик» сл. Большая Мартыновка </dc:title>
  <dc:creator>Оператор</dc:creator>
  <cp:lastModifiedBy>Оператор</cp:lastModifiedBy>
  <cp:revision>2</cp:revision>
  <dcterms:created xsi:type="dcterms:W3CDTF">2023-09-04T06:31:54Z</dcterms:created>
  <dcterms:modified xsi:type="dcterms:W3CDTF">2023-09-04T11:03:56Z</dcterms:modified>
</cp:coreProperties>
</file>