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221" r:id="rId1"/>
  </p:sldMasterIdLst>
  <p:notesMasterIdLst>
    <p:notesMasterId r:id="rId29"/>
  </p:notesMasterIdLst>
  <p:sldIdLst>
    <p:sldId id="412" r:id="rId2"/>
    <p:sldId id="423" r:id="rId3"/>
    <p:sldId id="392" r:id="rId4"/>
    <p:sldId id="355" r:id="rId5"/>
    <p:sldId id="427" r:id="rId6"/>
    <p:sldId id="356" r:id="rId7"/>
    <p:sldId id="384" r:id="rId8"/>
    <p:sldId id="393" r:id="rId9"/>
    <p:sldId id="417" r:id="rId10"/>
    <p:sldId id="395" r:id="rId11"/>
    <p:sldId id="396" r:id="rId12"/>
    <p:sldId id="411" r:id="rId13"/>
    <p:sldId id="413" r:id="rId14"/>
    <p:sldId id="425" r:id="rId15"/>
    <p:sldId id="420" r:id="rId16"/>
    <p:sldId id="418" r:id="rId17"/>
    <p:sldId id="415" r:id="rId18"/>
    <p:sldId id="419" r:id="rId19"/>
    <p:sldId id="363" r:id="rId20"/>
    <p:sldId id="399" r:id="rId21"/>
    <p:sldId id="421" r:id="rId22"/>
    <p:sldId id="400" r:id="rId23"/>
    <p:sldId id="401" r:id="rId24"/>
    <p:sldId id="422" r:id="rId25"/>
    <p:sldId id="368" r:id="rId26"/>
    <p:sldId id="428" r:id="rId27"/>
    <p:sldId id="429" r:id="rId28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000066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94" autoAdjust="0"/>
    <p:restoredTop sz="94068" autoAdjust="0"/>
  </p:normalViewPr>
  <p:slideViewPr>
    <p:cSldViewPr>
      <p:cViewPr>
        <p:scale>
          <a:sx n="82" d="100"/>
          <a:sy n="82" d="100"/>
        </p:scale>
        <p:origin x="-1397" y="-101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9705" name="Rectangle 8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55700" y="933450"/>
            <a:ext cx="4341813" cy="3351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6153" name="Rectangle 9"/>
          <p:cNvSpPr>
            <a:spLocks noGrp="1" noChangeArrowheads="1"/>
          </p:cNvSpPr>
          <p:nvPr>
            <p:ph type="body"/>
          </p:nvPr>
        </p:nvSpPr>
        <p:spPr bwMode="auto">
          <a:xfrm>
            <a:off x="1031875" y="4624388"/>
            <a:ext cx="4595813" cy="372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/>
          <p:cNvSpPr txBox="1">
            <a:spLocks noChangeArrowheads="1"/>
          </p:cNvSpPr>
          <p:nvPr/>
        </p:nvSpPr>
        <p:spPr bwMode="auto">
          <a:xfrm>
            <a:off x="1143000" y="677863"/>
            <a:ext cx="4572000" cy="34448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body"/>
          </p:nvPr>
        </p:nvSpPr>
        <p:spPr>
          <a:xfrm>
            <a:off x="1031875" y="4624388"/>
            <a:ext cx="4597400" cy="3724275"/>
          </a:xfrm>
          <a:noFill/>
          <a:ln/>
        </p:spPr>
        <p:txBody>
          <a:bodyPr wrap="none" anchor="ctr"/>
          <a:lstStyle/>
          <a:p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3788" y="933450"/>
            <a:ext cx="4465637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93788" y="933450"/>
            <a:ext cx="4465637" cy="33512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513" y="139700"/>
            <a:ext cx="7789862" cy="18684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FA630-13BB-46C4-BD44-B2C5F9B66074}" type="datetimeFigureOut">
              <a:rPr lang="en-US" smtClean="0"/>
              <a:pPr/>
              <a:t>3/20/2020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217A8-0E06-4059-AC45-433E2E67A85D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FA630-13BB-46C4-BD44-B2C5F9B66074}" type="datetimeFigureOut">
              <a:rPr lang="en-US" smtClean="0"/>
              <a:pPr/>
              <a:t>3/20/2020</a:t>
            </a:fld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sz="1000" dirty="0">
              <a:solidFill>
                <a:schemeClr val="tx2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BC5217A8-0E06-4059-AC45-433E2E67A85D}" type="slidenum">
              <a:rPr kumimoji="0" lang="en-US" smtClean="0"/>
              <a:pPr algn="r" eaLnBrk="1" latinLnBrk="0" hangingPunct="1"/>
              <a:t>‹#›</a:t>
            </a:fld>
            <a:endParaRPr kumimoji="0" lang="en-US" sz="11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  <p:sldLayoutId id="214748423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6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360363"/>
            <a:ext cx="8208963" cy="3779837"/>
          </a:xfrm>
        </p:spPr>
        <p:txBody>
          <a:bodyPr lIns="90000" tIns="46800" rIns="90000" bIns="46800">
            <a:normAutofit/>
          </a:bodyPr>
          <a:lstStyle/>
          <a:p>
            <a:pPr eaLnBrk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Министерство образования</a:t>
            </a: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> РМ</a:t>
            </a:r>
            <a:b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000" b="1" i="1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r>
              <a:rPr lang="ru-RU" altLang="ru-RU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  <a:t>Яковлева Александра Васильевича, </a:t>
            </a:r>
            <a:b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  <a:t>старшего тренера-преподавателя МБУ ДО «</a:t>
            </a:r>
            <a:r>
              <a:rPr lang="ru-RU" altLang="ru-RU" sz="2800" b="1" i="1" dirty="0" err="1" smtClean="0">
                <a:latin typeface="Times New Roman" pitchFamily="18" charset="0"/>
                <a:cs typeface="Times New Roman" pitchFamily="18" charset="0"/>
              </a:rPr>
              <a:t>Зубово-Полянская</a:t>
            </a:r>
            <a: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  <a:t> районная  ДЮСШ»  </a:t>
            </a:r>
            <a:br>
              <a:rPr lang="ru-RU" altLang="ru-RU" sz="28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8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3644900"/>
            <a:ext cx="8459787" cy="3016250"/>
          </a:xfrm>
        </p:spPr>
        <p:txBody>
          <a:bodyPr lIns="90000" tIns="46800" rIns="90000" bIns="46800"/>
          <a:lstStyle/>
          <a:p>
            <a:pPr marL="0" indent="0" algn="ctr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algn="ctr" eaLnBrk="1">
              <a:lnSpc>
                <a:spcPct val="80000"/>
              </a:lnSpc>
              <a:buFont typeface="Times New Roman" pitchFamily="18" charset="0"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800" b="1" dirty="0" smtClean="0">
              <a:solidFill>
                <a:srgbClr val="B80047"/>
              </a:solidFill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latin typeface="Times New Roman" pitchFamily="18" charset="0"/>
              </a:rPr>
              <a:t>Дата рождения: 23.07.1960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latin typeface="Times New Roman" pitchFamily="18" charset="0"/>
              </a:rPr>
              <a:t>Профессиональное образование: инженер лесного хозяйства, Московский лесотехнический институт, ЗВ №504230, дата выдачи 01.04.1982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latin typeface="Times New Roman" pitchFamily="18" charset="0"/>
              </a:rPr>
              <a:t>Стаж педагогической работы (по специальности): 22 года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 smtClean="0">
                <a:latin typeface="Times New Roman" pitchFamily="18" charset="0"/>
              </a:rPr>
              <a:t>Общий трудовой стаж: 42 года</a:t>
            </a: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dirty="0" smtClean="0">
              <a:latin typeface="Times New Roman" pitchFamily="18" charset="0"/>
            </a:endParaRPr>
          </a:p>
          <a:p>
            <a:pPr marL="0" indent="0" eaLnBrk="1">
              <a:lnSpc>
                <a:spcPct val="80000"/>
              </a:lnSpc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 smtClean="0">
              <a:solidFill>
                <a:srgbClr val="B80047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Проведение мастер-классов, открытых занятий, мероприятий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511808"/>
            <a:ext cx="3779912" cy="5346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779912" y="1628800"/>
            <a:ext cx="5760720" cy="430987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Выступления на заседаниях методических советов, научно-практических конференциях, педагогических чтениях, семинарах, секциях, форумах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39752" y="1472682"/>
            <a:ext cx="4275026" cy="5385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789862" cy="1868488"/>
          </a:xfrm>
        </p:spPr>
        <p:txBody>
          <a:bodyPr/>
          <a:lstStyle/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соревнованиях-</a:t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i="1" dirty="0" smtClean="0">
                <a:latin typeface="Times New Roman" pitchFamily="18" charset="0"/>
                <a:cs typeface="Times New Roman" pitchFamily="18" charset="0"/>
              </a:rPr>
              <a:t> муниципальный уровень:</a:t>
            </a:r>
            <a:endParaRPr lang="ru-RU" sz="2000" b="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2276872"/>
            <a:ext cx="4558919" cy="320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83968" y="2276872"/>
            <a:ext cx="4319501" cy="320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соревнованиях-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республиканский уровень: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84584" y="2060848"/>
            <a:ext cx="10093960" cy="52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5736" y="0"/>
            <a:ext cx="5135270" cy="6847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соревнованиях-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российский уровень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684584" y="2029460"/>
            <a:ext cx="10172700" cy="482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соревнованиях-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российский уровень</a:t>
            </a:r>
            <a:endParaRPr lang="ru-RU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124744" y="2060848"/>
            <a:ext cx="12499975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соревнованиях-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международный уровень: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260648" y="2204864"/>
            <a:ext cx="12241360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9. Результаты участия воспитанников в официальных соревнованиях-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международный уровень: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476672" y="2276872"/>
            <a:ext cx="12025336" cy="470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10. Система взаимодействия с родителями воспитанников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Родительские собрания (сентябрь, декабрь, февраль, май)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Проведение бесед на различные темы: «Здоровый образ жизни», «Воспитание нравственности и формирование правильной самооценки ребенка в семье», «Психологическая подготовка спортсмена»,  «Специфика семейного воспитания: позитивное и негативное», «Физиологическое взросление и его влияние на формирование личностных качеств спортсмена» (в течение учебного года)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Посещение учебно-тренировочных занятий, спортивно-массовых мероприятий (в течение учебного года)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Контроль за прохождением медицинского осмотра обучающихся в ГБУЗ РМ «</a:t>
            </a:r>
            <a:r>
              <a:rPr lang="ru-RU" sz="1400" dirty="0" err="1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Зубово-Полянская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районная ЦРБ»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3968" y="4149080"/>
            <a:ext cx="525658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Характеристика-представление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692696" y="1340768"/>
            <a:ext cx="4251960" cy="584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340768"/>
            <a:ext cx="4251960" cy="584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300192" y="1340768"/>
            <a:ext cx="4251960" cy="584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Участие педагога в профессиональных конкурсах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865831" y="1645654"/>
            <a:ext cx="3221337" cy="443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Конкурс на порталах сети интернет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12. Участие педагога в профессиональных конкурсах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24544" y="1916832"/>
            <a:ext cx="9768840" cy="511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13. Экспертная деятельность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муниципальном уровне:</a:t>
            </a:r>
            <a:endParaRPr lang="ru-RU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1340768"/>
            <a:ext cx="5829300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3861048"/>
            <a:ext cx="5829300" cy="337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54138" y="0"/>
            <a:ext cx="7789862" cy="186848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 Награды и поощрения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муниципальном и республиканском уровнях: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576" y="908720"/>
            <a:ext cx="7680960" cy="576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354138" y="0"/>
            <a:ext cx="7789862" cy="1868488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14. Награды и поощрения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на российском и международном уровнях:</a:t>
            </a:r>
            <a:b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756592" y="1581150"/>
            <a:ext cx="10566400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15. Общественно-педагогическая активность педагога: участие в экспертных комиссиях, жюри конкурсов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2060848"/>
            <a:ext cx="5256584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063440" y="1556792"/>
            <a:ext cx="4080560" cy="576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15. Общественно-педагогическая активность педагога: участие в экспертных комиссиях, жюри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конкурсов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Яковлев А.В. активно занимается общественной работой: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Неоднократно был ответственным за работу в избирательной комиссии по выборам,  за что награжден Благодарственными письмами Главы РМ в 2016 году.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КМС по самбо, Судья Всероссийской категории, является главным тренером сборной Республики Мордовия по Универсальному бою.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Президентом Федерации Универсального боя Республики Мордовия.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15. Общественно-педагогическая активность педагога: участие в экспертных комиссиях, жюри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конкурсов-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участие в судействе Первенства Республики Мордовии по самбо – 2019 г, 2020г.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endParaRPr lang="ru-RU" sz="2000" dirty="0" smtClean="0"/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844824"/>
            <a:ext cx="4671060" cy="301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572000" y="4086225"/>
            <a:ext cx="457200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Степень обеспечения повышения уровня подготовленности воспитанников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84784"/>
            <a:ext cx="4663665" cy="2866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55976" y="1412776"/>
            <a:ext cx="5364480" cy="402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756592" y="4293096"/>
            <a:ext cx="6193938" cy="311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Сохранность контингента воспитанников на этапах спортивной подготовки</a:t>
            </a:r>
          </a:p>
        </p:txBody>
      </p:sp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1880" y="3098800"/>
            <a:ext cx="668020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476672" y="1484784"/>
            <a:ext cx="5479542" cy="370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 Результаты анализа текущей документации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   Согласно нормативных документов, имеется следующая учебная документация: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Журнал учета работы учебных групп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Личные дела на  обучающихся (заявление, личные карточки)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Протоколы контрольно- переводных нормативов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Календарный план спортивно-массовых мероприятий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Протоколы, положения соревнований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Учебные планы и рабочий план-конспект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План воспитательной  и культурно-массовой работы с обучающимися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"/>
              <a:tabLst>
                <a:tab pos="457200" algn="l"/>
              </a:tabLst>
            </a:pP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Перспективный план</a:t>
            </a:r>
            <a:endParaRPr lang="ru-RU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692696" y="1484784"/>
            <a:ext cx="4680520" cy="2880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785813" y="142875"/>
            <a:ext cx="7789862" cy="1868488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Результаты анализа текущей документации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08462" y="1858693"/>
            <a:ext cx="3635538" cy="499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699792" y="2548890"/>
            <a:ext cx="3038094" cy="430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-1692696" y="4077072"/>
            <a:ext cx="440893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77863" indent="-677863">
              <a:lnSpc>
                <a:spcPct val="73000"/>
              </a:lnSpc>
              <a:tabLst>
                <a:tab pos="677863" algn="l"/>
                <a:tab pos="782638" algn="l"/>
                <a:tab pos="1231900" algn="l"/>
                <a:tab pos="1681163" algn="l"/>
                <a:tab pos="2130425" algn="l"/>
                <a:tab pos="2579688" algn="l"/>
                <a:tab pos="3028950" algn="l"/>
                <a:tab pos="3478213" algn="l"/>
                <a:tab pos="3927475" algn="l"/>
                <a:tab pos="4376738" algn="l"/>
                <a:tab pos="4826000" algn="l"/>
                <a:tab pos="5275263" algn="l"/>
                <a:tab pos="5724525" algn="l"/>
                <a:tab pos="6173788" algn="l"/>
                <a:tab pos="6623050" algn="l"/>
                <a:tab pos="7072313" algn="l"/>
                <a:tab pos="7521575" algn="l"/>
                <a:tab pos="7970838" algn="l"/>
                <a:tab pos="8420100" algn="l"/>
                <a:tab pos="8869363" algn="l"/>
                <a:tab pos="9318625" algn="l"/>
              </a:tabLst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Наставничество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b="1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412776"/>
            <a:ext cx="5580112" cy="567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2276872"/>
            <a:ext cx="558011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764704" y="980728"/>
            <a:ext cx="5652120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692696" y="3429000"/>
            <a:ext cx="5472608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Выполнение воспитанниками требований для присвоения спортивных </a:t>
            </a: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званий и разрядов</a:t>
            </a:r>
            <a:endParaRPr lang="ru-RU" sz="2000" b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457575" y="908720"/>
            <a:ext cx="5686425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Выполнение воспитанниками требований для присвоения спортивных званий и разрядов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96552" y="1988840"/>
            <a:ext cx="10154920" cy="5113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3915</TotalTime>
  <Words>451</Words>
  <Application>Microsoft Office PowerPoint</Application>
  <PresentationFormat>Экран (4:3)</PresentationFormat>
  <Paragraphs>61</Paragraphs>
  <Slides>27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Министерство образования РМ  Портфолио  Яковлева Александра Васильевича,  старшего тренера-преподавателя МБУ ДО «Зубово-Полянская районная  ДЮСШ»   </vt:lpstr>
      <vt:lpstr>Характеристика-представление</vt:lpstr>
      <vt:lpstr>2. Степень обеспечения повышения уровня подготовленности воспитанников</vt:lpstr>
      <vt:lpstr>3. Сохранность контингента воспитанников на этапах спортивной подготовки</vt:lpstr>
      <vt:lpstr>4. Результаты анализа текущей документации</vt:lpstr>
      <vt:lpstr>4. Результаты анализа текущей документации</vt:lpstr>
      <vt:lpstr>5. Наставничество </vt:lpstr>
      <vt:lpstr>6. Выполнение воспитанниками требований для присвоения спортивных званий и разрядов</vt:lpstr>
      <vt:lpstr>6. Выполнение воспитанниками требований для присвоения спортивных званий и разрядов</vt:lpstr>
      <vt:lpstr>7. Проведение мастер-классов, открытых занятий, мероприятий</vt:lpstr>
      <vt:lpstr>8. Выступления на заседаниях методических советов, научно-практических конференциях, педагогических чтениях, семинарах, секциях, форумах</vt:lpstr>
      <vt:lpstr>9. Результаты участия воспитанников в официальных соревнованиях-  муниципальный уровень:</vt:lpstr>
      <vt:lpstr>9. Результаты участия воспитанников в официальных соревнованиях- республиканский уровень:</vt:lpstr>
      <vt:lpstr>Слайд 14</vt:lpstr>
      <vt:lpstr>9. Результаты участия воспитанников в официальных соревнованиях-  российский уровень</vt:lpstr>
      <vt:lpstr>9. Результаты участия воспитанников в официальных соревнованиях-  российский уровень</vt:lpstr>
      <vt:lpstr>9. Результаты участия воспитанников в официальных соревнованиях-  международный уровень:</vt:lpstr>
      <vt:lpstr>9. Результаты участия воспитанников в официальных соревнованиях-  международный уровень:</vt:lpstr>
      <vt:lpstr>10. Система взаимодействия с родителями воспитанников</vt:lpstr>
      <vt:lpstr>12. Участие педагога в профессиональных конкурсах</vt:lpstr>
      <vt:lpstr>12. Участие педагога в профессиональных конкурсах</vt:lpstr>
      <vt:lpstr>13. Экспертная деятельность - на муниципальном уровне:</vt:lpstr>
      <vt:lpstr>14. Награды и поощрения - на муниципальном и республиканском уровнях:   </vt:lpstr>
      <vt:lpstr>14. Награды и поощрения - на российском и международном уровнях:  </vt:lpstr>
      <vt:lpstr>15. Общественно-педагогическая активность педагога: участие в экспертных комиссиях, жюри конкурсов</vt:lpstr>
      <vt:lpstr>15. Общественно-педагогическая активность педагога: участие в экспертных комиссиях, жюри конкурсов</vt:lpstr>
      <vt:lpstr>15. Общественно-педагогическая активность педагога: участие в экспертных комиссиях, жюри конкурсов- участие в судействе Первенства Республики Мордовии по самбо – 2019 г, 2020г.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ПНПО в развитии (модернизации) образования страны</dc:title>
  <dc:creator>User User</dc:creator>
  <cp:lastModifiedBy>HP</cp:lastModifiedBy>
  <cp:revision>164</cp:revision>
  <cp:lastPrinted>1601-01-01T00:00:00Z</cp:lastPrinted>
  <dcterms:created xsi:type="dcterms:W3CDTF">2010-08-04T11:06:49Z</dcterms:created>
  <dcterms:modified xsi:type="dcterms:W3CDTF">2020-03-20T07:03:21Z</dcterms:modified>
</cp:coreProperties>
</file>