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2"/>
  </p:notesMasterIdLst>
  <p:sldIdLst>
    <p:sldId id="277" r:id="rId2"/>
    <p:sldId id="257" r:id="rId3"/>
    <p:sldId id="748" r:id="rId4"/>
    <p:sldId id="839" r:id="rId5"/>
    <p:sldId id="840" r:id="rId6"/>
    <p:sldId id="772" r:id="rId7"/>
    <p:sldId id="785" r:id="rId8"/>
    <p:sldId id="816" r:id="rId9"/>
    <p:sldId id="818" r:id="rId10"/>
    <p:sldId id="819" r:id="rId11"/>
    <p:sldId id="815" r:id="rId12"/>
    <p:sldId id="841" r:id="rId13"/>
    <p:sldId id="784" r:id="rId14"/>
    <p:sldId id="830" r:id="rId15"/>
    <p:sldId id="799" r:id="rId16"/>
    <p:sldId id="783" r:id="rId17"/>
    <p:sldId id="833" r:id="rId18"/>
    <p:sldId id="817" r:id="rId19"/>
    <p:sldId id="838" r:id="rId20"/>
    <p:sldId id="766" r:id="rId21"/>
    <p:sldId id="747" r:id="rId22"/>
    <p:sldId id="767" r:id="rId23"/>
    <p:sldId id="822" r:id="rId24"/>
    <p:sldId id="843" r:id="rId25"/>
    <p:sldId id="346" r:id="rId26"/>
    <p:sldId id="842" r:id="rId27"/>
    <p:sldId id="800" r:id="rId28"/>
    <p:sldId id="846" r:id="rId29"/>
    <p:sldId id="857" r:id="rId30"/>
    <p:sldId id="847" r:id="rId31"/>
    <p:sldId id="741" r:id="rId32"/>
    <p:sldId id="848" r:id="rId33"/>
    <p:sldId id="743" r:id="rId34"/>
    <p:sldId id="823" r:id="rId35"/>
    <p:sldId id="851" r:id="rId36"/>
    <p:sldId id="845" r:id="rId37"/>
    <p:sldId id="828" r:id="rId38"/>
    <p:sldId id="852" r:id="rId39"/>
    <p:sldId id="855" r:id="rId40"/>
    <p:sldId id="856" r:id="rId4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C0000"/>
    <a:srgbClr val="006666"/>
    <a:srgbClr val="FFFF99"/>
  </p:clrMru>
  <p:extLst>
    <p:ext uri="{E76CE94A-603C-4142-B9EB-6D1370010A27}">
      <p14:discardImageEditData xmlns:p14="http://schemas.microsoft.com/office/powerpoint/2010/main" xmlns="" val="1"/>
    </p:ext>
    <p:ext uri="{D31A062A-798A-4329-ABDD-BBA856620510}">
      <p14:defaultImageDpi xmlns:p14="http://schemas.microsoft.com/office/powerpoint/2010/main" xmlns="" val="15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227" autoAdjust="0"/>
    <p:restoredTop sz="93742" autoAdjust="0"/>
  </p:normalViewPr>
  <p:slideViewPr>
    <p:cSldViewPr>
      <p:cViewPr varScale="1">
        <p:scale>
          <a:sx n="65" d="100"/>
          <a:sy n="65" d="100"/>
        </p:scale>
        <p:origin x="-1386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xmlns="" id="{974E50AE-1455-43F0-BD28-4CF485A382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75" name="AutoShape 2">
            <a:extLst>
              <a:ext uri="{FF2B5EF4-FFF2-40B4-BE49-F238E27FC236}">
                <a16:creationId xmlns:a16="http://schemas.microsoft.com/office/drawing/2014/main" xmlns="" id="{42ED34DA-9A53-41D2-A8A9-47D818F07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76" name="AutoShape 3">
            <a:extLst>
              <a:ext uri="{FF2B5EF4-FFF2-40B4-BE49-F238E27FC236}">
                <a16:creationId xmlns:a16="http://schemas.microsoft.com/office/drawing/2014/main" xmlns="" id="{22A664A5-ADF7-4C3C-A047-B1F12462B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77" name="AutoShape 4">
            <a:extLst>
              <a:ext uri="{FF2B5EF4-FFF2-40B4-BE49-F238E27FC236}">
                <a16:creationId xmlns:a16="http://schemas.microsoft.com/office/drawing/2014/main" xmlns="" id="{E7C92D2F-01DA-4CF9-BDBA-F35E9A2E2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78" name="AutoShape 5">
            <a:extLst>
              <a:ext uri="{FF2B5EF4-FFF2-40B4-BE49-F238E27FC236}">
                <a16:creationId xmlns:a16="http://schemas.microsoft.com/office/drawing/2014/main" xmlns="" id="{6F7B5519-E102-4048-9A61-848119362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79" name="AutoShape 6">
            <a:extLst>
              <a:ext uri="{FF2B5EF4-FFF2-40B4-BE49-F238E27FC236}">
                <a16:creationId xmlns:a16="http://schemas.microsoft.com/office/drawing/2014/main" xmlns="" id="{2BD64A13-59E3-4978-82DC-04D1330BF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80" name="AutoShape 7">
            <a:extLst>
              <a:ext uri="{FF2B5EF4-FFF2-40B4-BE49-F238E27FC236}">
                <a16:creationId xmlns:a16="http://schemas.microsoft.com/office/drawing/2014/main" xmlns="" id="{E84E7F8E-9FC9-40CB-83AA-BC8F7868D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081" name="Rectangle 8">
            <a:extLst>
              <a:ext uri="{FF2B5EF4-FFF2-40B4-BE49-F238E27FC236}">
                <a16:creationId xmlns:a16="http://schemas.microsoft.com/office/drawing/2014/main" xmlns="" id="{E8FF9804-F12F-4720-B7E5-730CBB02A5B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6153" name="Rectangle 9">
            <a:extLst>
              <a:ext uri="{FF2B5EF4-FFF2-40B4-BE49-F238E27FC236}">
                <a16:creationId xmlns:a16="http://schemas.microsoft.com/office/drawing/2014/main" xmlns="" id="{1C2AD1FB-6E60-46FF-BC45-007F523392D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>
            <a:extLst>
              <a:ext uri="{FF2B5EF4-FFF2-40B4-BE49-F238E27FC236}">
                <a16:creationId xmlns:a16="http://schemas.microsoft.com/office/drawing/2014/main" xmlns="" id="{38A416CF-31B7-4347-85F7-FEAC4DE94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xmlns="" id="{AEDEEF4E-79EE-4DE8-B88F-71B4745FB00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87793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xmlns="" id="{93345AC8-97F8-44A8-860D-AA6E1691C3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1988" cy="3354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xmlns="" id="{CB379BDB-BCD1-4E72-8F27-95574C7102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99068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63551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xmlns="" id="{4CA4CC86-06F5-447C-9CD1-E680DBB0B5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xmlns="" id="{9F046432-F125-495C-A511-5B564F7F5C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81574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53259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xmlns="" id="{CEE25150-9781-4744-8E66-7214C44F1D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xmlns="" id="{268F8753-F4AB-4A91-BD12-0D875B413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1047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F14CE48-2275-492C-8AD9-5B3DEA25450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6AAF883-B073-4DC5-96B9-661378DA69A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257059A-3824-4619-8828-DBE8977BF67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C9E617-3CAE-4DE8-BE78-5B1930C997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5126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1EAEA3-395F-4E2A-9412-B4B5CDF640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399D722-515D-4C2E-97D5-28A0504DFB7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073F90C-5017-4BAE-897B-1B0534E2F45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050CC-8BAB-410B-A603-EEBAC0175E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8981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6063" y="128588"/>
            <a:ext cx="2044700" cy="59737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5986463" cy="59737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8420484-A190-46FF-9798-0B2A1BBB912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A5D7DBF-AC17-4163-9B4D-906A035E904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2403C9D-6792-43F8-BBCF-76A25A72B3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B25C4-7AA1-45B5-96C2-2BDCFABEF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2287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707545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1F1540D-F209-4ADD-8EAA-42FE1115C16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43405DC-C5F5-4173-B796-4108B8FD7E9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E18B7A7-8D10-4A42-9855-86E68D8B95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58B0C0-F138-4792-8DC8-84805F2755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5527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0890A8B-26E5-4FF5-A948-EC4734E20A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B99746A-3587-40A5-AD1F-E5EB84BB74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FF35384-AA84-4084-A4D4-599DFF899DA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F66FA-157F-4699-A236-6B2313DBBB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7319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4788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600200"/>
            <a:ext cx="401637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949A913D-738F-4578-98E8-DC31B5C90C4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6E2B6143-4748-4ED8-B9E4-1A451D7F79F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A0B898C4-A277-4FAB-9B0F-5864E9897D9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B3DD7-FA63-40AD-9225-63C9FAC301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40057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A4D4410B-8C06-46FB-B5DB-B5704663E58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40BB4897-A375-44CB-B957-63A7A5884B25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xmlns="" id="{DFEAE9FA-6BAB-447B-B356-BCD92855562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F57BC-0B1E-4DFE-8D11-9EEBC691ED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9099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xmlns="" id="{5C8AFD16-286A-4670-A86C-F105A53682A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4A4B81-FFD5-41EE-B6A7-63CB5EA7B2D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5150E79-39E3-440A-91DD-1D05574C2D1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3A652-4E96-4E63-B52C-604B278E17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5838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759B6DC3-0F30-4366-9ABF-FFC5813C48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49C92DA-BCBB-49B8-90FF-343121D1AF8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C822296A-2549-4439-821E-92678F224BA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54E55-B74A-43E6-8F8C-489B42890A1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4452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80D6F0E1-0610-432C-8DD5-8F390F4CA35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314C10D7-F2C1-4859-ABEB-E55041B343F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80FB1AF8-8D2D-4D83-AC39-3D76C51A5C2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59F6B-5D97-4853-BA29-7F83563C05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4073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EAAB7BA8-7F72-4FE9-90EC-640387BD12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C6A90D2B-76C1-4269-AB9C-5617B03FD3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DD819793-38DB-47DB-AD98-934D70581A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2D188-A0D8-493C-978A-7823A87736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8458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5F5FC"/>
            </a:gs>
            <a:gs pos="74001">
              <a:srgbClr val="A3A3E8"/>
            </a:gs>
            <a:gs pos="83000">
              <a:srgbClr val="A3A3E8"/>
            </a:gs>
            <a:gs pos="100000">
              <a:srgbClr val="C2C2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xmlns="" id="{14FF351E-EFD6-41C1-A30A-842BFF0AA1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183563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xmlns="" id="{C4A2FBDB-CF64-4349-AAAE-ADD9807228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83563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Четвертый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CA58AD87-4F4F-44BE-B9C2-40E438EB022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087563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0387C9BC-AFAA-4A80-AF08-8B9F25EB9E9A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49563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189B870-1BA7-4E39-B023-A154D6DD6CE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087563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63BD0CA0-B10D-45CC-AA50-5A49D10BC5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  <p:sldLayoutId id="2147484129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xmlns="" id="{7E8FA212-E4F2-4BCE-A943-998FB9DF63B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600" y="1556792"/>
            <a:ext cx="6984776" cy="2016671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i="1" dirty="0">
                <a:solidFill>
                  <a:srgbClr val="000099"/>
                </a:solidFill>
              </a:rPr>
              <a:t/>
            </a:r>
            <a:br>
              <a:rPr lang="ru-RU" altLang="ru-RU" sz="2800" i="1" dirty="0">
                <a:solidFill>
                  <a:srgbClr val="000099"/>
                </a:solidFill>
              </a:rPr>
            </a:br>
            <a:r>
              <a:rPr lang="ru-RU" altLang="ru-RU" sz="2800" i="1" dirty="0">
                <a:solidFill>
                  <a:srgbClr val="000099"/>
                </a:solidFill>
              </a:rPr>
              <a:t/>
            </a:r>
            <a:br>
              <a:rPr lang="ru-RU" altLang="ru-RU" sz="2800" i="1" dirty="0">
                <a:solidFill>
                  <a:srgbClr val="000099"/>
                </a:solidFill>
              </a:rPr>
            </a:br>
            <a:r>
              <a:rPr lang="ru-RU" altLang="ru-RU" sz="2800" b="1" i="1" dirty="0">
                <a:solidFill>
                  <a:srgbClr val="000099"/>
                </a:solidFill>
              </a:rPr>
              <a:t/>
            </a:r>
            <a:br>
              <a:rPr lang="ru-RU" altLang="ru-RU" sz="2800" b="1" i="1" dirty="0">
                <a:solidFill>
                  <a:srgbClr val="000099"/>
                </a:solidFill>
              </a:rPr>
            </a:br>
            <a:r>
              <a:rPr lang="ru-RU" altLang="ru-RU" sz="2800" b="1" i="1" dirty="0">
                <a:solidFill>
                  <a:srgbClr val="000099"/>
                </a:solidFill>
              </a:rPr>
              <a:t>Малышевой Натальи Константиновны</a:t>
            </a:r>
            <a:r>
              <a:rPr lang="ru-RU" altLang="ru-RU" sz="2400" b="1" i="1" dirty="0">
                <a:solidFill>
                  <a:srgbClr val="000099"/>
                </a:solidFill>
              </a:rPr>
              <a:t/>
            </a:r>
            <a:br>
              <a:rPr lang="ru-RU" altLang="ru-RU" sz="2400" b="1" i="1" dirty="0">
                <a:solidFill>
                  <a:srgbClr val="000099"/>
                </a:solidFill>
              </a:rPr>
            </a:br>
            <a:r>
              <a:rPr lang="ru-RU" altLang="ru-RU" sz="2400" b="1" i="1" dirty="0">
                <a:solidFill>
                  <a:srgbClr val="000099"/>
                </a:solidFill>
              </a:rPr>
              <a:t> </a:t>
            </a:r>
            <a:r>
              <a:rPr lang="ru-RU" altLang="ru-RU" sz="2000" b="1" dirty="0">
                <a:solidFill>
                  <a:srgbClr val="000099"/>
                </a:solidFill>
              </a:rPr>
              <a:t>педагога дополнительного образования</a:t>
            </a:r>
            <a:br>
              <a:rPr lang="ru-RU" altLang="ru-RU" sz="2000" b="1" dirty="0">
                <a:solidFill>
                  <a:srgbClr val="000099"/>
                </a:solidFill>
              </a:rPr>
            </a:br>
            <a:r>
              <a:rPr lang="ru-RU" altLang="ru-RU" sz="2000" b="1" dirty="0">
                <a:solidFill>
                  <a:srgbClr val="000099"/>
                </a:solidFill>
              </a:rPr>
              <a:t>МБУ ДО «ДЮСШ»</a:t>
            </a:r>
            <a:r>
              <a:rPr lang="ru-RU" altLang="ru-RU" sz="3600" dirty="0">
                <a:solidFill>
                  <a:srgbClr val="B80047"/>
                </a:solidFill>
                <a:latin typeface="Lucida Sans Unicode" panose="020B0602030504020204" pitchFamily="34" charset="0"/>
              </a:rPr>
              <a:t/>
            </a:r>
            <a:br>
              <a:rPr lang="ru-RU" altLang="ru-RU" sz="3600" dirty="0">
                <a:solidFill>
                  <a:srgbClr val="B80047"/>
                </a:solidFill>
                <a:latin typeface="Lucida Sans Unicode" panose="020B0602030504020204" pitchFamily="34" charset="0"/>
              </a:rPr>
            </a:br>
            <a:r>
              <a:rPr lang="ru-RU" altLang="ru-RU" sz="3600" dirty="0">
                <a:solidFill>
                  <a:srgbClr val="B80047"/>
                </a:solidFill>
                <a:latin typeface="Lucida Sans Unicode" panose="020B0602030504020204" pitchFamily="34" charset="0"/>
              </a:rPr>
              <a:t/>
            </a:r>
            <a:br>
              <a:rPr lang="ru-RU" altLang="ru-RU" sz="3600" dirty="0">
                <a:solidFill>
                  <a:srgbClr val="B80047"/>
                </a:solidFill>
                <a:latin typeface="Lucida Sans Unicode" panose="020B0602030504020204" pitchFamily="34" charset="0"/>
              </a:rPr>
            </a:br>
            <a:endParaRPr lang="ru-RU" altLang="ru-RU" sz="3600" dirty="0">
              <a:solidFill>
                <a:srgbClr val="B80047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xmlns="" id="{CF0C8251-3C14-4840-99CD-514A4BEE5092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57250" y="4221163"/>
            <a:ext cx="8286750" cy="2376487"/>
          </a:xfrm>
        </p:spPr>
        <p:txBody>
          <a:bodyPr/>
          <a:lstStyle/>
          <a:p>
            <a:pPr marL="0" indent="0" algn="ctr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000" dirty="0">
              <a:solidFill>
                <a:srgbClr val="000099"/>
              </a:solidFill>
              <a:cs typeface="Times New Roman" panose="02020603050405020304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800" b="1" dirty="0">
              <a:solidFill>
                <a:srgbClr val="B80047"/>
              </a:solidFill>
            </a:endParaRP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Дата рождения: 2.04.1975 г.</a:t>
            </a: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Профессиональное образование: высшее</a:t>
            </a: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Стаж педагогической работы (по специальности):  26 лет</a:t>
            </a: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Общий трудовой стаж: 26 лет </a:t>
            </a: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Наличие квалификационной категории: высшая</a:t>
            </a:r>
          </a:p>
          <a:p>
            <a:pPr marL="0" indent="0" eaLnBrk="1">
              <a:lnSpc>
                <a:spcPct val="80000"/>
              </a:lnSpc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>
                <a:solidFill>
                  <a:srgbClr val="B80047"/>
                </a:solidFill>
                <a:cs typeface="Times New Roman" panose="02020603050405020304" pitchFamily="18" charset="0"/>
              </a:rPr>
              <a:t>Дата последней аттестации</a:t>
            </a:r>
            <a: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: </a:t>
            </a:r>
            <a:br>
              <a:rPr lang="ru-RU" altLang="ru-RU" sz="1600" b="1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endParaRPr lang="ru-RU" altLang="ru-RU" sz="1600" b="1" dirty="0">
              <a:solidFill>
                <a:srgbClr val="B80047"/>
              </a:solidFill>
              <a:cs typeface="Times New Roman" panose="02020603050405020304" pitchFamily="18" charset="0"/>
            </a:endParaRPr>
          </a:p>
        </p:txBody>
      </p:sp>
      <p:sp>
        <p:nvSpPr>
          <p:cNvPr id="4100" name="Прямоугольник 5">
            <a:extLst>
              <a:ext uri="{FF2B5EF4-FFF2-40B4-BE49-F238E27FC236}">
                <a16:creationId xmlns:a16="http://schemas.microsoft.com/office/drawing/2014/main" xmlns="" id="{1BDD4A4C-1616-475B-B83E-1CCDB5732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0"/>
            <a:ext cx="917892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 b="1" i="1" dirty="0">
                <a:solidFill>
                  <a:srgbClr val="CC0000"/>
                </a:solidFill>
              </a:rPr>
              <a:t>     Министерство образования РМ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3200" b="1" i="1" dirty="0">
                <a:solidFill>
                  <a:srgbClr val="CC0000"/>
                </a:solidFill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4000" b="1" dirty="0">
                <a:solidFill>
                  <a:srgbClr val="CC0000"/>
                </a:solidFill>
              </a:rPr>
              <a:t>ПОРТФОЛИО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ru-RU" sz="4400" b="1" i="1" dirty="0">
              <a:solidFill>
                <a:srgbClr val="CC0000"/>
              </a:solidFill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2400" b="1" i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88C25DF7-0094-4498-9778-AEA5A2D2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99390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B3399F3-60E7-4D14-9247-82A84E9714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836" y="1213446"/>
            <a:ext cx="3954113" cy="56016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3D3207-BAA6-494D-A480-BD2B8E3676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6007" y="1213447"/>
            <a:ext cx="3954113" cy="557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0058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88C25DF7-0094-4498-9778-AEA5A2D2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99390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F8A167-05EA-463A-B144-4D262A355D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6874" y="1196752"/>
            <a:ext cx="4000441" cy="54452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9CDD48C-313C-4CCE-AB57-75478633D2F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893" y="1196752"/>
            <a:ext cx="3925627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9779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47811AB2-74A9-477E-9551-01603030A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84914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</a:t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C00000"/>
                </a:solidFill>
              </a:rPr>
              <a:t/>
            </a:r>
            <a:br>
              <a:rPr lang="ru-RU" altLang="ru-RU" sz="2400" dirty="0">
                <a:solidFill>
                  <a:srgbClr val="C00000"/>
                </a:solidFill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4820" name="Рисунок 2">
            <a:extLst>
              <a:ext uri="{FF2B5EF4-FFF2-40B4-BE49-F238E27FC236}">
                <a16:creationId xmlns:a16="http://schemas.microsoft.com/office/drawing/2014/main" xmlns="" id="{1811BFEA-85D6-4C07-B05F-94196FBE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9387" y="1202734"/>
            <a:ext cx="4022379" cy="568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EA972B1-4D45-49EF-9416-7E8B6BAC90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76888" y="1202734"/>
            <a:ext cx="3924422" cy="568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4441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47811AB2-74A9-477E-9551-01603030A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48910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</a:t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4819" name="Рисунок 9">
            <a:extLst>
              <a:ext uri="{FF2B5EF4-FFF2-40B4-BE49-F238E27FC236}">
                <a16:creationId xmlns:a16="http://schemas.microsoft.com/office/drawing/2014/main" xmlns="" id="{8F817DAC-2643-4649-A9B5-33AB0B2C7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87604" y="1198739"/>
            <a:ext cx="3898923" cy="564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Рисунок 2">
            <a:extLst>
              <a:ext uri="{FF2B5EF4-FFF2-40B4-BE49-F238E27FC236}">
                <a16:creationId xmlns:a16="http://schemas.microsoft.com/office/drawing/2014/main" xmlns="" id="{1B86FD96-157A-4669-9D26-F1C83793C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61640" y="1217789"/>
            <a:ext cx="4022328" cy="564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F1E82BC4-0066-4365-A53A-4ACE3081C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1"/>
            <a:ext cx="8785225" cy="1124738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</a:t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4846A0F-E0C0-4D1B-AE30-2A76184DAA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49788"/>
            <a:ext cx="4062983" cy="573549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8B9A5BD-6E1D-4F6A-A886-33D22810CA07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67845" y="1149789"/>
            <a:ext cx="3991409" cy="57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5222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E0D68795-E88A-47B7-91DD-1882D4357C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201068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</a:t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5843" name="Рисунок 11">
            <a:extLst>
              <a:ext uri="{FF2B5EF4-FFF2-40B4-BE49-F238E27FC236}">
                <a16:creationId xmlns:a16="http://schemas.microsoft.com/office/drawing/2014/main" xmlns="" id="{F987CD06-73B3-40E3-AFD0-D420DE16D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2179" y="1024440"/>
            <a:ext cx="3995936" cy="584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Рисунок 3">
            <a:extLst>
              <a:ext uri="{FF2B5EF4-FFF2-40B4-BE49-F238E27FC236}">
                <a16:creationId xmlns:a16="http://schemas.microsoft.com/office/drawing/2014/main" xmlns="" id="{A6FB77A8-DCD7-4E28-8BA9-8314C9DED8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716016" y="1024440"/>
            <a:ext cx="4094953" cy="5787534"/>
          </a:xfr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F1E82BC4-0066-4365-A53A-4ACE3081C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1"/>
            <a:ext cx="8785225" cy="1201068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EC4BF1-8A2C-4469-8878-A32F13AA3F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2501653"/>
            <a:ext cx="2885033" cy="436510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19A744F-313A-46A8-AD64-F0D20F98CB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2747480" y="1196752"/>
            <a:ext cx="3205370" cy="47246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EBD378-4467-4F09-BE46-439BE90B20B8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52850" y="2198974"/>
            <a:ext cx="3205370" cy="46677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F1E82BC4-0066-4365-A53A-4ACE3081C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129059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16F09B6-5A0A-4DCC-9892-FF588BF877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9516" y="1268759"/>
            <a:ext cx="3384484" cy="47691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B6984EA-DE79-4423-959C-EBAEB321F64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6423" y="2365423"/>
            <a:ext cx="3191765" cy="43896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95B4A10-EF08-421E-81CB-08BDC03578F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96752"/>
            <a:ext cx="3191765" cy="469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6603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5E39CF-0EB7-4496-8B6F-C7A56045D7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7164" y="0"/>
            <a:ext cx="2856019" cy="38677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074947-6A1E-44C2-835A-872ABDCFB2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6331" y="0"/>
            <a:ext cx="2752379" cy="386774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5FBAF13-18CD-408B-BD2E-C7DC2D8DA5BB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338238" y="3172899"/>
            <a:ext cx="2598885" cy="36721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4CA0F80-978C-467D-852E-38FC5D32DA5F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331497" y="-35793"/>
            <a:ext cx="2862013" cy="381991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232A1C-DD2F-4E03-8525-DDEEE57312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91063" y="3172899"/>
            <a:ext cx="2493801" cy="367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0434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>
            <a:extLst>
              <a:ext uri="{FF2B5EF4-FFF2-40B4-BE49-F238E27FC236}">
                <a16:creationId xmlns:a16="http://schemas.microsoft.com/office/drawing/2014/main" xmlns="" id="{0B72FB68-AC78-431A-B708-177905C2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46137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публикаций, включая интернет-публикации.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sp>
        <p:nvSpPr>
          <p:cNvPr id="22531" name="Прямоугольник 1">
            <a:extLst>
              <a:ext uri="{FF2B5EF4-FFF2-40B4-BE49-F238E27FC236}">
                <a16:creationId xmlns:a16="http://schemas.microsoft.com/office/drawing/2014/main" xmlns="" id="{8EE2C77E-16E2-44DA-88EE-6BD448EFA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2060575"/>
            <a:ext cx="8351838" cy="264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 4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en-US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«Время и жизнь» 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«Осенний калейдоскоп шляп» - 2018г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«В городе безопасных дорог»-2019 г.</a:t>
            </a:r>
          </a:p>
          <a:p>
            <a:pPr eaLnBrk="1">
              <a:lnSpc>
                <a:spcPct val="83000"/>
              </a:lnSpc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«В гостях у сказки»-2017</a:t>
            </a:r>
            <a:b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«Живи лес»- 2019 г.</a:t>
            </a:r>
          </a:p>
          <a:p>
            <a:pPr eaLnBrk="1">
              <a:lnSpc>
                <a:spcPct val="83000"/>
              </a:lnSpc>
            </a:pPr>
            <a:endParaRPr lang="ru-RU" altLang="ru-RU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83000"/>
              </a:lnSpc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99284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Интернет-публикации : 4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Проект «</a:t>
            </a:r>
            <a:r>
              <a:rPr lang="en-US" altLang="ru-RU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Infourok</a:t>
            </a: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авторская разработка.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Проект «</a:t>
            </a:r>
            <a:r>
              <a:rPr lang="en-US" altLang="ru-RU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multiurok</a:t>
            </a:r>
            <a:r>
              <a:rPr lang="ru-RU" alt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3 авторские разработки  </a:t>
            </a:r>
          </a:p>
          <a:p>
            <a:pPr eaLnBrk="1">
              <a:lnSpc>
                <a:spcPct val="83000"/>
              </a:lnSpc>
              <a:buFont typeface="Times New Roman" panose="02020603050405020304" pitchFamily="18" charset="0"/>
              <a:buNone/>
            </a:pPr>
            <a:endParaRPr lang="ru-RU" altLang="ru-RU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475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>
            <a:extLst>
              <a:ext uri="{FF2B5EF4-FFF2-40B4-BE49-F238E27FC236}">
                <a16:creationId xmlns:a16="http://schemas.microsoft.com/office/drawing/2014/main" xmlns="" id="{68F8A3FE-E369-49FC-A3BD-528218714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5949950"/>
            <a:ext cx="13843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>
              <a:solidFill>
                <a:srgbClr val="000000"/>
              </a:solidFill>
              <a:ea typeface="Segoe UI" pitchFamily="34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6">
            <a:extLst>
              <a:ext uri="{FF2B5EF4-FFF2-40B4-BE49-F238E27FC236}">
                <a16:creationId xmlns:a16="http://schemas.microsoft.com/office/drawing/2014/main" xmlns="" id="{95F37B53-8124-4865-9F7D-8414D2C05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39700"/>
            <a:ext cx="9144000" cy="696913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- представление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025858D-8D55-472C-8A65-741FFA61EE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267744" y="476672"/>
            <a:ext cx="4396509" cy="63529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30D4EB-4D00-4CA9-A359-D552E02383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-15360"/>
            <a:ext cx="5830234" cy="35883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7B0927-AD92-4080-992E-BCA045BCED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3460229"/>
            <a:ext cx="5723680" cy="3353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>
            <a:extLst>
              <a:ext uri="{FF2B5EF4-FFF2-40B4-BE49-F238E27FC236}">
                <a16:creationId xmlns:a16="http://schemas.microsoft.com/office/drawing/2014/main" xmlns="" id="{AB177B45-4057-4986-84C8-CE0F41387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260350"/>
            <a:ext cx="84613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публикаций, включая интернет-публикации.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DE2680B-14A1-4716-A11B-893AFD0D2D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47664" y="4592537"/>
            <a:ext cx="6228184" cy="20051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A109F6A-25E3-47AE-9271-FF0A7E7CAB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5321" y="1301670"/>
            <a:ext cx="4309679" cy="3220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3">
            <a:extLst>
              <a:ext uri="{FF2B5EF4-FFF2-40B4-BE49-F238E27FC236}">
                <a16:creationId xmlns:a16="http://schemas.microsoft.com/office/drawing/2014/main" xmlns="" id="{3290D95F-B0ED-4D81-B211-6F5F8FB2F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13648" y="1301670"/>
            <a:ext cx="4195031" cy="3220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>
            <a:extLst>
              <a:ext uri="{FF2B5EF4-FFF2-40B4-BE49-F238E27FC236}">
                <a16:creationId xmlns:a16="http://schemas.microsoft.com/office/drawing/2014/main" xmlns="" id="{DEDA8898-327B-4D44-AFC0-D63B2016A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313" y="260350"/>
            <a:ext cx="8461375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4.Наличие публикаций, включая интернет-публикации.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51B2B0-4EB9-4EDF-9919-FA874A6B2CC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2680" y="3713360"/>
            <a:ext cx="2240600" cy="31709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EE704D1-DB87-45B3-B394-D11E9950DE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3312" y="857859"/>
            <a:ext cx="3058097" cy="43257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947E6AE-62E7-45DE-9DA2-99730C0C3A2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3576" y="857859"/>
            <a:ext cx="3073047" cy="43468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81A617-F579-439F-8EF9-20B4FF0B5D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1206067"/>
            <a:ext cx="3628099" cy="256490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Наличие авторских программ, методических пособий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C15CC9F-936C-40AD-BFE6-5ABDD56C89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" r="-769"/>
          <a:stretch/>
        </p:blipFill>
        <p:spPr>
          <a:xfrm>
            <a:off x="720641" y="996015"/>
            <a:ext cx="3737382" cy="57987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399B989-A134-4E3B-9222-BEDB6A1AAE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673006" y="996015"/>
            <a:ext cx="3672086" cy="5798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74249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Наличие авторских программ, методических пособий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7A7DA0-9320-47E5-83BA-AD9F986D3D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475656" y="918744"/>
            <a:ext cx="5534457" cy="595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2861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>
            <a:extLst>
              <a:ext uri="{FF2B5EF4-FFF2-40B4-BE49-F238E27FC236}">
                <a16:creationId xmlns:a16="http://schemas.microsoft.com/office/drawing/2014/main" xmlns="" id="{D52FDCC4-0542-4B15-A642-B7C0591F3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188" y="184150"/>
            <a:ext cx="8786812" cy="1173163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Выступления на заседаниях методических советов, научно-практических конференциях, педагогических чтениях, семинарах, секциях,  и форумах, радиопередачах(очно).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E6A231-F99F-4032-9539-24ED90C750E9}"/>
              </a:ext>
            </a:extLst>
          </p:cNvPr>
          <p:cNvSpPr txBox="1"/>
          <p:nvPr/>
        </p:nvSpPr>
        <p:spPr>
          <a:xfrm>
            <a:off x="357188" y="2060848"/>
            <a:ext cx="8103244" cy="1809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образовательной организации: 1</a:t>
            </a: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 1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уровень:</a:t>
            </a: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уровень: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уровень: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95A19A-A52B-4C82-AE4A-31BF3967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8588"/>
            <a:ext cx="9036496" cy="1433512"/>
          </a:xfrm>
        </p:spPr>
        <p:txBody>
          <a:bodyPr/>
          <a:lstStyle/>
          <a:p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 Выступления на заседаниях методических советов, научно-практических конференциях, педагогических чтениях, семинарах, секциях,  и форумах, радиопередачах(очно).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CD6E92A-E1FF-4E63-B12B-D8AA56332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53511" y="1581770"/>
            <a:ext cx="5529473" cy="5147642"/>
          </a:xfrm>
        </p:spPr>
      </p:pic>
    </p:spTree>
    <p:extLst>
      <p:ext uri="{BB962C8B-B14F-4D97-AF65-F5344CB8AC3E}">
        <p14:creationId xmlns:p14="http://schemas.microsoft.com/office/powerpoint/2010/main" xmlns="" val="3542786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мастер-классов, открытых мероприятий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23B259D-F3C2-4795-A94C-E18875991DD1}"/>
              </a:ext>
            </a:extLst>
          </p:cNvPr>
          <p:cNvSpPr txBox="1"/>
          <p:nvPr/>
        </p:nvSpPr>
        <p:spPr>
          <a:xfrm>
            <a:off x="323850" y="1844824"/>
            <a:ext cx="7920558" cy="1809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образовательной организации: 5</a:t>
            </a:r>
            <a:endParaRPr kumimoji="0" lang="ru-RU" altLang="ru-RU" sz="2400" b="1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1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 </a:t>
            </a:r>
            <a:r>
              <a:rPr lang="ru-RU" altLang="ru-RU" sz="2400" kern="0" dirty="0">
                <a:solidFill>
                  <a:srgbClr val="28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уровень: </a:t>
            </a: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уровень: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400" b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уровень:</a:t>
            </a:r>
            <a:endParaRPr kumimoji="0" lang="ru-RU" altLang="ru-RU" sz="2400" b="0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мастер-классов, открытых мероприятий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23B259D-F3C2-4795-A94C-E18875991DD1}"/>
              </a:ext>
            </a:extLst>
          </p:cNvPr>
          <p:cNvSpPr txBox="1"/>
          <p:nvPr/>
        </p:nvSpPr>
        <p:spPr>
          <a:xfrm>
            <a:off x="323850" y="1844824"/>
            <a:ext cx="7920558" cy="550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ru-RU" altLang="ru-RU" sz="3200" b="0" i="1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Arial"/>
              <a:cs typeface="Lucida Sans Unicode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A46298E-9A15-4DD0-AE77-059CD9278C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0545" y="1244600"/>
            <a:ext cx="3840201" cy="5429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890281-1F8A-4A38-AFAE-6AED8671D3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943717" y="1244600"/>
            <a:ext cx="3930408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381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мастер-классов, открытых мероприятий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23B259D-F3C2-4795-A94C-E18875991DD1}"/>
              </a:ext>
            </a:extLst>
          </p:cNvPr>
          <p:cNvSpPr txBox="1"/>
          <p:nvPr/>
        </p:nvSpPr>
        <p:spPr>
          <a:xfrm>
            <a:off x="323850" y="1844824"/>
            <a:ext cx="7920558" cy="550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ru-RU" altLang="ru-RU" sz="3200" b="0" i="1" u="none" strike="noStrike" kern="0" cap="none" spc="0" normalizeH="0" baseline="0" noProof="0" dirty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Arial"/>
              <a:cs typeface="Lucida Sans Unicode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4FCA04C-0197-4F31-AA06-AA143F1160BD}"/>
              </a:ext>
            </a:extLst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008287"/>
            <a:ext cx="4674098" cy="3268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F3CEBD4-474D-4B49-823B-92F78562FF00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919030" y="3600598"/>
            <a:ext cx="5221150" cy="326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88339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>
            <a:extLst>
              <a:ext uri="{FF2B5EF4-FFF2-40B4-BE49-F238E27FC236}">
                <a16:creationId xmlns:a16="http://schemas.microsoft.com/office/drawing/2014/main" xmlns="" id="{0B72FB68-AC78-431A-B708-177905C2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46137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Реализация образовательных программ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97F9A0-E64B-499E-A6F7-8B50475A5F2B}"/>
              </a:ext>
            </a:extLst>
          </p:cNvPr>
          <p:cNvSpPr txBox="1"/>
          <p:nvPr/>
        </p:nvSpPr>
        <p:spPr>
          <a:xfrm>
            <a:off x="611560" y="1916832"/>
            <a:ext cx="7560840" cy="2296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общеобразовательная  программа </a:t>
            </a:r>
            <a:r>
              <a:rPr lang="ru-RU" altLang="ru-RU" sz="2800" b="1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</a:t>
            </a:r>
            <a:r>
              <a:rPr kumimoji="0" lang="ru-RU" altLang="ru-R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ополнительная</a:t>
            </a: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общеразвиваюая</a:t>
            </a:r>
            <a:r>
              <a:rPr lang="ru-RU" altLang="ru-RU" sz="2800" b="1" kern="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«Золотой ключик»</a:t>
            </a:r>
          </a:p>
          <a:p>
            <a:pPr marL="342900" indent="-342900" algn="ctr" eaLnBrk="1">
              <a:lnSpc>
                <a:spcPct val="93000"/>
              </a:lnSpc>
              <a:buClr>
                <a:srgbClr val="000000"/>
              </a:buClr>
              <a:buSzPct val="100000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4 года</a:t>
            </a:r>
          </a:p>
          <a:p>
            <a:pPr marL="342900" marR="0" lvl="0" indent="-34290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marL="342900" marR="0" lvl="0" indent="-342900" algn="ctr" defTabSz="449263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ru-RU" altLang="ru-RU" sz="2400" b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8.Экспертная деятельность</a:t>
            </a:r>
            <a:r>
              <a:rPr kumimoji="0" lang="ru-RU" alt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Lucida Sans Unicode"/>
              </a:rPr>
              <a:t/>
            </a:r>
            <a:br>
              <a:rPr kumimoji="0" lang="ru-RU" alt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Lucida Sans Unicode"/>
              </a:rPr>
            </a:b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5338136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>
            <a:extLst>
              <a:ext uri="{FF2B5EF4-FFF2-40B4-BE49-F238E27FC236}">
                <a16:creationId xmlns:a16="http://schemas.microsoft.com/office/drawing/2014/main" xmlns="" id="{3CC540E3-9E3A-4DFD-81F1-006F060CF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513" y="139700"/>
            <a:ext cx="7789862" cy="1646238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Общественно-педагогическая активность педагога: участие в комиссиях, педагогических сообществах, в жюри конкурсов </a:t>
            </a:r>
          </a:p>
        </p:txBody>
      </p:sp>
      <p:sp>
        <p:nvSpPr>
          <p:cNvPr id="53251" name="Содержимое 2">
            <a:extLst>
              <a:ext uri="{FF2B5EF4-FFF2-40B4-BE49-F238E27FC236}">
                <a16:creationId xmlns:a16="http://schemas.microsoft.com/office/drawing/2014/main" xmlns="" id="{FE6DEC50-AAF2-40CE-B32B-38AE0A792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2204864"/>
            <a:ext cx="8785225" cy="4208636"/>
          </a:xfrm>
        </p:spPr>
        <p:txBody>
          <a:bodyPr/>
          <a:lstStyle/>
          <a:p>
            <a:pPr marL="0" indent="0" eaLnBrk="1">
              <a:buFont typeface="Times New Roman" panose="02020603050405020304" pitchFamily="18" charset="0"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400" dirty="0">
                <a:solidFill>
                  <a:srgbClr val="B800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eaLnBrk="1">
              <a:buFont typeface="Times New Roman" panose="02020603050405020304" pitchFamily="18" charset="0"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1.  Член стимулирующей комиссии МБУДО «ЦДТ</a:t>
            </a:r>
            <a:r>
              <a:rPr lang="ru-RU" altLang="ru-RU" sz="2400" dirty="0">
                <a:latin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  <a:cs typeface="Calibri" panose="020F0502020204030204" pitchFamily="34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ru-RU" altLang="ru-RU" sz="2400" dirty="0">
                <a:latin typeface="Times New Roman" panose="02020603050405020304" pitchFamily="18" charset="0"/>
                <a:cs typeface="Calibri" panose="020F0502020204030204" pitchFamily="34" charset="0"/>
              </a:rPr>
            </a:br>
            <a:endParaRPr lang="ru-RU" altLang="ru-RU" sz="2400" dirty="0">
              <a:solidFill>
                <a:srgbClr val="B800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>
              <a:buFont typeface="Times New Roman" panose="02020603050405020304" pitchFamily="18" charset="0"/>
              <a:buNone/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altLang="ru-RU" sz="2400" dirty="0">
                <a:solidFill>
                  <a:srgbClr val="B800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уровень </a:t>
            </a:r>
            <a:r>
              <a:rPr lang="en-US" altLang="ru-RU" sz="2400" dirty="0">
                <a:solidFill>
                  <a:srgbClr val="B800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400" dirty="0">
                <a:solidFill>
                  <a:srgbClr val="B800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>
            <a:extLst>
              <a:ext uri="{FF2B5EF4-FFF2-40B4-BE49-F238E27FC236}">
                <a16:creationId xmlns:a16="http://schemas.microsoft.com/office/drawing/2014/main" xmlns="" id="{3CC540E3-9E3A-4DFD-81F1-006F060CF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1513" y="139700"/>
            <a:ext cx="7789862" cy="1646238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Общественно-педагогическая активность педагога: участие в комиссиях, педагогических сообществах, в жюри конкурсов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175A52-F853-4C8C-A013-9F86FEB5B3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47664" y="1785938"/>
            <a:ext cx="5619162" cy="451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5266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>
            <a:extLst>
              <a:ext uri="{FF2B5EF4-FFF2-40B4-BE49-F238E27FC236}">
                <a16:creationId xmlns:a16="http://schemas.microsoft.com/office/drawing/2014/main" xmlns="" id="{F71EA4CB-2CB8-48CA-B1F2-65B21EE5F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Наставничество.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B76C2C-492F-427A-BAD7-DB63C01D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183563" cy="1229444"/>
          </a:xfrm>
        </p:spPr>
        <p:txBody>
          <a:bodyPr/>
          <a:lstStyle/>
          <a:p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11. Позитивные результаты работы с детьми:</a:t>
            </a:r>
            <a:b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C53926-AD99-4117-992F-ED5BCFF0A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600200"/>
            <a:ext cx="7787208" cy="4502150"/>
          </a:xfrm>
        </p:spPr>
        <p:txBody>
          <a:bodyPr/>
          <a:lstStyle/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Реализуются </a:t>
            </a: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9 показателей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dirty="0">
                <a:solidFill>
                  <a:srgbClr val="28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ru-RU" alt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аличие</a:t>
            </a: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воспитательной работы;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средств диагностики развития ребенка;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индивидуального подхода;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межличностных отношений;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или уменьшение количества пропусков занятий детьми без уважительных причин;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отлаженная система взаимодействия с родителями;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жалоб родителей;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</a:t>
            </a:r>
            <a:r>
              <a:rPr kumimoji="0" lang="ru-RU" altLang="ru-RU" sz="2000" b="0" i="0" u="none" strike="noStrike" kern="0" cap="none" spc="0" normalizeH="0" baseline="0" noProof="0" dirty="0" err="1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технологий;</a:t>
            </a:r>
          </a:p>
          <a:p>
            <a:pPr marL="342900" marR="0" lvl="0" indent="-342900" algn="l" defTabSz="449263" rtl="0" eaLnBrk="1" fontAlgn="base" latinLnBrk="0" hangingPunct="0">
              <a:lnSpc>
                <a:spcPct val="7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воспитание и народные традиции</a:t>
            </a:r>
            <a:r>
              <a:rPr kumimoji="0" lang="ru-RU" alt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280099"/>
                </a:solidFill>
                <a:effectLst/>
                <a:uLnTx/>
                <a:uFillTx/>
                <a:latin typeface="Arial"/>
                <a:cs typeface="Lucida Sans Unicode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12473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B76C2C-492F-427A-BAD7-DB63C01D1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656"/>
            <a:ext cx="8183563" cy="1229444"/>
          </a:xfrm>
        </p:spPr>
        <p:txBody>
          <a:bodyPr/>
          <a:lstStyle/>
          <a:p>
            <a: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11. Позитивные результаты работы с детьми:</a:t>
            </a:r>
            <a:br>
              <a:rPr kumimoji="0" lang="ru-RU" alt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83A664-6B65-441B-8B4F-D8C7B37896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187624" y="946150"/>
            <a:ext cx="6048110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9369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xmlns="" id="{FB449463-89B7-41E0-93F2-5B6CFF1DE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4150"/>
            <a:ext cx="8424862" cy="14446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Участие педагога в профессиональных конкурсах.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уровень.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19" name="Прямоугольник 5">
            <a:extLst>
              <a:ext uri="{FF2B5EF4-FFF2-40B4-BE49-F238E27FC236}">
                <a16:creationId xmlns:a16="http://schemas.microsoft.com/office/drawing/2014/main" xmlns="" id="{116F2A34-EDCD-444E-9237-DA3745C8A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1428750"/>
            <a:ext cx="88201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B6FD315-DFE3-4FEF-AE86-D2B93F91BE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5879" y="692696"/>
            <a:ext cx="3092463" cy="42670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B32B238-1350-4F42-AF76-E502613465B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7872" y="692696"/>
            <a:ext cx="3003310" cy="42670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0C391C5-D7CE-4938-9897-661F4548779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3524" y="2360548"/>
            <a:ext cx="3182355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6120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B76C2C-492F-427A-BAD7-DB63C01D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F307B28-8E0A-4A3B-A202-7EE84B0161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7" y="11474"/>
            <a:ext cx="4797524" cy="6835051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FD8B376-5E2A-4F8F-90E3-E2E2282E6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4370" y="9539"/>
            <a:ext cx="4831846" cy="6835051"/>
          </a:xfrm>
        </p:spPr>
      </p:pic>
    </p:spTree>
    <p:extLst>
      <p:ext uri="{BB962C8B-B14F-4D97-AF65-F5344CB8AC3E}">
        <p14:creationId xmlns:p14="http://schemas.microsoft.com/office/powerpoint/2010/main" xmlns="" val="42473701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B76C2C-492F-427A-BAD7-DB63C01D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46BD407-D6D8-424C-999A-B4714D92D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86" y="235870"/>
            <a:ext cx="9110464" cy="649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4939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ED730C-24F7-4187-8652-885F0B8D4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8588"/>
            <a:ext cx="8183563" cy="527765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Награды и поощрения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xmlns="" id="{AC454AB6-474D-4489-84CE-9D044E7CCC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37140" y="656353"/>
            <a:ext cx="4218835" cy="619098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8B47F6-FCA8-488E-9244-1F34029B91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639130"/>
            <a:ext cx="4388822" cy="61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035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>
            <a:extLst>
              <a:ext uri="{FF2B5EF4-FFF2-40B4-BE49-F238E27FC236}">
                <a16:creationId xmlns:a16="http://schemas.microsoft.com/office/drawing/2014/main" xmlns="" id="{0B72FB68-AC78-431A-B708-177905C2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461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Реализация образовательных программ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D72A1B-B95D-4261-BCC7-0FE23305550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403648" y="620688"/>
            <a:ext cx="6120680" cy="61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11163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ED730C-24F7-4187-8652-885F0B8D4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8588"/>
            <a:ext cx="8183563" cy="396747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Награды и поощрения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8806C8A0-29CB-40B5-AC82-97053E6B4A5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31216" y="525335"/>
            <a:ext cx="4425843" cy="626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0EF8C7-AC80-4BD0-9F04-8A5EFD28B5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7504" y="509451"/>
            <a:ext cx="4288185" cy="62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009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>
            <a:extLst>
              <a:ext uri="{FF2B5EF4-FFF2-40B4-BE49-F238E27FC236}">
                <a16:creationId xmlns:a16="http://schemas.microsoft.com/office/drawing/2014/main" xmlns="" id="{0B72FB68-AC78-431A-B708-177905C26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46137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Результаты участия в инновационной (экспериментальной) деятельности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B30F8BE-7004-4277-B4C1-D8F6AC64B0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71600" y="1340768"/>
            <a:ext cx="6610099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7497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>
            <a:extLst>
              <a:ext uri="{FF2B5EF4-FFF2-40B4-BE49-F238E27FC236}">
                <a16:creationId xmlns:a16="http://schemas.microsoft.com/office/drawing/2014/main" xmlns="" id="{5C8092D4-8A72-43F6-A3B8-032ECEB38B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640763" cy="1417637"/>
          </a:xfrm>
        </p:spPr>
        <p:txBody>
          <a:bodyPr/>
          <a:lstStyle/>
          <a:p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воспитанников в конкурсах, выставках, турнирах, соревнованиях, акциях, фестивалях.</a:t>
            </a:r>
          </a:p>
        </p:txBody>
      </p:sp>
      <p:sp>
        <p:nvSpPr>
          <p:cNvPr id="45059" name="Объект 1">
            <a:extLst>
              <a:ext uri="{FF2B5EF4-FFF2-40B4-BE49-F238E27FC236}">
                <a16:creationId xmlns:a16="http://schemas.microsoft.com/office/drawing/2014/main" xmlns="" id="{91B69D67-C085-4221-9337-BB8D17C4E2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584" y="1772816"/>
            <a:ext cx="6049466" cy="4186659"/>
          </a:xfrm>
        </p:spPr>
        <p:txBody>
          <a:bodyPr/>
          <a:lstStyle/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уровень:</a:t>
            </a: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и призовые места - 1 место – 4 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2 место – 3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3 место - 3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уровень:</a:t>
            </a: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и призовые места –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уровень: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и призовые места – 2 места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Международный: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и призовые места – </a:t>
            </a:r>
            <a:r>
              <a:rPr lang="ru-RU" altLang="ru-RU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</a:t>
            </a: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ru-RU" sz="2000" b="1" dirty="0">
              <a:solidFill>
                <a:srgbClr val="99284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ru-RU" sz="2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Times New Roman" panose="02020603050405020304" pitchFamily="18" charset="0"/>
              <a:buNone/>
              <a:defRPr/>
            </a:pPr>
            <a:endParaRPr lang="ru-RU" sz="1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88C25DF7-0094-4498-9778-AEA5A2D2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99390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A68AFD0-B427-45A2-89E5-0A6A938A55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1270025"/>
            <a:ext cx="3849531" cy="544522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B42E0DB-74F3-4838-836D-353406417E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0516" y="1270025"/>
            <a:ext cx="3880656" cy="53732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88C25DF7-0094-4498-9778-AEA5A2D2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993900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733DE5-6D13-43CF-895D-5210B9D400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248994"/>
            <a:ext cx="3816424" cy="5396987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FD57F1-8C81-42F6-BDDB-3196AEF8E27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5653" y="1248994"/>
            <a:ext cx="3816425" cy="539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427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>
            <a:extLst>
              <a:ext uri="{FF2B5EF4-FFF2-40B4-BE49-F238E27FC236}">
                <a16:creationId xmlns:a16="http://schemas.microsoft.com/office/drawing/2014/main" xmlns="" id="{88C25DF7-0094-4498-9778-AEA5A2D2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39700"/>
            <a:ext cx="8785225" cy="1705124"/>
          </a:xfrm>
        </p:spPr>
        <p:txBody>
          <a:bodyPr/>
          <a:lstStyle/>
          <a:p>
            <a:pPr eaLnBrk="1">
              <a:lnSpc>
                <a:spcPct val="83000"/>
              </a:lnSpc>
              <a:buClrTx/>
              <a:buSzTx/>
              <a:defRPr/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участия в конкурсах, выставках, турнирах, соревнованиях, акциях, фестивалях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F9EB15-6D5F-4BA0-A0FA-B8C46F1089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165033"/>
            <a:ext cx="4104455" cy="55627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DE7633-2C9C-4401-8841-6064128E48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6069" y="1165033"/>
            <a:ext cx="3971427" cy="555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6383902"/>
      </p:ext>
    </p:extLst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6356</TotalTime>
  <Words>595</Words>
  <Application>Microsoft Office PowerPoint</Application>
  <PresentationFormat>Экран (4:3)</PresentationFormat>
  <Paragraphs>106</Paragraphs>
  <Slides>40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Оформление по умолчанию</vt:lpstr>
      <vt:lpstr>   Малышевой Натальи Константиновны  педагога дополнительного образования МБУ ДО «ДЮСШ»  </vt:lpstr>
      <vt:lpstr>Характеристика - представление </vt:lpstr>
      <vt:lpstr>Слайд 3</vt:lpstr>
      <vt:lpstr>Слайд 4</vt:lpstr>
      <vt:lpstr>Слайд 5</vt:lpstr>
      <vt:lpstr>3. Результаты участия воспитанников в конкурсах, выставках, турнирах, соревнованиях, акциях, фестивалях.</vt:lpstr>
      <vt:lpstr>3. Результаты участия в конкурсах, выставках, турнирах, соревнованиях, акциях, фестивалях  </vt:lpstr>
      <vt:lpstr>3. Результаты участия в конкурсах, выставках, турнирах, соревнованиях, акциях, фестивалях  </vt:lpstr>
      <vt:lpstr>3. Результаты участия в конкурсах, выставках, турнирах, соревнованиях, акциях, фестивалях  </vt:lpstr>
      <vt:lpstr>3. Результаты участия в конкурсах, выставках, турнирах, соревнованиях, акциях, фестивалях  </vt:lpstr>
      <vt:lpstr>3. Результаты участия в конкурсах, выставках, турнирах, соревнованиях, акциях, фестивалях  </vt:lpstr>
      <vt:lpstr>3. Результаты участия в конкурсах, выставках, турнирах, соревнованиях, акциях, фестивалях Муниципальный уровень:   </vt:lpstr>
      <vt:lpstr>3. Результаты участия в конкурсах, выставках, турнирах, соревнованиях, акциях, фестивалях Муниципальный уровень: </vt:lpstr>
      <vt:lpstr>3. Результаты участия в конкурсах, выставках, турнирах, соревнованиях, акциях, фестивалях Муниципальный уровень: </vt:lpstr>
      <vt:lpstr>3. Результаты участия в конкурсах, выставках, турнирах, соревнованиях, акциях, фестивалях Муниципальный уровень: </vt:lpstr>
      <vt:lpstr>3. Результаты участия в конкурсах, выставках, турнирах, соревнованиях, акциях, фестивалях</vt:lpstr>
      <vt:lpstr>3. Результаты участия в конкурсах, выставках, турнирах, соревнованиях, акциях, фестивалях</vt:lpstr>
      <vt:lpstr>Слайд 18</vt:lpstr>
      <vt:lpstr>Слайд 19</vt:lpstr>
      <vt:lpstr>Слайд 20</vt:lpstr>
      <vt:lpstr>Слайд 21</vt:lpstr>
      <vt:lpstr>Слайд 22</vt:lpstr>
      <vt:lpstr>5. Наличие авторских программ, методических пособий </vt:lpstr>
      <vt:lpstr>5. Наличие авторских программ, методических пособий </vt:lpstr>
      <vt:lpstr>6. Выступления на заседаниях методических советов, научно-практических конференциях, педагогических чтениях, семинарах, секциях,  и форумах, радиопередачах(очно).</vt:lpstr>
      <vt:lpstr>6. Выступления на заседаниях методических советов, научно-практических конференциях, педагогических чтениях, семинарах, секциях,  и форумах, радиопередачах(очно).</vt:lpstr>
      <vt:lpstr>7. Проведение мастер-классов, открытых мероприятий </vt:lpstr>
      <vt:lpstr>7. Проведение мастер-классов, открытых мероприятий </vt:lpstr>
      <vt:lpstr>7. Проведение мастер-классов, открытых мероприятий </vt:lpstr>
      <vt:lpstr>8.Экспертная деятельность  </vt:lpstr>
      <vt:lpstr>9. Общественно-педагогическая активность педагога: участие в комиссиях, педагогических сообществах, в жюри конкурсов </vt:lpstr>
      <vt:lpstr>9. Общественно-педагогическая активность педагога: участие в комиссиях, педагогических сообществах, в жюри конкурсов </vt:lpstr>
      <vt:lpstr>10. Наставничество.</vt:lpstr>
      <vt:lpstr>11. Позитивные результаты работы с детьми: </vt:lpstr>
      <vt:lpstr>11. Позитивные результаты работы с детьми: </vt:lpstr>
      <vt:lpstr>12. Участие педагога в профессиональных конкурсах.  Российский уровень. </vt:lpstr>
      <vt:lpstr>Слайд 37</vt:lpstr>
      <vt:lpstr>Слайд 38</vt:lpstr>
      <vt:lpstr>13. Награды и поощрения</vt:lpstr>
      <vt:lpstr>13. Награды и поощрения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Certified Windows</cp:lastModifiedBy>
  <cp:revision>607</cp:revision>
  <cp:lastPrinted>1601-01-01T00:00:00Z</cp:lastPrinted>
  <dcterms:created xsi:type="dcterms:W3CDTF">2010-08-04T11:06:49Z</dcterms:created>
  <dcterms:modified xsi:type="dcterms:W3CDTF">2021-10-20T05:52:40Z</dcterms:modified>
</cp:coreProperties>
</file>