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786" r:id="rId2"/>
    <p:sldId id="787" r:id="rId3"/>
    <p:sldId id="788" r:id="rId4"/>
    <p:sldId id="697" r:id="rId5"/>
    <p:sldId id="732" r:id="rId6"/>
    <p:sldId id="681" r:id="rId7"/>
    <p:sldId id="661" r:id="rId8"/>
    <p:sldId id="717" r:id="rId9"/>
    <p:sldId id="712" r:id="rId10"/>
    <p:sldId id="716" r:id="rId11"/>
    <p:sldId id="714" r:id="rId12"/>
    <p:sldId id="715" r:id="rId13"/>
    <p:sldId id="718" r:id="rId14"/>
    <p:sldId id="722" r:id="rId15"/>
    <p:sldId id="720" r:id="rId16"/>
    <p:sldId id="724" r:id="rId17"/>
    <p:sldId id="728" r:id="rId18"/>
    <p:sldId id="744" r:id="rId19"/>
    <p:sldId id="735" r:id="rId20"/>
    <p:sldId id="734" r:id="rId21"/>
    <p:sldId id="765" r:id="rId22"/>
    <p:sldId id="746" r:id="rId23"/>
    <p:sldId id="751" r:id="rId24"/>
    <p:sldId id="606" r:id="rId25"/>
    <p:sldId id="622" r:id="rId26"/>
    <p:sldId id="652" r:id="rId27"/>
    <p:sldId id="759" r:id="rId28"/>
    <p:sldId id="782" r:id="rId29"/>
    <p:sldId id="771" r:id="rId30"/>
    <p:sldId id="772" r:id="rId31"/>
    <p:sldId id="773" r:id="rId32"/>
    <p:sldId id="785" r:id="rId33"/>
    <p:sldId id="774" r:id="rId34"/>
    <p:sldId id="776" r:id="rId35"/>
    <p:sldId id="777" r:id="rId36"/>
    <p:sldId id="778" r:id="rId37"/>
    <p:sldId id="704" r:id="rId38"/>
    <p:sldId id="518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6600"/>
    <a:srgbClr val="000066"/>
    <a:srgbClr val="FFCCFF"/>
    <a:srgbClr val="FF00FF"/>
    <a:srgbClr val="800000"/>
    <a:srgbClr val="660066"/>
    <a:srgbClr val="FF99CC"/>
    <a:srgbClr val="FF0066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8" autoAdjust="0"/>
    <p:restoredTop sz="94579" autoAdjust="0"/>
  </p:normalViewPr>
  <p:slideViewPr>
    <p:cSldViewPr>
      <p:cViewPr varScale="1">
        <p:scale>
          <a:sx n="122" d="100"/>
          <a:sy n="122" d="100"/>
        </p:scale>
        <p:origin x="-13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1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77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BACCA8-CB83-4BD1-8C2D-361DF0ABE987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CB970-B9C0-4D01-AA76-D3113DD57B2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6222D6-B6F1-46AE-91EB-A2BC1719995D}" type="slidenum">
              <a:rPr lang="ru-RU"/>
              <a:pPr/>
              <a:t>5</a:t>
            </a:fld>
            <a:endParaRPr lang="ru-RU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5325"/>
            <a:ext cx="4556125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55299" name="Заметки 2"/>
          <p:cNvSpPr>
            <a:spLocks noGrp="1"/>
          </p:cNvSpPr>
          <p:nvPr>
            <p:ph type="body" sz="quarter" idx="1"/>
          </p:nvPr>
        </p:nvSpPr>
        <p:spPr>
          <a:xfrm>
            <a:off x="685800" y="6224588"/>
            <a:ext cx="1100138" cy="265112"/>
          </a:xfrm>
        </p:spPr>
        <p:txBody>
          <a:bodyPr wrap="none" lIns="78903" tIns="41030" rIns="78903" bIns="41030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74A48F-C943-48EF-8B8D-23C9462A121B}" type="slidenum">
              <a:rPr lang="ru-RU"/>
              <a:pPr/>
              <a:t>35</a:t>
            </a:fld>
            <a:endParaRPr lang="ru-RU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5325"/>
            <a:ext cx="4556125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47107" name="Заметки 2"/>
          <p:cNvSpPr>
            <a:spLocks noGrp="1"/>
          </p:cNvSpPr>
          <p:nvPr>
            <p:ph type="body" sz="quarter" idx="1"/>
          </p:nvPr>
        </p:nvSpPr>
        <p:spPr>
          <a:xfrm>
            <a:off x="685800" y="6224588"/>
            <a:ext cx="1100138" cy="265112"/>
          </a:xfrm>
        </p:spPr>
        <p:txBody>
          <a:bodyPr wrap="none" lIns="78903" tIns="41030" rIns="78903" bIns="41030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9EBF-1D93-463F-BBCE-627899FB757D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E314-4449-4C12-958D-A8CDAD0D36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9EBF-1D93-463F-BBCE-627899FB757D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E314-4449-4C12-958D-A8CDAD0D36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9EBF-1D93-463F-BBCE-627899FB757D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E314-4449-4C12-958D-A8CDAD0D36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9EBF-1D93-463F-BBCE-627899FB757D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E314-4449-4C12-958D-A8CDAD0D36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9EBF-1D93-463F-BBCE-627899FB757D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E314-4449-4C12-958D-A8CDAD0D36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9EBF-1D93-463F-BBCE-627899FB757D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E314-4449-4C12-958D-A8CDAD0D36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9EBF-1D93-463F-BBCE-627899FB757D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E314-4449-4C12-958D-A8CDAD0D36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9EBF-1D93-463F-BBCE-627899FB757D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E314-4449-4C12-958D-A8CDAD0D36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9EBF-1D93-463F-BBCE-627899FB757D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E314-4449-4C12-958D-A8CDAD0D36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9EBF-1D93-463F-BBCE-627899FB757D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E314-4449-4C12-958D-A8CDAD0D36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9EBF-1D93-463F-BBCE-627899FB757D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E314-4449-4C12-958D-A8CDAD0D36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E9EBF-1D93-463F-BBCE-627899FB757D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FE314-4449-4C12-958D-A8CDAD0D368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476672"/>
            <a:ext cx="8640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b="1" i="1" dirty="0" smtClean="0">
                <a:solidFill>
                  <a:srgbClr val="0066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«Совершенство представляет собой знание человека о собственном несовершенстве»</a:t>
            </a:r>
            <a:endParaRPr lang="ru-RU" b="1" i="1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b="1" i="1" dirty="0" smtClean="0">
                <a:solidFill>
                  <a:srgbClr val="0066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Парадокс Августина</a:t>
            </a:r>
            <a:endParaRPr lang="ru-RU" b="1" i="1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2132856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«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Профессиональная компетентность педагогов  ДОУ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</a:t>
            </a:r>
            <a:r>
              <a:rPr lang="ru-RU" sz="3200" b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осредством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использования инновационных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 форм  методической работы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»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Тренинги.</a:t>
            </a:r>
          </a:p>
          <a:p>
            <a:endParaRPr lang="ru-RU" sz="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800" b="1" i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Тренинг предполагает: </a:t>
            </a:r>
          </a:p>
          <a:p>
            <a:pPr algn="just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предварительную и итоговую диагностику, с помощью анкетирования и экспертных оценок профессиональных умений и навыков педагогов в определённой сфере их педагогической деятельности; </a:t>
            </a:r>
          </a:p>
          <a:p>
            <a:pPr algn="just"/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подбор практических заданий и игровых упражнений, направленных на формирование недостающих или недостаточно сформированных навыков профессиональной деятельности педагогов дошкольного образовательного учреждения. 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672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Консультации.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772816"/>
            <a:ext cx="810039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200" b="1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Являются распространённой формой методической работы в образовательных учреждениях. Тема групповой, подгрупповой и индивидуальной консультации может быть подсказана вопросами педагогов или родителем. При этом современная практика работы с педагогами часто требует выбора нестандартных форм проведения консультаций. Можно выделить такую форму методической работы, как </a:t>
            </a:r>
            <a:r>
              <a:rPr lang="ru-RU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консультация-диалог. </a:t>
            </a:r>
            <a:endParaRPr lang="ru-RU" sz="24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3" name="Rectangle 1"/>
          <p:cNvSpPr>
            <a:spLocks noChangeArrowheads="1"/>
          </p:cNvSpPr>
          <p:nvPr/>
        </p:nvSpPr>
        <p:spPr bwMode="auto">
          <a:xfrm>
            <a:off x="0" y="476672"/>
            <a:ext cx="914400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7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Индивидуальные формы работы с педагогами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3528" y="1556792"/>
            <a:ext cx="853244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Цель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оказать помощь конкретному воспитателю в решении тех проблем, которые только у него вызывают затруднение или которые являются предметом его интересов.</a:t>
            </a:r>
            <a:endParaRPr lang="ru-RU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ыделяют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несколько форм индивидуальной работы:     </a:t>
            </a: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консультации, </a:t>
            </a:r>
            <a:endParaRPr lang="ru-RU" sz="2400" b="1" i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400" b="1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беседы, 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наставничество,    </a:t>
            </a:r>
          </a:p>
          <a:p>
            <a:pPr marL="0" marR="0" lvl="0" indent="4508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взаимопосещения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</a:p>
          <a:p>
            <a:pPr marL="0" marR="0" lvl="0" indent="4508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самообразование.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Коллективный просмотр </a:t>
            </a:r>
          </a:p>
          <a:p>
            <a:pPr algn="ctr"/>
            <a:r>
              <a:rPr lang="ru-RU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воспитательно-образовательного процесса </a:t>
            </a:r>
          </a:p>
          <a:p>
            <a:pPr algn="ctr"/>
            <a:r>
              <a:rPr lang="ru-RU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(открытый показ педагогической деятельности).</a:t>
            </a:r>
          </a:p>
          <a:p>
            <a:pPr algn="ctr"/>
            <a:endParaRPr lang="ru-RU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Задача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показать наиболее эффективные условия, формы или методы и приёмы работы с детьми (и их родителями).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780928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этом коллективный показ касается не только проведения занятий, но и организацию свободных (самостоятельных) видов детской деятельности, совместной со взрослым деятельности и режимных моментов.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4549676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Способ проверки профессиональных знаний, умений, навыков, педагогической эрудиции. Демонстрация и оценка творческих достижений педагогов. Предполагает возможность оценивать результаты путём сравнения своих способностей с другими.</a:t>
            </a:r>
            <a:endParaRPr lang="ru-RU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521" name="Rectangle 1"/>
          <p:cNvSpPr>
            <a:spLocks noChangeArrowheads="1"/>
          </p:cNvSpPr>
          <p:nvPr/>
        </p:nvSpPr>
        <p:spPr bwMode="auto">
          <a:xfrm>
            <a:off x="0" y="764704"/>
            <a:ext cx="91440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Инновационный (творческий) проект.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sz="1000" b="1" i="1" dirty="0" smtClean="0">
              <a:solidFill>
                <a:srgbClr val="00206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i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Цель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инновационного проекта: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обеспечение научно-методической и организационно-педагогической поддержки педагогов, ориентированной на изменение профессиональной позиции педагога и совершенствование опыта практической деятельности в решении задач введения ФГОС ДО.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5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5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594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594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5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260648"/>
            <a:ext cx="914400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Фестиваль методического (педагогического ) мастерства.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endParaRPr lang="ru-RU" sz="10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Соревнование между педагогами, где начинается освещение проблемы, представляется  лучший опыт работы педагога в любой форме.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2996952"/>
            <a:ext cx="78488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Данная форма методической работы предполагает большую аудиторию участников и ставит своей целью обмен опытом работы, внедрение новых педагогических идей и методических находок.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5445224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Завершается фестиваль чествованием педагогов, показавшим высокие результаты методической работы за год, а также подведением итогов.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329" name="Rectangle 1"/>
          <p:cNvSpPr>
            <a:spLocks noChangeArrowheads="1"/>
          </p:cNvSpPr>
          <p:nvPr/>
        </p:nvSpPr>
        <p:spPr bwMode="auto">
          <a:xfrm>
            <a:off x="0" y="1628800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Тематические выставки.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Представление наглядных материалов: рисунков, изделий, литературы. Способствуют обогащению знаний, являются содержательной формой обмена опытом педагогов.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61" name="Rectangle 1"/>
          <p:cNvSpPr>
            <a:spLocks noChangeArrowheads="1"/>
          </p:cNvSpPr>
          <p:nvPr/>
        </p:nvSpPr>
        <p:spPr bwMode="auto">
          <a:xfrm>
            <a:off x="0" y="548680"/>
            <a:ext cx="9144000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ГМО.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Семинары и семинары – практикумы.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грают важную роль в повышении научно-теоретического уровня воспитателей, в совершенствовании их профессиональной компетенции. Готовить и проводить семинары можно по-разному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зависимости от содержания темы и цели.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Предварительно перед занятиями семинара педагогам предлагаются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специальные задания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выполнения которых позволит каждому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активно участвовать в работе семинара. 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4365104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семинарах-практикумах,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состоящих из 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теоретической части (семинар)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практической (практикум)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части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воспитатели обобщают и систематизируют передовой опыт, показывают в действии нужные приёмы и методы работы, которые затем анализируются и обсуждаются. Эта форма предполагает также и отработку тех или иных методов работы без участия детей.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32656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Конференции.</a:t>
            </a:r>
            <a:endParaRPr lang="ru-RU" sz="28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196752"/>
            <a:ext cx="8927976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Научно-практический конференция - это форма совместной деятельности ученых, и педагогов по обсуждению особых вопросов. </a:t>
            </a:r>
          </a:p>
          <a:p>
            <a:pPr algn="just"/>
            <a:r>
              <a:rPr lang="ru-RU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Главная цель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обобщение, ознакомление и пропаганда лучшего опыта работы. Практическая часть конференции реализуется в </a:t>
            </a:r>
            <a:r>
              <a:rPr lang="ru-RU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секциях. </a:t>
            </a:r>
          </a:p>
          <a:p>
            <a:pPr algn="just"/>
            <a:r>
              <a:rPr lang="ru-RU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Тематика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научно-практических конференций определяется наиболее </a:t>
            </a:r>
            <a:r>
              <a:rPr lang="ru-RU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актуальными проблемами педагогики, психологии и связана с практической деятельностью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учреждения образования.</a:t>
            </a:r>
          </a:p>
          <a:p>
            <a:pPr algn="just"/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332656"/>
            <a:ext cx="91440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Наставничество. </a:t>
            </a:r>
          </a:p>
          <a:p>
            <a:pPr algn="just"/>
            <a:endParaRPr lang="ru-RU" sz="1000" b="1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Разновидность индивидуальной работы </a:t>
            </a:r>
            <a:r>
              <a:rPr lang="ru-RU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молодыми педагогами</a:t>
            </a: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не имеющими трудового стажа педагогической деятельности или </a:t>
            </a:r>
            <a:r>
              <a:rPr lang="ru-RU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педагогами, имеющими трудовой стаж не более 3 лет</a:t>
            </a: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а также </a:t>
            </a:r>
            <a:r>
              <a:rPr lang="ru-RU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воспитателями, нуждающихся в дополнительной подготовке </a:t>
            </a: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проведения </a:t>
            </a:r>
            <a:r>
              <a:rPr lang="ru-RU" sz="2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воспитательно</a:t>
            </a: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- образовательной деятельности.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Дошкольное наставничество </a:t>
            </a: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предусматривает систематическую индивидуальную работу опытного педагога по развитию молодого специалиста необходимых навыков и умений ведения педагогической деятельности. 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Педагогическая компетентность </a:t>
            </a:r>
            <a: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системное явление, сущность которого состоит в системном единстве педагогических знаний, опыта, свойств и качеств педагога, позволяющих эффективно осуществлять педагогическую деятельность, целенаправленно организовывать процесс педагогического общения и также предполагающих личностное развитие и совершенствование педагога. </a:t>
            </a:r>
          </a:p>
          <a:p>
            <a:pPr algn="just"/>
            <a:endParaRPr lang="ru-RU" sz="2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2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Понятие компетентности педагога </a:t>
            </a:r>
            <a: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понимается нами как ценностно-смысловое отношение к целям и результатам педагогической деятельности, выражающееся в осознанном выполнении профессиональных функций. И это особенно ценно, учитывая, что такая позиция воспитателя - не врожденное качество, она формируется под влиянием всей образовательной окружающей среды, в том числе и в процессе дополнительного профессионального образования, направленного на изменение внутреннего мира, определяющего осознанность действий воспитателя детского сада.</a:t>
            </a: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Самообразование</a:t>
            </a:r>
          </a:p>
          <a:p>
            <a:endParaRPr lang="ru-RU" sz="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Это самостоятельное приобретение знаний из различных источников с учетом интересов, склонностей каждого конкретного педагога. Педагогика, как и все науки, не стоят на месте, а непрерывно развиваются и совершенствуются. </a:t>
            </a:r>
          </a:p>
          <a:p>
            <a:pPr algn="just"/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Форма отчета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может следующей: 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выступление на педагогическом совете или проведение методической работы с коллегами, консультация, семинарское занятие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т. д. Это может быть 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работа с детьми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в котором воспитатель использует знания в ходе самообразования. 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i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Формы самообразования. </a:t>
            </a:r>
          </a:p>
          <a:p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работа в библиотеках с периодическими изданиями, монографиями, каталогами;</a:t>
            </a:r>
          </a:p>
          <a:p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участие в работе научно-практических семинаров, конференций, тренингов;</a:t>
            </a:r>
          </a:p>
          <a:p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получение консультаций специалистов, практических центров, кафедр психологии и педагогики высших учебных заведений;</a:t>
            </a:r>
          </a:p>
          <a:p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работа с банком диагностических и коррекционно-развивающих программ в районных методических центрах и др.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124744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Мастер – класс. </a:t>
            </a:r>
          </a:p>
          <a:p>
            <a:endParaRPr lang="ru-RU" sz="3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3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Основная цель </a:t>
            </a: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знакомство с педагогическим опытом, системой работы, авторскими находками и всем тем, что помогло педагогу достичь наилучших результатов.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59832" y="0"/>
            <a:ext cx="55049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Педагогические мастерские</a:t>
            </a: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0" y="1964353"/>
            <a:ext cx="9144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90488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Современные педагогические технологии в дошкольном образовании направлены на реализацию Федеральных государственных образовательных стандартов дошкольного образования. </a:t>
            </a:r>
            <a:endParaRPr lang="ru-RU" sz="2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indent="90488"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indent="90488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Используя программу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Microsoft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Power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Point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педагогами ДОУ были созданы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мультимедийные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презентации к педагогическим советам, родительским собраниям, выступлениям на ГМО, выступлениям на семинарах, конференциях, мастер-классах, обобщению  актуальных педагогических опыта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работы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открытым мероприятиям ДОУ (для детей и родителей),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творческим проектам.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Они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несут яркую и доступную информацию.</a:t>
            </a:r>
            <a:endParaRPr lang="ru-RU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544" y="0"/>
            <a:ext cx="12761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ИКТ.</a:t>
            </a:r>
            <a:endParaRPr lang="ru-RU" sz="40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92696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Электронные образовательные ресурсы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педагогов ДОУ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7" name="Rectangle 1"/>
          <p:cNvSpPr>
            <a:spLocks noChangeArrowheads="1"/>
          </p:cNvSpPr>
          <p:nvPr/>
        </p:nvSpPr>
        <p:spPr bwMode="auto">
          <a:xfrm>
            <a:off x="0" y="476672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Интернет.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dirty="0" smtClean="0">
              <a:solidFill>
                <a:srgbClr val="00206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Э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то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источник распространения опыта работы педагогов, который размещается на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web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-сайтах.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 может найти различную информацию в сети по проблеме, которая подлежит в данный момент обсуждению или рассмотрению.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7" name="Rectangle 1"/>
          <p:cNvSpPr>
            <a:spLocks noChangeArrowheads="1"/>
          </p:cNvSpPr>
          <p:nvPr/>
        </p:nvSpPr>
        <p:spPr bwMode="auto">
          <a:xfrm>
            <a:off x="0" y="188640"/>
            <a:ext cx="9144000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Создание сайта способствует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увеличению числа потенциальных и действительных клиентов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которые могут и хотят познакомиться с дошкольным образовательным учреждением;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информированию </a:t>
            </a:r>
            <a:r>
              <a:rPr kumimoji="0" lang="ru-RU" b="0" i="0" u="sng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интернет-аудитории</a:t>
            </a: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об устройстве и деятельности ДОУ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что улучшает его восприятие в глазах населения;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предоставлению достоверной информации из первоисточника средствам массовой информации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что указывает на открытость учреждения;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рекламе и развитию образовательных услуг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прямо со своего сайта, что делает привлекательным дошкольное образовательное учреждение;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быстрому и простому проведению  презентации ДОУ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практически неограниченному кругу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Интернет-клиентов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через размещение на сайте текстовых 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мультимедийных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материалов, где отражаются такие разделы, как условия воспитания в детском саду, управление и образовательная политика ДОУ, ресурсное обеспечение образовательного процесса, результаты обучения и другие;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опубликование справочной, ознакомительной и аналитической информации в виде публичного доклада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по образовательной деятельности  дошкольного образовательного учреждения укрепляет доверие к нему;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размещение на сайте формы обратной связи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поможет получить отзывы от различных групп пользователей, связанные с деятельностью ДОУ, которые помогут сделать выводы о результатах развития детского сада и эффективности решения приоритетных задач.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618" name="Rectangle 2"/>
          <p:cNvSpPr>
            <a:spLocks noChangeArrowheads="1"/>
          </p:cNvSpPr>
          <p:nvPr/>
        </p:nvSpPr>
        <p:spPr bwMode="auto">
          <a:xfrm>
            <a:off x="0" y="980728"/>
            <a:ext cx="9144000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b="1" i="1" dirty="0" smtClean="0">
              <a:solidFill>
                <a:srgbClr val="C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Электронная почта – </a:t>
            </a:r>
            <a:r>
              <a:rPr kumimoji="0" lang="en-US" sz="36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Email</a:t>
            </a:r>
            <a:r>
              <a:rPr kumimoji="0" lang="ru-RU" sz="36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3600" b="1" i="1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сети Интернет электронная почта помогает нам реализовывать свою индивидуальность, умение быть мобильнее в общении с коллегами, координировать свои действия, систематизировать полученные данные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43808" y="764704"/>
            <a:ext cx="53285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Технология </a:t>
            </a:r>
            <a:r>
              <a:rPr lang="ru-RU" sz="3200" b="1" u="sng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Портфолио</a:t>
            </a:r>
            <a:r>
              <a:rPr lang="ru-RU" sz="32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39552" y="2060848"/>
            <a:ext cx="8172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20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Портфолио</a:t>
            </a:r>
            <a:r>
              <a:rPr lang="ru-RU" sz="2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педагога»</a:t>
            </a:r>
            <a:r>
              <a:rPr lang="ru-RU" sz="2000" i="1" dirty="0" smtClean="0"/>
              <a:t>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позволяет учитывать результаты, достигнутые в разнообразных видах деятельности и является альтернативной формой оценки профессионализма и результативности работы педагога.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4221088"/>
            <a:ext cx="820891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20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Портфолио</a:t>
            </a:r>
            <a:r>
              <a:rPr lang="ru-RU" sz="2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группы»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это способ фиксирования, накопления и оценки достижений группы в определенный период их развития, копилка успехов, положительных эмоций детей в различных видах деятельности, возможность еще раз пережить приятные моменты совместной деятельности.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73" name="Rectangle 1"/>
          <p:cNvSpPr>
            <a:spLocks noChangeArrowheads="1"/>
          </p:cNvSpPr>
          <p:nvPr/>
        </p:nvSpPr>
        <p:spPr bwMode="auto">
          <a:xfrm>
            <a:off x="251520" y="1516143"/>
            <a:ext cx="871195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Использование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Интернет – ресурсов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открывает прекрасные возможности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дистанционного образования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на курсах повышения квалификации, </a:t>
            </a:r>
            <a:r>
              <a:rPr lang="ru-RU" sz="2400" b="1" i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создает уникальную среду для обучения и доступно широкой аудитории.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Снизились пространственные, временные барьеры в распространении информации.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Информационные ресурсы: базы данных и знаний, компьютерные, в том числе мультимедиа, обучающие и контролирующие системы, видео и аудиозаписи, электронные библиотеки – вместе с традиционными учебниками и методическими пособиями.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548680"/>
            <a:ext cx="89810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Повышение   квалификации.</a:t>
            </a:r>
            <a:r>
              <a:rPr kumimoji="0" lang="ru-RU" sz="2800" b="1" i="1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Аттестация</a:t>
            </a: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                                               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37" name="Rectangle 1"/>
          <p:cNvSpPr>
            <a:spLocks noChangeArrowheads="1"/>
          </p:cNvSpPr>
          <p:nvPr/>
        </p:nvSpPr>
        <p:spPr bwMode="auto">
          <a:xfrm>
            <a:off x="0" y="1336403"/>
            <a:ext cx="9144000" cy="54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0066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астрой  на успешную работу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Если   вы   хотите   нравиться   людям, расположить их к себе   -   улыбайтесь!   Улыбка,  солнечный    лучик для опечаленных, противоядие созданное природой от неприятностей.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Вы самые лучшие и красивые, пусть все манекенщицы мира вам позавидуют.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Есть люди подобно золотой монете: чем дольше работают, тем</a:t>
            </a:r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дороже ценятся.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4.      Нет лучше любимой подруги, чем любимая работа: не стареет, и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стареть не дает.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5.      Трудности закаляют на пути к счастью.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807004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Новая форма.  </a:t>
            </a:r>
          </a:p>
          <a:p>
            <a:endParaRPr lang="ru-RU" sz="1200" b="1" i="1" dirty="0" smtClean="0">
              <a:solidFill>
                <a:srgbClr val="C00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«</a:t>
            </a:r>
            <a:r>
              <a:rPr lang="ru-RU" sz="2800" b="1" i="1" dirty="0" err="1" smtClean="0">
                <a:solidFill>
                  <a:srgbClr val="C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Квик</a:t>
            </a: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– настройка»</a:t>
            </a:r>
            <a:endParaRPr lang="ru-RU" sz="2800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04664"/>
            <a:ext cx="914400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Творческая лаборатория.    </a:t>
            </a:r>
          </a:p>
          <a:p>
            <a:pPr algn="just"/>
            <a:endParaRPr lang="ru-RU" sz="2400" b="1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Отбор участников творческой лаборатории был организован на добровольной основе. В неё входят высококвалифицированные педагоги, имеющие высшую и первую квалификационные категории.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6929" name="Rectangle 1"/>
          <p:cNvSpPr>
            <a:spLocks noChangeArrowheads="1"/>
          </p:cNvSpPr>
          <p:nvPr/>
        </p:nvSpPr>
        <p:spPr bwMode="auto">
          <a:xfrm>
            <a:off x="0" y="3429000"/>
            <a:ext cx="9144000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Направлениями деятельности Творческой лаборатории является: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 информационная, научно-методическая и практико-ориентированная поддержка образовательного процесса по реализуемому содержательному направлению;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 мониторинг и организация образовательной деятельности;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 описание и опыт распространения полученных результатов.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 основным составляющим профессиональной компетентности педагога относятся: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Интеллектуально-педагогическая компетентность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умение применять полученные знания, опыт в профессиональной деятельности для эффективного обучения и воспитания, способность педагога к инновационной деятельности;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Информационная компетенция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объем информации педагога о себе, воспитанниках, родителях, о коллегах.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Регулятивная компетентность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умение педагога управлять своим поведением, контролировать свои эмоции, способность к рефлексии,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стрессоустойчивость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Коммуникативная компетентность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значимое профессиональное качество, включающее речевые навыки, умение слушать, экстраверсию </a:t>
            </a: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(качество человека характеризующимся большим интересом к внешнему миру)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эмпатию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(сопереживание, понимание другого)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Умение правильно общаться с родителями воспитанников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одна из главных и может быть трудных профессиональных компетенций.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4293096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качественного формирования компетентности воспитателя необходимы базовые знания, умения, способности, которые будут совершенствоваться в процессе самообразования.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Воспитатель должен быть компетентным в вопросах организации и содержания деятельности по следующим направлениям:</a:t>
            </a:r>
          </a:p>
          <a:p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воспитательно-образовательной;</a:t>
            </a:r>
          </a:p>
          <a:p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учебно-методической;</a:t>
            </a:r>
          </a:p>
          <a:p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социально-педагогической.</a:t>
            </a:r>
          </a:p>
        </p:txBody>
      </p:sp>
    </p:spTree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0688"/>
          </a:xfrm>
        </p:spPr>
        <p:txBody>
          <a:bodyPr>
            <a:normAutofit/>
          </a:bodyPr>
          <a:lstStyle/>
          <a:p>
            <a:pPr marL="0" indent="0" defTabSz="1008063">
              <a:buFont typeface="Wingdings" pitchFamily="2" charset="2"/>
              <a:buNone/>
            </a:pPr>
            <a:r>
              <a:rPr lang="ru-RU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Метод </a:t>
            </a:r>
            <a:r>
              <a:rPr lang="ru-RU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 ПРЕСС»</a:t>
            </a:r>
            <a:r>
              <a:rPr lang="ru-RU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pPr marL="0" indent="0" algn="just" defTabSz="1008063">
              <a:buFont typeface="Wingdings" pitchFamily="2" charset="2"/>
              <a:buNone/>
            </a:pP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0" y="3140968"/>
            <a:ext cx="9144000" cy="37170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ctr" defTabSz="100806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«Метод ПРЕСС» состоит из четырех этапов:</a:t>
            </a:r>
          </a:p>
          <a:p>
            <a:pPr marL="0" marR="0" lvl="0" indent="0" algn="ctr" defTabSz="100806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800" b="1" i="0" u="sng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defTabSz="100806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Высказывание собственной точки зрения («Я  	считаю, что…»)</a:t>
            </a:r>
          </a:p>
          <a:p>
            <a:pPr marL="0" marR="0" lvl="0" indent="0" defTabSz="100806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Обоснование своей мысли («… Так как…»)</a:t>
            </a:r>
          </a:p>
          <a:p>
            <a:pPr marL="0" marR="0" lvl="0" indent="0" defTabSz="100806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Примеры и аргументы для поддержания своей 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точки зрения («… например…»)</a:t>
            </a:r>
          </a:p>
          <a:p>
            <a:pPr marL="0" marR="0" lvl="0" indent="0" defTabSz="100806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Обобщение, выводы («Итак…»).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908720"/>
            <a:ext cx="8999984" cy="18448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just" defTabSz="100806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Это упражнение развивает умение формулировать высказывание по определенному дискуссионному вопросу в сжатой форме, выразительно, аргументировано, лаконично.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76250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Коучинг-сессия</a:t>
            </a:r>
            <a:endParaRPr lang="ru-RU" sz="3600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908720"/>
            <a:ext cx="9144000" cy="5245100"/>
          </a:xfrm>
        </p:spPr>
        <p:txBody>
          <a:bodyPr>
            <a:normAutofit/>
          </a:bodyPr>
          <a:lstStyle/>
          <a:p>
            <a:pPr marL="0" indent="0" algn="just" defTabSz="1008063">
              <a:lnSpc>
                <a:spcPct val="90000"/>
              </a:lnSpc>
              <a:buFontTx/>
              <a:buNone/>
            </a:pP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Одна из новейших форм организации работы с педагогическим коллективом: 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педагогическая </a:t>
            </a:r>
            <a:r>
              <a:rPr lang="ru-RU" sz="2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коучинг-сессия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 defTabSz="1008063">
              <a:lnSpc>
                <a:spcPct val="90000"/>
              </a:lnSpc>
              <a:buFontTx/>
              <a:buNone/>
            </a:pP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 defTabSz="1008063">
              <a:lnSpc>
                <a:spcPct val="90000"/>
              </a:lnSpc>
              <a:buFontTx/>
              <a:buNone/>
            </a:pPr>
            <a:r>
              <a:rPr lang="ru-RU" sz="2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Коучинг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 педагогике подразумевает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что один из педагогов берёт на себя роль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коучера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(наставника) и проводит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коучинг-сессию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 другими педагогами. </a:t>
            </a:r>
            <a:endParaRPr lang="ru-RU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 defTabSz="1008063">
              <a:lnSpc>
                <a:spcPct val="90000"/>
              </a:lnSpc>
              <a:buFontTx/>
              <a:buNone/>
            </a:pP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 defTabSz="1008063">
              <a:lnSpc>
                <a:spcPct val="90000"/>
              </a:lnSpc>
              <a:buFontTx/>
              <a:buNone/>
            </a:pPr>
            <a:r>
              <a:rPr lang="ru-RU" sz="2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Коучинг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не зря называют «терапией успеха».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Это – нечто среднее между психологической помощью и профессиональным тренингом. </a:t>
            </a:r>
            <a:endParaRPr lang="ru-RU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 defTabSz="1008063">
              <a:lnSpc>
                <a:spcPct val="90000"/>
              </a:lnSpc>
              <a:buFontTx/>
              <a:buNone/>
            </a:pPr>
            <a:endParaRPr lang="ru-RU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 defTabSz="1008063">
              <a:lnSpc>
                <a:spcPct val="90000"/>
              </a:lnSpc>
              <a:buFontTx/>
              <a:buNone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Вести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коучинг-сессию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конечно же, должен 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успешный и опытный член педагогического коллектива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интерактивное общение, развивающее консультирование, дискуссия (вопрос - ответ). </a:t>
            </a:r>
            <a:endParaRPr lang="ru-RU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 defTabSz="1008063">
              <a:lnSpc>
                <a:spcPct val="90000"/>
              </a:lnSpc>
              <a:buFontTx/>
              <a:buNone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данном процессе осуществляется индивидуальная поддержка педагогов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которые ставят перед собой задачу профессионального и личностного роста, повышения персональной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эффективности (например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«Работа с аттестуемым педагогом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»). </a:t>
            </a:r>
            <a:endParaRPr lang="ru-RU" sz="20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0"/>
            <a:ext cx="6264275" cy="692150"/>
          </a:xfrm>
        </p:spPr>
        <p:txBody>
          <a:bodyPr/>
          <a:lstStyle/>
          <a:p>
            <a:r>
              <a:rPr lang="ru-RU" sz="3200" b="1" dirty="0">
                <a:solidFill>
                  <a:srgbClr val="C00000"/>
                </a:solidFill>
              </a:rPr>
              <a:t>Метод «</a:t>
            </a:r>
            <a:r>
              <a:rPr lang="ru-RU" sz="3200" b="1" dirty="0" err="1">
                <a:solidFill>
                  <a:srgbClr val="C00000"/>
                </a:solidFill>
              </a:rPr>
              <a:t>Квадро</a:t>
            </a:r>
            <a:r>
              <a:rPr lang="ru-RU" sz="3200" b="1" dirty="0">
                <a:solidFill>
                  <a:srgbClr val="C00000"/>
                </a:solidFill>
              </a:rPr>
              <a:t>»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1512391"/>
          </a:xfrm>
        </p:spPr>
        <p:txBody>
          <a:bodyPr>
            <a:normAutofit fontScale="92500" lnSpcReduction="20000"/>
          </a:bodyPr>
          <a:lstStyle/>
          <a:p>
            <a:pPr marL="0" indent="0" algn="ctr" defTabSz="1008063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Метод «</a:t>
            </a:r>
            <a:r>
              <a:rPr lang="ru-RU" sz="2400" b="1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Квадро</a:t>
            </a:r>
            <a:r>
              <a:rPr lang="ru-RU" sz="2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» (форма дискуссии после лекции педагога).</a:t>
            </a:r>
            <a:r>
              <a:rPr lang="ru-RU" sz="24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defTabSz="1008063">
              <a:lnSpc>
                <a:spcPct val="90000"/>
              </a:lnSpc>
              <a:buFont typeface="Wingdings" pitchFamily="2" charset="2"/>
              <a:buNone/>
            </a:pPr>
            <a:endParaRPr lang="ru-RU" sz="24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marL="0" indent="0" defTabSz="1008063">
              <a:lnSpc>
                <a:spcPct val="130000"/>
              </a:lnSpc>
              <a:buFont typeface="Wingdings" pitchFamily="2" charset="2"/>
              <a:buNone/>
            </a:pP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Специалист задает проблемный вопрос, педагог голосует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карточкой: 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 defTabSz="1008063">
              <a:buFont typeface="Wingdings" pitchFamily="2" charset="2"/>
              <a:buNone/>
            </a:pP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4653136"/>
            <a:ext cx="7704856" cy="1209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008063">
              <a:lnSpc>
                <a:spcPct val="110000"/>
              </a:lnSpc>
            </a:pPr>
            <a: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Затем  специалист  объединяет в группу педагогов с одинаковыми карточками и организуется дискуссия. В конце делаются выводы педагогами. </a:t>
            </a:r>
            <a:endParaRPr lang="ru-RU" sz="2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63888" y="2564904"/>
            <a:ext cx="29340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08063"/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 – согласен; </a:t>
            </a:r>
          </a:p>
          <a:p>
            <a:pPr defTabSz="1008063"/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 – согласен, но; </a:t>
            </a:r>
          </a:p>
          <a:p>
            <a:pPr defTabSz="1008063"/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 – не согласен; </a:t>
            </a:r>
          </a:p>
          <a:p>
            <a:pPr defTabSz="1008063"/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 – согласен, если.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620688"/>
            <a:ext cx="7967662" cy="279400"/>
          </a:xfrm>
        </p:spPr>
        <p:txBody>
          <a:bodyPr>
            <a:noAutofit/>
          </a:bodyPr>
          <a:lstStyle/>
          <a:p>
            <a:pPr algn="l"/>
            <a:r>
              <a:rPr lang="ru-RU" sz="4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Кейс-метод</a:t>
            </a:r>
            <a:endParaRPr lang="ru-RU" sz="40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772816"/>
            <a:ext cx="9143999" cy="3240360"/>
          </a:xfrm>
        </p:spPr>
        <p:txBody>
          <a:bodyPr>
            <a:noAutofit/>
          </a:bodyPr>
          <a:lstStyle/>
          <a:p>
            <a:pPr marL="0" indent="0" algn="just" defTabSz="1008063">
              <a:lnSpc>
                <a:spcPct val="90000"/>
              </a:lnSpc>
              <a:buFontTx/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Кейс – метод: </a:t>
            </a: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неигровой метод анализа и решения ситуаций, где педагоги участвуют в непосредственном обсуждении деловых ситуаций и задач, взятых из реальной практики. </a:t>
            </a:r>
          </a:p>
          <a:p>
            <a:pPr marL="0" indent="0" algn="just" defTabSz="1008063">
              <a:lnSpc>
                <a:spcPct val="90000"/>
              </a:lnSpc>
              <a:buFontTx/>
              <a:buNone/>
            </a:pPr>
            <a:r>
              <a:rPr lang="ru-RU" sz="28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Суть кейс–метода состоит в том</a:t>
            </a:r>
            <a:r>
              <a:rPr lang="ru-RU" sz="2800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что усвоение знаний и формирование умений есть результат активной самостоятельной деятельности педагогов,  в результате чего и происходит творческое овладение профессиональными знаниями, навыками, умениями и развитие творческих способностей.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348880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Разновидность мозговой атаки. Воспитателей знакомят с постановкой проблемы и предлагают дать своё решение в письменном виде. Устанавливается срок вскрытия «банка» </a:t>
            </a: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(на </a:t>
            </a: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следующем </a:t>
            </a: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педсовете</a:t>
            </a: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итоговом заседании). «Банк» вскрывают в присутствии коллектива, идеи зачитываются и обсуждаются, наиболее рациональные принимаются как решения педсовета.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1760" y="764704"/>
            <a:ext cx="50418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БАНК ЛУЧШИХ ИДЕЙ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Полилиния 2"/>
          <p:cNvSpPr>
            <a:spLocks noChangeArrowheads="1"/>
          </p:cNvSpPr>
          <p:nvPr/>
        </p:nvSpPr>
        <p:spPr bwMode="auto">
          <a:xfrm>
            <a:off x="0" y="260350"/>
            <a:ext cx="8893175" cy="62706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81631" tIns="40816" rIns="81631" bIns="40816"/>
          <a:lstStyle/>
          <a:p>
            <a:pPr defTabSz="828675">
              <a:lnSpc>
                <a:spcPct val="70000"/>
              </a:lnSpc>
              <a:tabLst>
                <a:tab pos="487363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</a:pPr>
            <a:r>
              <a:rPr lang="ru-RU" sz="29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Новые формы методической работы, связанные с использованием ИКТ:</a:t>
            </a:r>
          </a:p>
          <a:p>
            <a:pPr defTabSz="828675">
              <a:lnSpc>
                <a:spcPct val="80000"/>
              </a:lnSpc>
              <a:tabLst>
                <a:tab pos="487363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</a:pPr>
            <a:endParaRPr lang="ru-RU" sz="2900" dirty="0">
              <a:solidFill>
                <a:srgbClr val="FF0000"/>
              </a:solidFill>
              <a:latin typeface="Times New Roman" pitchFamily="18" charset="0"/>
            </a:endParaRPr>
          </a:p>
          <a:p>
            <a:pPr defTabSz="828675">
              <a:lnSpc>
                <a:spcPct val="80000"/>
              </a:lnSpc>
              <a:tabLst>
                <a:tab pos="487363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</a:pPr>
            <a:endParaRPr lang="ru-RU" sz="25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l" defTabSz="828675">
              <a:lnSpc>
                <a:spcPct val="43000"/>
              </a:lnSpc>
              <a:spcBef>
                <a:spcPts val="1075"/>
              </a:spcBef>
              <a:spcAft>
                <a:spcPts val="900"/>
              </a:spcAft>
              <a:buFont typeface="Wingdings" pitchFamily="2" charset="2"/>
              <a:buChar char="§"/>
              <a:tabLst>
                <a:tab pos="487363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</a:pPr>
            <a:r>
              <a:rPr lang="ru-RU" sz="2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2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Электронные </a:t>
            </a:r>
            <a:r>
              <a:rPr lang="ru-RU" sz="2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рассылки </a:t>
            </a:r>
            <a:r>
              <a:rPr lang="ru-RU" sz="2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материалов</a:t>
            </a:r>
            <a:endParaRPr lang="ru-RU" sz="25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l" defTabSz="828675">
              <a:lnSpc>
                <a:spcPct val="43000"/>
              </a:lnSpc>
              <a:spcBef>
                <a:spcPts val="1075"/>
              </a:spcBef>
              <a:spcAft>
                <a:spcPts val="900"/>
              </a:spcAft>
              <a:buFont typeface="Wingdings" pitchFamily="2" charset="2"/>
              <a:buChar char="§"/>
              <a:tabLst>
                <a:tab pos="487363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</a:pPr>
            <a:r>
              <a:rPr lang="ru-RU" sz="2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25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25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н-лайн</a:t>
            </a:r>
            <a:r>
              <a:rPr lang="ru-RU" sz="2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конференции, семинары</a:t>
            </a:r>
          </a:p>
          <a:p>
            <a:pPr algn="l" defTabSz="828675">
              <a:lnSpc>
                <a:spcPct val="43000"/>
              </a:lnSpc>
              <a:spcBef>
                <a:spcPts val="1075"/>
              </a:spcBef>
              <a:spcAft>
                <a:spcPts val="900"/>
              </a:spcAft>
              <a:buFont typeface="Wingdings" pitchFamily="2" charset="2"/>
              <a:buChar char="§"/>
              <a:tabLst>
                <a:tab pos="487363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</a:pPr>
            <a:r>
              <a:rPr lang="ru-RU" sz="2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25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Вебинары</a:t>
            </a:r>
            <a:endParaRPr lang="ru-RU" sz="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l" defTabSz="828675">
              <a:lnSpc>
                <a:spcPct val="43000"/>
              </a:lnSpc>
              <a:spcBef>
                <a:spcPts val="1075"/>
              </a:spcBef>
              <a:spcAft>
                <a:spcPts val="900"/>
              </a:spcAft>
              <a:buFont typeface="Wingdings" pitchFamily="2" charset="2"/>
              <a:buChar char="§"/>
              <a:tabLst>
                <a:tab pos="487363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</a:pPr>
            <a:r>
              <a:rPr lang="ru-RU" sz="2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25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5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кайп-консультации</a:t>
            </a:r>
            <a:endParaRPr lang="ru-RU" sz="25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l" defTabSz="828675">
              <a:lnSpc>
                <a:spcPct val="83000"/>
              </a:lnSpc>
              <a:spcBef>
                <a:spcPts val="1075"/>
              </a:spcBef>
              <a:spcAft>
                <a:spcPts val="900"/>
              </a:spcAft>
              <a:buFont typeface="Wingdings" pitchFamily="2" charset="2"/>
              <a:buChar char="§"/>
              <a:tabLst>
                <a:tab pos="487363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</a:pPr>
            <a:r>
              <a:rPr lang="ru-RU" sz="2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2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Презентации </a:t>
            </a:r>
            <a:r>
              <a:rPr lang="ru-RU" sz="2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собственных сайтах    	</a:t>
            </a:r>
            <a:r>
              <a:rPr lang="ru-RU" sz="2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педагогов</a:t>
            </a:r>
            <a:endParaRPr lang="ru-RU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l" defTabSz="828675">
              <a:lnSpc>
                <a:spcPct val="73000"/>
              </a:lnSpc>
              <a:spcBef>
                <a:spcPts val="1075"/>
              </a:spcBef>
              <a:spcAft>
                <a:spcPts val="900"/>
              </a:spcAft>
              <a:buFont typeface="Wingdings" pitchFamily="2" charset="2"/>
              <a:buChar char="§"/>
              <a:tabLst>
                <a:tab pos="487363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</a:pPr>
            <a:r>
              <a:rPr lang="ru-RU" sz="2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2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Тематические </a:t>
            </a:r>
            <a:r>
              <a:rPr lang="ru-RU" sz="2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консультации в   	интерактивном режиме на сайтах ДО </a:t>
            </a:r>
          </a:p>
          <a:p>
            <a:pPr algn="l" defTabSz="828675">
              <a:lnSpc>
                <a:spcPct val="73000"/>
              </a:lnSpc>
              <a:spcBef>
                <a:spcPts val="1075"/>
              </a:spcBef>
              <a:spcAft>
                <a:spcPts val="900"/>
              </a:spcAft>
              <a:buFont typeface="Wingdings" pitchFamily="2" charset="2"/>
              <a:buChar char="§"/>
              <a:tabLst>
                <a:tab pos="487363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</a:pPr>
            <a:r>
              <a:rPr lang="ru-RU" sz="2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2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Виртуальные </a:t>
            </a:r>
            <a:r>
              <a:rPr lang="ru-RU" sz="2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методические выставки 	образовательных ресурсов</a:t>
            </a:r>
          </a:p>
          <a:p>
            <a:pPr algn="l" defTabSz="828675">
              <a:lnSpc>
                <a:spcPct val="43000"/>
              </a:lnSpc>
              <a:spcBef>
                <a:spcPts val="1075"/>
              </a:spcBef>
              <a:spcAft>
                <a:spcPts val="900"/>
              </a:spcAft>
              <a:buFont typeface="Wingdings" pitchFamily="2" charset="2"/>
              <a:buChar char="§"/>
              <a:tabLst>
                <a:tab pos="487363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</a:pPr>
            <a:r>
              <a:rPr lang="ru-RU" sz="2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Интернет - мастерские</a:t>
            </a:r>
          </a:p>
          <a:p>
            <a:pPr algn="l" defTabSz="828675">
              <a:lnSpc>
                <a:spcPct val="43000"/>
              </a:lnSpc>
              <a:spcBef>
                <a:spcPts val="1075"/>
              </a:spcBef>
              <a:spcAft>
                <a:spcPts val="900"/>
              </a:spcAft>
              <a:buFont typeface="Wingdings" pitchFamily="2" charset="2"/>
              <a:buChar char="§"/>
              <a:tabLst>
                <a:tab pos="487363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</a:pPr>
            <a:endParaRPr lang="ru-RU" sz="2500" dirty="0">
              <a:latin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6" name="Rectangle 2"/>
          <p:cNvSpPr>
            <a:spLocks noChangeArrowheads="1"/>
          </p:cNvSpPr>
          <p:nvPr/>
        </p:nvSpPr>
        <p:spPr bwMode="auto">
          <a:xfrm>
            <a:off x="0" y="0"/>
            <a:ext cx="9144000" cy="326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Вывод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206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Основными формами методической работы с педагогами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стали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мероприятия, реализующие деятельностный подход, когда педагоги получают не готовые знания, а «добывают» их в процессе самостоятельно.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Это обеспечивает более осознанный подход к материалу, способствует его лучшему усвоению и запоминанию, поддерживает интерес и стимулирует творческую активность педагогов.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0547" name="Rectangle 3"/>
          <p:cNvSpPr>
            <a:spLocks noChangeArrowheads="1"/>
          </p:cNvSpPr>
          <p:nvPr/>
        </p:nvSpPr>
        <p:spPr bwMode="auto">
          <a:xfrm>
            <a:off x="899592" y="3501008"/>
            <a:ext cx="745232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Целенаправленная система методической работы обеспечит создание необходимых условий для внедрения и реализации ФГОС, повысит уровень профессиональной компетенции педагогов.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465549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Имидж педагога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– условие успешной профессиональной деятельности</a:t>
            </a:r>
            <a:r>
              <a:rPr lang="ru-RU" sz="2400" b="1" i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(Имидж </a:t>
            </a:r>
            <a:r>
              <a:rPr kumimoji="0" lang="ru-RU" sz="2400" b="1" i="1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анг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imag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– образ, вид)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7" name="AutoShape 5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143999" cy="908720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Результат</a:t>
            </a:r>
            <a:r>
              <a:rPr lang="ru-RU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к которому мы стремимся,  соответствует следующим параметрам:</a:t>
            </a:r>
            <a:r>
              <a:rPr lang="ru-RU" sz="800" dirty="0">
                <a:solidFill>
                  <a:srgbClr val="FF0000"/>
                </a:solidFill>
              </a:rPr>
              <a:t/>
            </a:r>
            <a:br>
              <a:rPr lang="ru-RU" sz="800" dirty="0">
                <a:solidFill>
                  <a:srgbClr val="FF0000"/>
                </a:solidFill>
              </a:rPr>
            </a:br>
            <a:endParaRPr lang="ru-RU" sz="8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052736"/>
            <a:ext cx="860444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1008063">
              <a:lnSpc>
                <a:spcPct val="130000"/>
              </a:lnSpc>
              <a:buAutoNum type="arabicParenR"/>
            </a:pPr>
            <a:r>
              <a:rPr lang="ru-RU" sz="2000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осознанная готовность педагогов ДОУ к реализации новых образовательных стандартов; </a:t>
            </a:r>
            <a:endParaRPr lang="ru-RU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defTabSz="1008063">
              <a:lnSpc>
                <a:spcPct val="130000"/>
              </a:lnSpc>
            </a:pPr>
            <a:endParaRPr lang="ru-RU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defTabSz="1008063">
              <a:lnSpc>
                <a:spcPct val="130000"/>
              </a:lnSpc>
            </a:pPr>
            <a:r>
              <a:rPr lang="ru-RU" sz="2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2)   субъектная позиция педагога в отношении внедрения ФГОС дошкольного образования, </a:t>
            </a:r>
          </a:p>
          <a:p>
            <a:pPr marL="457200" indent="-457200" defTabSz="1008063">
              <a:lnSpc>
                <a:spcPct val="130000"/>
              </a:lnSpc>
            </a:pPr>
            <a:endParaRPr lang="ru-RU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defTabSz="1008063">
              <a:lnSpc>
                <a:spcPct val="130000"/>
              </a:lnSpc>
            </a:pPr>
            <a:r>
              <a:rPr lang="ru-RU" sz="2000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3)   повышение профессиональной компетентности  педагогов; 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sz="20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4653136"/>
            <a:ext cx="867645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arenR" startAt="4"/>
            </a:pPr>
            <a:r>
              <a:rPr lang="ru-RU" sz="2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активизация педагогической рефлексии собственной профессиональной деятельности; </a:t>
            </a:r>
          </a:p>
          <a:p>
            <a:pPr marL="457200" indent="-457200"/>
            <a:endParaRPr lang="ru-RU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/>
            <a:endParaRPr lang="ru-RU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/>
            <a:r>
              <a:rPr lang="ru-RU" sz="2000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5)   самореализация педагога в профессиональной деятельности.</a:t>
            </a:r>
            <a:endParaRPr lang="ru-RU" sz="20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75656" y="2636912"/>
            <a:ext cx="641393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Monotype Corsiva" pitchFamily="66" charset="0"/>
              </a:rPr>
              <a:t>Творческих  Вам  успехов!</a:t>
            </a:r>
            <a:endParaRPr lang="ru-RU" sz="4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260350"/>
            <a:ext cx="7416800" cy="503238"/>
          </a:xfrm>
        </p:spPr>
        <p:txBody>
          <a:bodyPr>
            <a:normAutofit fontScale="90000"/>
          </a:bodyPr>
          <a:lstStyle/>
          <a:p>
            <a:r>
              <a:rPr lang="ru-RU" sz="36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Методическая</a:t>
            </a:r>
            <a:r>
              <a:rPr lang="ru-RU" sz="40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работа в ДО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5175"/>
            <a:ext cx="9144000" cy="5616575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70000"/>
              </a:lnSpc>
              <a:buFontTx/>
              <a:buNone/>
            </a:pPr>
            <a:endParaRPr lang="ru-RU" sz="2400" b="1" dirty="0">
              <a:solidFill>
                <a:srgbClr val="006600"/>
              </a:solidFill>
            </a:endParaRPr>
          </a:p>
          <a:p>
            <a:pPr marL="0" indent="0" algn="ctr">
              <a:lnSpc>
                <a:spcPct val="70000"/>
              </a:lnSpc>
              <a:buFontTx/>
              <a:buNone/>
            </a:pPr>
            <a:r>
              <a:rPr lang="ru-RU" sz="240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Методическая работа</a:t>
            </a:r>
            <a:r>
              <a:rPr lang="ru-RU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нацеленная на повышение</a:t>
            </a:r>
          </a:p>
          <a:p>
            <a:pPr marL="0" indent="0" algn="ctr">
              <a:lnSpc>
                <a:spcPct val="70000"/>
              </a:lnSpc>
              <a:buFontTx/>
              <a:buNone/>
            </a:pP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качества и эффективности образовательного процесса</a:t>
            </a:r>
          </a:p>
          <a:p>
            <a:pPr marL="0" indent="0" algn="ctr">
              <a:lnSpc>
                <a:spcPct val="70000"/>
              </a:lnSpc>
              <a:buFontTx/>
              <a:buNone/>
            </a:pP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через обеспечение профессионального роста</a:t>
            </a:r>
          </a:p>
          <a:p>
            <a:pPr marL="0" indent="0" algn="ctr">
              <a:lnSpc>
                <a:spcPct val="70000"/>
              </a:lnSpc>
              <a:buFontTx/>
              <a:buNone/>
            </a:pP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педагогических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работников,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развитие их творческого</a:t>
            </a:r>
          </a:p>
          <a:p>
            <a:pPr marL="0" indent="0" algn="ctr">
              <a:lnSpc>
                <a:spcPct val="70000"/>
              </a:lnSpc>
              <a:buFontTx/>
              <a:buNone/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потенциала и профессиональной компетентности педагога . 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80000"/>
              </a:lnSpc>
              <a:buFontTx/>
              <a:buNone/>
            </a:pPr>
            <a:endParaRPr lang="ru-RU" sz="24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80000"/>
              </a:lnSpc>
              <a:buFontTx/>
              <a:buNone/>
            </a:pPr>
            <a:r>
              <a:rPr lang="ru-RU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Методическая </a:t>
            </a:r>
            <a:r>
              <a:rPr lang="ru-RU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работа включает следующие направления:</a:t>
            </a:r>
            <a:r>
              <a:rPr lang="ru-RU" sz="2400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80000"/>
              </a:lnSpc>
              <a:buFontTx/>
              <a:buNone/>
            </a:pPr>
            <a:endParaRPr lang="ru-RU" sz="900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методическое сопровождение</a:t>
            </a:r>
            <a:r>
              <a:rPr lang="ru-RU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(взаимодействие сопровождаемого и сопровождающего в вопросах выявления, информационного поиска и конструирования путей решения актуальных для педагогического работника проблем профессиональной деятельности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);</a:t>
            </a:r>
          </a:p>
          <a:p>
            <a:pPr marL="0" indent="0" algn="just">
              <a:lnSpc>
                <a:spcPct val="80000"/>
              </a:lnSpc>
              <a:buNone/>
            </a:pP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методическое обеспечение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(совместный поиск (создание), экспертиза и отбор, апробация и внедрение в практику более эффективных моделей, методик, технологий развития воспитанников).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914400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Цель методической работы в ДОУ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условиях ФГОС ДО сформулирована следующим образом:  </a:t>
            </a:r>
          </a:p>
          <a:p>
            <a:pPr algn="just"/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повышение профессиональной компетенции педагогических работников по  реализации ФГОС ДО, через создание системы непрерывного профессионального развития каждого педагогического работника;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внедрение эффективных технологий образования воспитанников;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организация  обмена опытом профессиональной деятельности.</a:t>
            </a:r>
            <a:endParaRPr lang="ru-RU" dirty="0" smtClean="0"/>
          </a:p>
        </p:txBody>
      </p:sp>
      <p:sp>
        <p:nvSpPr>
          <p:cNvPr id="4" name="Полилиния 2"/>
          <p:cNvSpPr>
            <a:spLocks noChangeArrowheads="1"/>
          </p:cNvSpPr>
          <p:nvPr/>
        </p:nvSpPr>
        <p:spPr bwMode="auto">
          <a:xfrm>
            <a:off x="0" y="2636912"/>
            <a:ext cx="9144000" cy="378904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81631" tIns="40816" rIns="81631" bIns="40816"/>
          <a:lstStyle/>
          <a:p>
            <a:pPr algn="ctr" defTabSz="828675">
              <a:lnSpc>
                <a:spcPct val="93000"/>
              </a:lnSpc>
              <a:spcBef>
                <a:spcPts val="1075"/>
              </a:spcBef>
              <a:spcAft>
                <a:spcPts val="900"/>
              </a:spcAft>
              <a:tabLst>
                <a:tab pos="0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</a:pP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Задачи методической службы:</a:t>
            </a:r>
          </a:p>
          <a:p>
            <a:pPr algn="just" defTabSz="828675">
              <a:lnSpc>
                <a:spcPct val="93000"/>
              </a:lnSpc>
              <a:spcBef>
                <a:spcPts val="1075"/>
              </a:spcBef>
              <a:spcAft>
                <a:spcPts val="900"/>
              </a:spcAft>
              <a:buFont typeface="Wingdings" pitchFamily="2" charset="2"/>
              <a:buChar char="§"/>
              <a:tabLst>
                <a:tab pos="0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Формирование банка педагогической информации, направленной на решении задач введения ФГОС ДО</a:t>
            </a:r>
          </a:p>
          <a:p>
            <a:pPr lvl="0" algn="just" defTabSz="828675">
              <a:lnSpc>
                <a:spcPct val="93000"/>
              </a:lnSpc>
              <a:spcBef>
                <a:spcPts val="1075"/>
              </a:spcBef>
              <a:spcAft>
                <a:spcPts val="900"/>
              </a:spcAft>
              <a:buFont typeface="Wingdings" pitchFamily="2" charset="2"/>
              <a:buChar char="§"/>
              <a:tabLst>
                <a:tab pos="0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Повышение профессионального и культурного уровня педагога</a:t>
            </a: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 defTabSz="828675">
              <a:lnSpc>
                <a:spcPct val="93000"/>
              </a:lnSpc>
              <a:spcBef>
                <a:spcPts val="1075"/>
              </a:spcBef>
              <a:spcAft>
                <a:spcPts val="900"/>
              </a:spcAft>
              <a:buFont typeface="Wingdings" pitchFamily="2" charset="2"/>
              <a:buChar char="§"/>
              <a:tabLst>
                <a:tab pos="0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Анализ и обобщение опыта введения ФГОС ДО, информирование о новых направлениях в развитии дошкольного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образования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 defTabSz="828675">
              <a:lnSpc>
                <a:spcPct val="93000"/>
              </a:lnSpc>
              <a:spcBef>
                <a:spcPts val="1075"/>
              </a:spcBef>
              <a:spcAft>
                <a:spcPts val="900"/>
              </a:spcAft>
              <a:buFont typeface="Wingdings" pitchFamily="2" charset="2"/>
              <a:buChar char="§"/>
              <a:tabLst>
                <a:tab pos="0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Распространение (выпуск и тиражирование) инновационного педагогического опыт</a:t>
            </a:r>
          </a:p>
          <a:p>
            <a:pPr algn="just" defTabSz="828675">
              <a:lnSpc>
                <a:spcPct val="93000"/>
              </a:lnSpc>
              <a:spcBef>
                <a:spcPts val="1075"/>
              </a:spcBef>
              <a:spcAft>
                <a:spcPts val="900"/>
              </a:spcAft>
              <a:buFont typeface="Wingdings" pitchFamily="2" charset="2"/>
              <a:buChar char="§"/>
              <a:tabLst>
                <a:tab pos="0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</a:pPr>
            <a:r>
              <a:rPr lang="ru-RU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Ознакомление и обеспечение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педагогических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работников с новинками  литературы по проблематике ФГОС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ДО.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8586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5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Принцип актуальности, единства теории и практики </a:t>
            </a:r>
            <a:r>
              <a:rPr lang="ru-RU" sz="1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практической реализации закона РФ «Об образовании», учёта современного заказа общества на образование , ориентации на социальную значимость ребёнка в современных условиях жизни.</a:t>
            </a:r>
          </a:p>
          <a:p>
            <a:pPr lvl="0"/>
            <a:r>
              <a:rPr lang="ru-RU" sz="15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Принцип научности</a:t>
            </a:r>
            <a:r>
              <a:rPr lang="ru-RU" sz="1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который нацеливает на соответствие всей системы повышения квалификации педагогов современным научным достижениям в самых различных областях.</a:t>
            </a:r>
          </a:p>
          <a:p>
            <a:pPr lvl="0"/>
            <a:r>
              <a:rPr lang="ru-RU" sz="15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Принцип системности и комплексности</a:t>
            </a:r>
            <a:r>
              <a:rPr lang="ru-RU" sz="1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которые требуют реализации подхода к методической работе как к целостной системе, направленной на повышение квалификации педагогов.</a:t>
            </a:r>
          </a:p>
          <a:p>
            <a:pPr lvl="0"/>
            <a:r>
              <a:rPr lang="ru-RU" sz="15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Принцип направленности, последовательности, преемственности, непрерывности и массовости, коллективности - </a:t>
            </a:r>
            <a:r>
              <a:rPr lang="ru-RU" sz="1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предусматривает превращение методической работы в часть системы непрерывного образования, в течение всего учебного года.</a:t>
            </a:r>
          </a:p>
          <a:p>
            <a:pPr lvl="0"/>
            <a:r>
              <a:rPr lang="ru-RU" sz="15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Принцип создания благоприятных условий работы </a:t>
            </a:r>
            <a:r>
              <a:rPr lang="ru-RU" sz="1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моральных, психологических, гигиенических, наличие свободного времени для творческой деятельности педагога.</a:t>
            </a:r>
          </a:p>
          <a:p>
            <a:pPr lvl="0"/>
            <a:r>
              <a:rPr lang="ru-RU" sz="1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индивидуальные особенности педагогов образовательного учреждения.</a:t>
            </a:r>
          </a:p>
          <a:p>
            <a:r>
              <a:rPr lang="ru-RU" sz="15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Принцип постоянного самообразования педагогов, оказание квалифицированной помощи, как в вопросах теории, так и в практической деятельности</a:t>
            </a:r>
            <a:r>
              <a:rPr lang="ru-RU" sz="1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ru-RU" sz="1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повышение результативности педагогического труда воспитателей.</a:t>
            </a:r>
          </a:p>
          <a:p>
            <a:r>
              <a:rPr lang="ru-RU" sz="15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Принцип </a:t>
            </a:r>
            <a:r>
              <a:rPr lang="ru-RU" sz="15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креативности</a:t>
            </a:r>
            <a:r>
              <a:rPr lang="ru-RU" sz="15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- </a:t>
            </a:r>
            <a:r>
              <a:rPr lang="ru-RU" sz="1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предполагает творческий характер методической работы, создание в образовательном учреждении своей системы методической работы.</a:t>
            </a:r>
            <a:endParaRPr lang="ru-RU" sz="15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В качестве принципов организации методической работы, способствующих достижению данной цели – совершенствование профессиональной деятельности – выступают следующие </a:t>
            </a:r>
          </a:p>
          <a:p>
            <a:pPr algn="ctr"/>
            <a:r>
              <a:rPr lang="ru-RU" b="1" i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(по Л.И. Ильенко)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24" y="0"/>
            <a:ext cx="7586663" cy="50004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36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Модели обучения педагогов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571480"/>
            <a:ext cx="9144000" cy="6149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008063"/>
            <a:r>
              <a:rPr lang="ru-RU" sz="2000" b="1" i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Пассивная</a:t>
            </a:r>
            <a:r>
              <a:rPr lang="ru-RU" sz="2000" b="1" i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 -  </a:t>
            </a: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  выступает  в  роли  «объекта» обучения (слушает и смотрит), с опорой на зону актуального развития педагогов</a:t>
            </a:r>
          </a:p>
          <a:p>
            <a:pPr algn="just" defTabSz="1008063"/>
            <a:endParaRPr lang="ru-RU" sz="1400" b="1" i="1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000" b="1" i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Активная</a:t>
            </a:r>
            <a:r>
              <a:rPr lang="ru-RU" sz="2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 выступает  «субъектом»   обучения (самостоятельная работа, творческие  задания). </a:t>
            </a: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стимулируют поиск, творческую исследовательскую деятельность педагогов и ориентированы на зону ближайшего развития педагогов.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8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1700" b="1" u="sng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Ценность </a:t>
            </a: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такого подхода в том, что он обеспечивает обратную связь, откровенный обмен мнениями, формирует положительные отношения между сотрудниками.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17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700" b="1" u="sng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Стержнем</a:t>
            </a:r>
            <a:r>
              <a:rPr lang="ru-RU" sz="17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данных форм работы с кадрами являются коллективные обсуждения, рассуждения, аргументация выводов, соревнования умов и талантов.      </a:t>
            </a:r>
            <a:endParaRPr lang="ru-RU" sz="17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 defTabSz="1008063">
              <a:lnSpc>
                <a:spcPct val="90000"/>
              </a:lnSpc>
            </a:pP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Интерактивная</a:t>
            </a:r>
            <a:r>
              <a:rPr lang="ru-RU" sz="2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 </a:t>
            </a: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основывается  на активном  взаимодействии педагогов друг с другом, по средствам ИКТ и интернета. </a:t>
            </a: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это способ познания, осуществляемый в формах совместной деятельности: все участники взаимодействуют друг с другом, обмениваются информацией, совместно решают проблемы, моделируют ситуации, оценивают действия коллег и себя, погружаются в реальную атмосферу делового сотрудничества по разрешению проблем.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1000" dirty="0" smtClean="0">
              <a:solidFill>
                <a:srgbClr val="C00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700" b="1" u="sng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Значение интерактивных методов состоит в достижении целей:</a:t>
            </a:r>
            <a:endParaRPr lang="ru-RU" sz="1700" b="1" u="sng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1. Стимулирование интереса и мотивации к самообразованию</a:t>
            </a:r>
            <a:endParaRPr lang="ru-RU" sz="17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2. Повышение уровня активности и самостоятельности</a:t>
            </a:r>
            <a:endParaRPr lang="ru-RU" sz="17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3. Развитие навыков анализа и рефлексии своей деятельности</a:t>
            </a:r>
            <a:endParaRPr lang="ru-RU" sz="17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4. Развитие стремления к сотрудничеству, </a:t>
            </a:r>
            <a:r>
              <a:rPr lang="ru-RU" sz="1700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эмпатии</a:t>
            </a:r>
            <a:endParaRPr lang="ru-RU" sz="17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09" name="Rectangle 1"/>
          <p:cNvSpPr>
            <a:spLocks noChangeArrowheads="1"/>
          </p:cNvSpPr>
          <p:nvPr/>
        </p:nvSpPr>
        <p:spPr bwMode="auto">
          <a:xfrm>
            <a:off x="0" y="106223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Творческие группы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solidFill>
                <a:srgbClr val="C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Они предполагают реализацию такого подхода к осуществлению методической работы в образовательном учреждении, который позволяет вовлечь педагогов в экспериментальную и исследовательскую деятельность.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916832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Работа творческой группы строится по такому алгоритму:</a:t>
            </a:r>
          </a:p>
          <a:p>
            <a:pPr lvl="0" algn="just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-выявление проблем и обоснование актуальности их решения - </a:t>
            </a:r>
            <a:r>
              <a:rPr lang="ru-RU" b="1" i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аналитический этап;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-разработка развёрнутой программы опытно-экспериментальной работы или научно-исследовательской деятельности - </a:t>
            </a:r>
            <a:r>
              <a:rPr lang="ru-RU" b="1" i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прогностический этап;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-создание условий для реализации программы - </a:t>
            </a:r>
            <a:r>
              <a:rPr lang="ru-RU" b="1" i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организационный этап;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-реализация программы, корректировка использованных методик и технологий - </a:t>
            </a:r>
            <a:r>
              <a:rPr lang="ru-RU" b="1" i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практический этап;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-оформление и описание результатов опытно-экспериментальной работы -  </a:t>
            </a:r>
            <a:r>
              <a:rPr lang="ru-RU" b="1" i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обобщающий этап;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-распространение педагогического опыта, внедрение инноваций в деятельность образовательного учреждения – </a:t>
            </a:r>
            <a:r>
              <a:rPr lang="ru-RU" b="1" i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итоговый этап.</a:t>
            </a:r>
            <a:endParaRPr lang="ru-RU" b="1" i="1" u="sng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643578"/>
            <a:ext cx="86044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Логическим завершением и результатом работы творческой группы </a:t>
            </a:r>
          </a:p>
          <a:p>
            <a:pPr algn="ctr"/>
            <a:r>
              <a:rPr lang="ru-RU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являются творческие отчёты педагогов</a:t>
            </a:r>
            <a:endParaRPr lang="ru-RU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Педагогический совет </a:t>
            </a: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Это консилиум педагогов-профессионалов по вопросам учебно-воспитательного процесса, принимающий совместное решение по вопросам и запланированным педагогическим задачам, которые встают в повседневной жизни ДОУ. На заседаниях педагоги приходят к единому решению. </a:t>
            </a: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практике ДОУ педагогические советы бывают: </a:t>
            </a:r>
            <a:r>
              <a:rPr lang="ru-RU" sz="1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традиционные 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(классические); </a:t>
            </a:r>
            <a:r>
              <a:rPr lang="ru-RU" sz="1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модернизированные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(представляющие то или иное улучшение традиционных) и </a:t>
            </a:r>
            <a:r>
              <a:rPr lang="ru-RU" sz="1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нетрадиционные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(основанные на высокой активности всех участников).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27784" y="2348880"/>
            <a:ext cx="2855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 форме проведения:</a:t>
            </a:r>
            <a:endParaRPr lang="ru-RU" b="1" i="1" u="sng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1560" y="2852936"/>
            <a:ext cx="414337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Педагогический совет</a:t>
            </a:r>
            <a:r>
              <a:rPr kumimoji="0" lang="ru-RU" sz="2000" b="1" i="1" u="none" strike="noStrike" cap="none" normalizeH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Деловая игра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427984" y="3356992"/>
            <a:ext cx="407193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rgbClr val="0000CC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Педагогический совет –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rgbClr val="0000CC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Круглый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стол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4221088"/>
            <a:ext cx="34514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Педагогический совет – </a:t>
            </a:r>
          </a:p>
          <a:p>
            <a:r>
              <a:rPr lang="ru-RU" sz="2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Дискуссия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580526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Педагогический совет – Конференция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211960" y="486916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i="1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Педагогический совет – </a:t>
            </a:r>
          </a:p>
          <a:p>
            <a:r>
              <a:rPr lang="ru-RU" sz="2000" b="1" i="1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Семинар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2482</TotalTime>
  <Words>2930</Words>
  <Application>Microsoft Office PowerPoint</Application>
  <PresentationFormat>Экран (4:3)</PresentationFormat>
  <Paragraphs>271</Paragraphs>
  <Slides>38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Тема Office</vt:lpstr>
      <vt:lpstr>Слайд 1</vt:lpstr>
      <vt:lpstr>Слайд 2</vt:lpstr>
      <vt:lpstr>Слайд 3</vt:lpstr>
      <vt:lpstr>Методическая работа в ДО</vt:lpstr>
      <vt:lpstr>Слайд 5</vt:lpstr>
      <vt:lpstr>Слайд 6</vt:lpstr>
      <vt:lpstr>Модели обучения педагогов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Коучинг-сессия</vt:lpstr>
      <vt:lpstr>Метод «Квадро»</vt:lpstr>
      <vt:lpstr>Кейс-метод</vt:lpstr>
      <vt:lpstr>Слайд 34</vt:lpstr>
      <vt:lpstr>Слайд 35</vt:lpstr>
      <vt:lpstr>Слайд 36</vt:lpstr>
      <vt:lpstr>Результат, к которому мы стремимся,  соответствует следующим параметрам: </vt:lpstr>
      <vt:lpstr>Слайд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Алёнушка</dc:creator>
  <cp:lastModifiedBy>Админ</cp:lastModifiedBy>
  <cp:revision>301</cp:revision>
  <dcterms:created xsi:type="dcterms:W3CDTF">2015-01-21T06:46:06Z</dcterms:created>
  <dcterms:modified xsi:type="dcterms:W3CDTF">2020-02-22T12:24:32Z</dcterms:modified>
</cp:coreProperties>
</file>