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2" r:id="rId2"/>
    <p:sldId id="343" r:id="rId3"/>
    <p:sldId id="258" r:id="rId4"/>
    <p:sldId id="259" r:id="rId5"/>
    <p:sldId id="339" r:id="rId6"/>
    <p:sldId id="340" r:id="rId7"/>
    <p:sldId id="341" r:id="rId8"/>
    <p:sldId id="276" r:id="rId9"/>
    <p:sldId id="277" r:id="rId10"/>
    <p:sldId id="278" r:id="rId11"/>
    <p:sldId id="279" r:id="rId12"/>
    <p:sldId id="280" r:id="rId13"/>
    <p:sldId id="282" r:id="rId14"/>
    <p:sldId id="283" r:id="rId15"/>
    <p:sldId id="313" r:id="rId16"/>
    <p:sldId id="326" r:id="rId17"/>
    <p:sldId id="327" r:id="rId18"/>
    <p:sldId id="328" r:id="rId19"/>
    <p:sldId id="338" r:id="rId20"/>
    <p:sldId id="329" r:id="rId21"/>
    <p:sldId id="330" r:id="rId22"/>
    <p:sldId id="353" r:id="rId23"/>
    <p:sldId id="344" r:id="rId24"/>
    <p:sldId id="348" r:id="rId25"/>
    <p:sldId id="349" r:id="rId26"/>
    <p:sldId id="350" r:id="rId27"/>
    <p:sldId id="351" r:id="rId28"/>
    <p:sldId id="352" r:id="rId2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BA99"/>
    <a:srgbClr val="40D28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8042B-2784-4B5C-8BF8-109BA3453CBB}" type="datetimeFigureOut">
              <a:rPr lang="ru-RU"/>
              <a:pPr>
                <a:defRPr/>
              </a:pPr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EEED4-5B75-4FF3-9225-0BD8D45A63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78EA79-0A89-4161-B57B-3C841E304ADA}" type="datetimeFigureOut">
              <a:rPr lang="ru-RU"/>
              <a:pPr>
                <a:defRPr/>
              </a:pPr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2E11C-6070-4764-8522-A04A0B71CF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E3FC1-1FD9-4533-9F9F-A85B3141B4EA}" type="datetimeFigureOut">
              <a:rPr lang="ru-RU"/>
              <a:pPr>
                <a:defRPr/>
              </a:pPr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5CD00-2F53-4F48-8EE3-3A31BCF240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B2A4C-E8A9-420D-8479-1FE9B3D03077}" type="datetimeFigureOut">
              <a:rPr lang="ru-RU"/>
              <a:pPr>
                <a:defRPr/>
              </a:pPr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F0C27-0F03-4926-9B44-1A539DD8E6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46F8A-3DD1-4A23-8249-7881890477CA}" type="datetimeFigureOut">
              <a:rPr lang="ru-RU"/>
              <a:pPr>
                <a:defRPr/>
              </a:pPr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FD44E-CD80-46A4-99CC-3521FCE80E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3251BA-A534-42ED-9592-D0D97611FD2A}" type="datetimeFigureOut">
              <a:rPr lang="ru-RU"/>
              <a:pPr>
                <a:defRPr/>
              </a:pPr>
              <a:t>18.01.2022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B1C4C-1CBD-4F99-A330-D3811E5B5E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DE9FCE-05AC-418B-BDB1-9B65106E2D8A}" type="datetimeFigureOut">
              <a:rPr lang="ru-RU"/>
              <a:pPr>
                <a:defRPr/>
              </a:pPr>
              <a:t>18.01.2022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D391B-9F97-41E6-8BD8-B51713155B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7AB11-F487-407F-B589-03A8D9EB6366}" type="datetimeFigureOut">
              <a:rPr lang="ru-RU"/>
              <a:pPr>
                <a:defRPr/>
              </a:pPr>
              <a:t>18.01.2022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6A510-F598-4D92-9C14-ADEAA9F460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B7A72-8AAB-4846-94C3-767B9464186C}" type="datetimeFigureOut">
              <a:rPr lang="ru-RU"/>
              <a:pPr>
                <a:defRPr/>
              </a:pPr>
              <a:t>18.01.2022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7E1C8-8CE2-413D-8000-74DC467D07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020F9-ABC2-4BF8-A6CD-485A0485893B}" type="datetimeFigureOut">
              <a:rPr lang="ru-RU"/>
              <a:pPr>
                <a:defRPr/>
              </a:pPr>
              <a:t>18.01.2022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8339F6-669D-4305-AF47-23FF253135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F5D61-95C5-438C-80B4-5562DC750057}" type="datetimeFigureOut">
              <a:rPr lang="ru-RU"/>
              <a:pPr>
                <a:defRPr/>
              </a:pPr>
              <a:t>18.01.2022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E07D1-CC3E-4F2C-B3B2-650B808415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1">
          <a:gsLst>
            <a:gs pos="0">
              <a:srgbClr val="9AB5E4"/>
            </a:gs>
            <a:gs pos="50000">
              <a:srgbClr val="C2D1ED"/>
            </a:gs>
            <a:gs pos="100000">
              <a:srgbClr val="E1E8F5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F149AFE-DAF9-44D9-9E60-3C182FC41A6F}" type="datetimeFigureOut">
              <a:rPr lang="ru-RU"/>
              <a:pPr>
                <a:defRPr/>
              </a:pPr>
              <a:t>18.01.2022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527ACAD-1770-419F-8729-5BCCD93C95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93750" y="476250"/>
            <a:ext cx="7772400" cy="165576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Семинар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ОРИЕНТИРЫ  РАЗРАБОТКИ ФГОС ДОШКОЛЬНОГО ОБРАЗОВАНИЯ 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8888" y="5943600"/>
            <a:ext cx="6913562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оспитатель </a:t>
            </a:r>
            <a:r>
              <a:rPr lang="ru-RU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Малькова</a:t>
            </a: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А.В. 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043487"/>
          </a:xfrm>
        </p:spPr>
        <p:txBody>
          <a:bodyPr/>
          <a:lstStyle/>
          <a:p>
            <a:pPr algn="ctr" eaLnBrk="1" hangingPunct="1">
              <a:buFont typeface="Arial" charset="0"/>
              <a:buNone/>
              <a:defRPr/>
            </a:pP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Ценностные ориентации</a:t>
            </a:r>
          </a:p>
          <a:p>
            <a:pPr eaLnBrk="1" hangingPunct="1">
              <a:buClr>
                <a:schemeClr val="bg2"/>
              </a:buClr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Дошкольное детство является не периодом подготовки к школе, а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самоценным этапом жизни человека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на котором закладываются фундаментальные личностные качества</a:t>
            </a:r>
          </a:p>
          <a:p>
            <a:pPr eaLnBrk="1" hangingPunct="1">
              <a:buClr>
                <a:schemeClr val="bg2"/>
              </a:buClr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Дошкольное образование – важнейшее условие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реализации потенциала развития личности, формирования  ее идентичности,  базовой культуры детей, их позитивной социализации и личностного роста в условиях информационного общества</a:t>
            </a:r>
          </a:p>
          <a:p>
            <a:pPr eaLnBrk="1" hangingPunct="1"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5508625" y="333375"/>
            <a:ext cx="2747963" cy="390525"/>
          </a:xfr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1800" dirty="0" smtClean="0">
                <a:latin typeface="Cambria" pitchFamily="18" charset="0"/>
              </a:rPr>
              <a:t>Методология</a:t>
            </a:r>
            <a:endParaRPr lang="ru-RU" sz="18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Содержимое 1"/>
          <p:cNvSpPr>
            <a:spLocks noGrp="1"/>
          </p:cNvSpPr>
          <p:nvPr>
            <p:ph idx="1"/>
          </p:nvPr>
        </p:nvSpPr>
        <p:spPr>
          <a:xfrm>
            <a:off x="395288" y="1989138"/>
            <a:ext cx="8497887" cy="4106862"/>
          </a:xfrm>
        </p:spPr>
        <p:txBody>
          <a:bodyPr/>
          <a:lstStyle/>
          <a:p>
            <a:pPr indent="0" eaLnBrk="1" hangingPunct="1">
              <a:buClr>
                <a:schemeClr val="tx2"/>
              </a:buClr>
              <a:buFont typeface="Arial" charset="0"/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становление и развитие личности в ее индивидуальности, уникальности, неповторимости</a:t>
            </a:r>
          </a:p>
        </p:txBody>
      </p:sp>
      <p:sp>
        <p:nvSpPr>
          <p:cNvPr id="12291" name="Заголовок 2"/>
          <p:cNvSpPr>
            <a:spLocks noGrp="1"/>
          </p:cNvSpPr>
          <p:nvPr>
            <p:ph type="title"/>
          </p:nvPr>
        </p:nvSpPr>
        <p:spPr>
          <a:xfrm>
            <a:off x="971550" y="404813"/>
            <a:ext cx="6337300" cy="1152525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Миссия дошкольного образования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412875"/>
            <a:ext cx="8229600" cy="26638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  учебно-дисциплинарной к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модели личностного развития, опосредованного совместной деятельностью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1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4899025"/>
          </a:xfrm>
        </p:spPr>
        <p:txBody>
          <a:bodyPr/>
          <a:lstStyle/>
          <a:p>
            <a:pPr eaLnBrk="1" hangingPunct="1">
              <a:buClr>
                <a:schemeClr val="bg2"/>
              </a:buClr>
            </a:pP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Равновесие между игровой, поисковой и исследовательской активностью ребенка в процессе взаимодействия с природным и окружающим миром и деятельностью взрослого, поддерживающего и обогащающего опыт ребенка (акцент на самообразование, самооценку, саморазвитие ребенка)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8313" y="836613"/>
            <a:ext cx="8229600" cy="5832475"/>
          </a:xfrm>
        </p:spPr>
        <p:txBody>
          <a:bodyPr>
            <a:normAutofit fontScale="62500" lnSpcReduction="20000"/>
          </a:bodyPr>
          <a:lstStyle/>
          <a:p>
            <a:pPr eaLnBrk="1" hangingPunct="1">
              <a:buClr>
                <a:schemeClr val="tx2"/>
              </a:buClr>
              <a:defRPr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Культуро-сообразности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то есть адекватности стандартов развития  культурным условиям, создающим отличительные особенности социальной ситуации развития ребенка</a:t>
            </a:r>
          </a:p>
          <a:p>
            <a:pPr eaLnBrk="1" hangingPunct="1">
              <a:buClr>
                <a:schemeClr val="tx2"/>
              </a:buClr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Гуманизма как утверждения норм уважения к человеческой личности, доброжелательного, бережного отношения к каждому ребёнку; исключение принуждения и насилия</a:t>
            </a:r>
          </a:p>
          <a:p>
            <a:pPr eaLnBrk="1" hangingPunct="1">
              <a:buClr>
                <a:schemeClr val="tx2"/>
              </a:buClr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Обеспечения равных возможностей полноценного проживания дошкольного детства и реализации потребностей и возможностей всех детей; ориентация всех педагогических воздействий на возрастные особенности детей</a:t>
            </a:r>
          </a:p>
          <a:p>
            <a:pPr eaLnBrk="1" hangingPunct="1">
              <a:buClr>
                <a:schemeClr val="tx2"/>
              </a:buClr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Индивидуализации 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персонализации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образования: учёт способностей, интересов, темпа продвижения ребёнка; создание условий для его развития, независимо от уровня исходной подготовленности</a:t>
            </a:r>
          </a:p>
          <a:p>
            <a:pPr eaLnBrk="1" hangingPunct="1">
              <a:buClr>
                <a:schemeClr val="tx2"/>
              </a:buClr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Взаимодействия, предполагающего акцент на роль и функции общения ребенка с взрослыми и сверстниками </a:t>
            </a:r>
          </a:p>
          <a:p>
            <a:pPr eaLnBrk="1" hangingPunct="1">
              <a:buClr>
                <a:schemeClr val="tx2"/>
              </a:buClr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Сотрудничества ДОУ, семьи и местного сообщества, являющегося приоритетным по значимости социальным контекстом развития дошкольника</a:t>
            </a:r>
          </a:p>
          <a:p>
            <a:pPr eaLnBrk="1" hangingPunct="1">
              <a:buClr>
                <a:schemeClr val="tx2"/>
              </a:buClr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Преемственности программ дошкольного и начального образования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42988" y="188913"/>
            <a:ext cx="7129462" cy="4683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Принципы  построения    ФГОС  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388" y="260350"/>
            <a:ext cx="8785225" cy="586581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Font typeface="Arial" pitchFamily="34" charset="0"/>
              <a:buNone/>
              <a:defRPr/>
            </a:pPr>
            <a:r>
              <a:rPr lang="ru-RU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Определение ФГОС дошкольного образования</a:t>
            </a:r>
          </a:p>
          <a:p>
            <a:pPr marL="0" indent="0" algn="ctr">
              <a:lnSpc>
                <a:spcPct val="170000"/>
              </a:lnSpc>
              <a:spcBef>
                <a:spcPts val="0"/>
              </a:spcBef>
              <a:buFont typeface="Arial" pitchFamily="34" charset="0"/>
              <a:buNone/>
              <a:defRPr/>
            </a:pPr>
            <a:endParaRPr lang="ru-RU" sz="6400" dirty="0" smtClean="0">
              <a:latin typeface="Cambria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Font typeface="Arial" pitchFamily="34" charset="0"/>
              <a:buNone/>
              <a:defRPr/>
            </a:pPr>
            <a:r>
              <a:rPr lang="ru-RU" sz="8000" b="1" dirty="0">
                <a:latin typeface="Times New Roman" pitchFamily="18" charset="0"/>
                <a:cs typeface="Times New Roman" pitchFamily="18" charset="0"/>
              </a:rPr>
              <a:t>Федеральный государственный стандарт дошкольного образования представляет собой совокупность государственных гарантий получения бесплатного доступного качественного образования посредством: 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Font typeface="Arial" pitchFamily="34" charset="0"/>
              <a:buNone/>
              <a:defRPr/>
            </a:pP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Font typeface="Arial" pitchFamily="34" charset="0"/>
              <a:buNone/>
              <a:defRPr/>
            </a:pPr>
            <a:r>
              <a:rPr lang="ru-RU" sz="6400" b="1" dirty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расширения возможностей развития личностного потенциала и способностей каждого ребенка дошкольного возраста; 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Font typeface="Arial" pitchFamily="34" charset="0"/>
              <a:buNone/>
              <a:defRPr/>
            </a:pP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•обеспечения </a:t>
            </a: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условий здорового образа жизни и безопасности ребенка</a:t>
            </a: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72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70000"/>
              </a:lnSpc>
              <a:buFont typeface="Arial" pitchFamily="34" charset="0"/>
              <a:buNone/>
              <a:defRPr/>
            </a:pP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приобщения </a:t>
            </a: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детей через соответствующие их индивидуально-возрастным особенностям виды деятельности к социокультурным нормам, традициям семьи, общества и государства; </a:t>
            </a:r>
          </a:p>
          <a:p>
            <a:pPr marL="0" indent="0" algn="just">
              <a:lnSpc>
                <a:spcPct val="170000"/>
              </a:lnSpc>
              <a:buFont typeface="Arial" pitchFamily="34" charset="0"/>
              <a:buNone/>
              <a:defRPr/>
            </a:pP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развития </a:t>
            </a: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интереса и мотивации детей к познанию мира и творчеству</a:t>
            </a: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72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70000"/>
              </a:lnSpc>
              <a:buFont typeface="Arial" pitchFamily="34" charset="0"/>
              <a:buNone/>
              <a:defRPr/>
            </a:pP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•реализации вариативных образовательных программ</a:t>
            </a: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72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70000"/>
              </a:lnSpc>
              <a:buFont typeface="Arial" pitchFamily="34" charset="0"/>
              <a:buNone/>
              <a:defRPr/>
            </a:pP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•соблюдения прав ребенка, родителей и других участников образовательного процесса.</a:t>
            </a:r>
          </a:p>
          <a:p>
            <a:pPr marL="0" indent="0">
              <a:lnSpc>
                <a:spcPct val="170000"/>
              </a:lnSpc>
              <a:buFont typeface="Arial" pitchFamily="34" charset="0"/>
              <a:buNone/>
              <a:defRPr/>
            </a:pPr>
            <a:endParaRPr lang="ru-RU" sz="6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СТАНДАРТ СЛУЖИТ ОСНОВОЙ:</a:t>
            </a:r>
            <a:endParaRPr lang="en-US" sz="32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183187"/>
          </a:xfrm>
        </p:spPr>
        <p:txBody>
          <a:bodyPr/>
          <a:lstStyle/>
          <a:p>
            <a:pPr marL="0" indent="0" algn="just">
              <a:buFont typeface="Arial" pitchFamily="34" charset="0"/>
              <a:buNone/>
              <a:defRPr/>
            </a:pPr>
            <a:endParaRPr lang="ru-RU" sz="2000" b="1" dirty="0" smtClean="0"/>
          </a:p>
          <a:p>
            <a:pPr algn="just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ru-RU" sz="2200" b="1" kern="0" dirty="0" smtClean="0">
                <a:latin typeface="Times New Roman" pitchFamily="18" charset="0"/>
                <a:cs typeface="Times New Roman" pitchFamily="18" charset="0"/>
              </a:rPr>
              <a:t>Разработки и конструирования основных образовательных программ образовательных организаций (дошкольных образовательных групп) с учетом примерных ООП, модулей программ, индивидуального творчества </a:t>
            </a:r>
          </a:p>
          <a:p>
            <a:pPr algn="just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ru-RU" sz="2200" b="1" kern="0" dirty="0" smtClean="0">
                <a:latin typeface="Times New Roman" pitchFamily="18" charset="0"/>
                <a:cs typeface="Times New Roman" pitchFamily="18" charset="0"/>
              </a:rPr>
              <a:t>Разработки </a:t>
            </a:r>
            <a:r>
              <a:rPr lang="ru-RU" sz="2200" b="1" kern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примерных </a:t>
            </a:r>
            <a:r>
              <a:rPr lang="ru-RU" sz="2200" b="1" kern="0" dirty="0" smtClean="0">
                <a:latin typeface="Times New Roman" pitchFamily="18" charset="0"/>
                <a:cs typeface="Times New Roman" pitchFamily="18" charset="0"/>
              </a:rPr>
              <a:t>основных образовательных программ дошкольного образования</a:t>
            </a:r>
          </a:p>
          <a:p>
            <a:pPr algn="just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ru-RU" sz="2200" b="1" kern="0" dirty="0" smtClean="0">
                <a:latin typeface="Times New Roman" pitchFamily="18" charset="0"/>
                <a:cs typeface="Times New Roman" pitchFamily="18" charset="0"/>
              </a:rPr>
              <a:t>Разработки программ, методик и технологий дошкольного образования различной сложности и направленности с учётом способностей воспитанников, социокультурного разнообразия Детства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9FFAE2-AAD8-4940-8BA3-BECF5ECC1C02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850" y="476250"/>
            <a:ext cx="8496300" cy="5649913"/>
          </a:xfrm>
        </p:spPr>
        <p:txBody>
          <a:bodyPr>
            <a:noAutofit/>
          </a:bodyPr>
          <a:lstStyle/>
          <a:p>
            <a:pPr algn="just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Организации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межведомственного взаимодействия при выработке нормативных актов,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регламентирующих функционирование системы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дошкольного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образования </a:t>
            </a:r>
          </a:p>
          <a:p>
            <a:pPr algn="just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Разработки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принципов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психолого-педагогического,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управленческого, материального,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кадрового и финансового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обеспечения системы дошкольного образования; для принятия управленческих решений относительно её функционирования и развития на федеральном, региональном и муниципальном уровнях, на уровне образовательной организации и дошкольной образовательной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группы</a:t>
            </a:r>
          </a:p>
          <a:p>
            <a:pPr algn="just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Проведения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государственной, профессиональной и общественной экспертизы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методическими службами и учебно-методическими объединениями образовательных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программ 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условий их реализации</a:t>
            </a:r>
          </a:p>
          <a:p>
            <a:pPr marL="0" indent="0">
              <a:buFont typeface="Arial" pitchFamily="34" charset="0"/>
              <a:buNone/>
              <a:defRPr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891CA2-8BA3-41AE-8D2E-D44C1D0E9F80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ъект 2"/>
          <p:cNvSpPr>
            <a:spLocks noGrp="1"/>
          </p:cNvSpPr>
          <p:nvPr>
            <p:ph idx="1"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algn="just">
              <a:spcBef>
                <a:spcPts val="1200"/>
              </a:spcBef>
            </a:pP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Разработки правил и систем мониторинга дошкольного образования как на уровне образовательной организации и дошкольной образовательной группы, так и на уровне муниципальных и региональных систем дошкольного образования</a:t>
            </a:r>
            <a:endParaRPr lang="en-US" sz="2400" b="1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1200"/>
              </a:spcBef>
            </a:pP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Лицензирования образовательных организаций и дошкольных образовательных групп, аттестация педагогических кадров</a:t>
            </a:r>
            <a:endParaRPr lang="en-US" sz="2400" b="1" smtClean="0">
              <a:latin typeface="Times New Roman" pitchFamily="18" charset="0"/>
              <a:cs typeface="Times New Roman" pitchFamily="18" charset="0"/>
            </a:endParaRPr>
          </a:p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ABC16B-9379-4401-A800-45176CC8FC81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 не регламентирует Стандарт</a:t>
            </a:r>
            <a:endParaRPr lang="en-US" sz="40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250825" y="1600200"/>
            <a:ext cx="8642350" cy="4525963"/>
          </a:xfrm>
        </p:spPr>
        <p:txBody>
          <a:bodyPr/>
          <a:lstStyle/>
          <a:p>
            <a:r>
              <a:rPr lang="ru-RU" sz="2600" b="1" smtClean="0">
                <a:latin typeface="Times New Roman" pitchFamily="18" charset="0"/>
                <a:cs typeface="Times New Roman" pitchFamily="18" charset="0"/>
              </a:rPr>
              <a:t>Организацию образования детей в семье, в различных формах дополнительного образования и образовательного досуга дошкольников и их родителей</a:t>
            </a:r>
          </a:p>
          <a:p>
            <a:r>
              <a:rPr lang="ru-RU" sz="2600" b="1" smtClean="0">
                <a:latin typeface="Times New Roman" pitchFamily="18" charset="0"/>
                <a:cs typeface="Times New Roman" pitchFamily="18" charset="0"/>
              </a:rPr>
              <a:t>Выбор педагогами и педагогическими коллективами конкретных методов, приемов и технологий для реализации образовательного процесса</a:t>
            </a:r>
          </a:p>
          <a:p>
            <a:r>
              <a:rPr lang="ru-RU" sz="2600" b="1" smtClean="0">
                <a:latin typeface="Times New Roman" pitchFamily="18" charset="0"/>
                <a:cs typeface="Times New Roman" pitchFamily="18" charset="0"/>
              </a:rPr>
              <a:t>Непосредственную организацию образовательного процесса в конкретной образовательной организации (дошкольной образовательной группе)</a:t>
            </a:r>
            <a:endParaRPr lang="en-US" sz="26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BC8E4F-32E1-4CF8-9D09-5BE8918D9952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95288" y="188913"/>
            <a:ext cx="8229600" cy="1371600"/>
          </a:xfrm>
        </p:spPr>
        <p:txBody>
          <a:bodyPr/>
          <a:lstStyle/>
          <a:p>
            <a:r>
              <a:rPr lang="ru-RU" b="1" smtClean="0">
                <a:solidFill>
                  <a:srgbClr val="FF0000"/>
                </a:solidFill>
                <a:latin typeface="Times New Roman" pitchFamily="18" charset="0"/>
              </a:rPr>
              <a:t>Нормативные основы ФГОС дошкольного образования</a:t>
            </a:r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5D561766-C1B6-4F70-8FAC-4B2919BCDE54}" type="slidenum">
              <a:rPr lang="ru-RU" sz="1200">
                <a:solidFill>
                  <a:schemeClr val="tx1">
                    <a:tint val="75000"/>
                  </a:schemeClr>
                </a:solidFill>
                <a:latin typeface="+mn-lt"/>
                <a:cs typeface="Arial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ru-RU" sz="1200">
              <a:solidFill>
                <a:schemeClr val="tx1">
                  <a:tint val="75000"/>
                </a:schemeClr>
              </a:solidFill>
              <a:latin typeface="+mn-lt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12627" y="1661050"/>
            <a:ext cx="3548134" cy="646331"/>
          </a:xfrm>
          <a:prstGeom prst="rect">
            <a:avLst/>
          </a:prstGeom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</a:rPr>
              <a:t>Закон «Об образовании в Российской Федерации»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7366" y="1829725"/>
            <a:ext cx="2620630" cy="369332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r>
              <a:rPr lang="ru-RU" smtClean="0">
                <a:solidFill>
                  <a:srgbClr val="000000"/>
                </a:solidFill>
                <a:latin typeface="Times New Roman" pitchFamily="18" charset="0"/>
              </a:rPr>
              <a:t>ДО – уровень общего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9854" y="2608727"/>
            <a:ext cx="2537387" cy="954107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2800" smtClean="0">
                <a:solidFill>
                  <a:srgbClr val="000000"/>
                </a:solidFill>
                <a:latin typeface="Times New Roman" pitchFamily="18" charset="0"/>
              </a:rPr>
              <a:t>Федеральный стандарт</a:t>
            </a:r>
          </a:p>
        </p:txBody>
      </p:sp>
      <p:sp>
        <p:nvSpPr>
          <p:cNvPr id="9" name="Плюс 8"/>
          <p:cNvSpPr/>
          <p:nvPr/>
        </p:nvSpPr>
        <p:spPr>
          <a:xfrm>
            <a:off x="3625850" y="2595563"/>
            <a:ext cx="985838" cy="1011237"/>
          </a:xfrm>
          <a:prstGeom prst="mathPlus">
            <a:avLst>
              <a:gd name="adj1" fmla="val 11463"/>
            </a:avLst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81525" y="2676525"/>
            <a:ext cx="3446463" cy="54451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2800" smtClean="0">
                <a:solidFill>
                  <a:srgbClr val="000000"/>
                </a:solidFill>
                <a:latin typeface="Times New Roman" pitchFamily="18" charset="0"/>
              </a:rPr>
              <a:t>ПРОГРАММЫ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65692" y="3861048"/>
            <a:ext cx="461665" cy="2376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vert270">
            <a:spAutoFit/>
          </a:bodyPr>
          <a:lstStyle/>
          <a:p>
            <a:pPr algn="ctr">
              <a:defRPr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здоровьесбережение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69984" y="3833266"/>
            <a:ext cx="738664" cy="240378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vert270">
            <a:spAutoFit/>
          </a:bodyPr>
          <a:lstStyle/>
          <a:p>
            <a:pPr algn="ctr"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ранняя социализация </a:t>
            </a:r>
          </a:p>
          <a:p>
            <a:pPr algn="ctr"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 адаптивность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017542" y="3833266"/>
            <a:ext cx="461665" cy="240378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vert270">
            <a:spAutoFit/>
          </a:bodyPr>
          <a:lstStyle/>
          <a:p>
            <a:pPr algn="ctr"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раннее развитие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632054" y="3861048"/>
            <a:ext cx="1015663" cy="2376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vert270">
            <a:spAutoFit/>
          </a:bodyPr>
          <a:lstStyle/>
          <a:p>
            <a:pPr algn="ctr"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художественно-</a:t>
            </a:r>
          </a:p>
          <a:p>
            <a:pPr algn="ctr"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эстетическое развитие</a:t>
            </a:r>
          </a:p>
        </p:txBody>
      </p:sp>
      <p:sp>
        <p:nvSpPr>
          <p:cNvPr id="26" name="Стрелка вправо 25"/>
          <p:cNvSpPr/>
          <p:nvPr/>
        </p:nvSpPr>
        <p:spPr>
          <a:xfrm flipH="1">
            <a:off x="3648075" y="1906588"/>
            <a:ext cx="744538" cy="21590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631825" y="3060700"/>
            <a:ext cx="0" cy="252253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611188" y="3068638"/>
            <a:ext cx="420687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631825" y="4127500"/>
            <a:ext cx="433388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628650" y="5084763"/>
            <a:ext cx="431800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628650" y="5583238"/>
            <a:ext cx="431800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9" name="Стрелка вниз 38"/>
          <p:cNvSpPr/>
          <p:nvPr/>
        </p:nvSpPr>
        <p:spPr>
          <a:xfrm>
            <a:off x="2244725" y="2282825"/>
            <a:ext cx="173038" cy="368300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7789233" y="3861048"/>
            <a:ext cx="461665" cy="2376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vert270">
            <a:spAutoFit/>
          </a:bodyPr>
          <a:lstStyle/>
          <a:p>
            <a:pPr algn="ctr"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Другие               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04127" y="3730230"/>
            <a:ext cx="2786443" cy="92333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2000" dirty="0" smtClean="0">
                <a:latin typeface="Times New Roman" pitchFamily="18" charset="0"/>
                <a:cs typeface="Arial" pitchFamily="34" charset="0"/>
              </a:rPr>
              <a:t>качество образовательного процесса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87811" y="4864381"/>
            <a:ext cx="2793634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2000" smtClean="0">
                <a:latin typeface="Times New Roman" pitchFamily="18" charset="0"/>
                <a:cs typeface="Arial" pitchFamily="34" charset="0"/>
              </a:rPr>
              <a:t>качество условий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96692" y="5405540"/>
            <a:ext cx="2792520" cy="41695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2000" smtClean="0">
                <a:latin typeface="Times New Roman" pitchFamily="18" charset="0"/>
                <a:cs typeface="Arial" pitchFamily="34" charset="0"/>
              </a:rPr>
              <a:t>качество результата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СТАНДАРТ ВКЛЮЧАЕТ В СЕБЯ </a:t>
            </a:r>
            <a:br>
              <a:rPr lang="ru-RU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ТРЕБОВАНИЯ</a:t>
            </a:r>
            <a:endParaRPr lang="en-US" sz="32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структуре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основной образовательной программы дошкольного образования, в том числе требования к соотношению частей основной образовательной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программы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 typeface="Arial" pitchFamily="34" charset="0"/>
              <a:buNone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условиям реализации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основной образовательной  программы, в том числе кадровым, финансовым, материально-техническим и иным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условиям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 typeface="Arial" pitchFamily="34" charset="0"/>
              <a:buNone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результатам освоения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основной образовательной программы дошкольного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96EECA-DDFF-47AA-B174-3FD1BF9ABB2C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849312"/>
          </a:xfrm>
        </p:spPr>
        <p:txBody>
          <a:bodyPr/>
          <a:lstStyle/>
          <a:p>
            <a:r>
              <a:rPr lang="ru-RU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СТАНДАРТ УЧИТЫВАЕТ:</a:t>
            </a:r>
            <a:endParaRPr lang="en-US" sz="32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323850" y="981075"/>
            <a:ext cx="8496300" cy="5616575"/>
          </a:xfrm>
        </p:spPr>
        <p:txBody>
          <a:bodyPr/>
          <a:lstStyle/>
          <a:p>
            <a:pPr algn="just">
              <a:lnSpc>
                <a:spcPts val="2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Самоценность этапа дошкольного детства в общем развитии человека</a:t>
            </a:r>
          </a:p>
          <a:p>
            <a:pPr algn="just">
              <a:lnSpc>
                <a:spcPts val="2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Социокультурное разнообразие Детства</a:t>
            </a:r>
            <a:endParaRPr lang="en-US" sz="2000" b="1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2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Возрастные закономерности и индивидуальные особенности развития детей</a:t>
            </a:r>
            <a:endParaRPr lang="en-US" sz="2000" b="1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2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Потребности, особенности и возможности  детей с ограниченными возможностями здоровья</a:t>
            </a:r>
          </a:p>
          <a:p>
            <a:pPr algn="just">
              <a:lnSpc>
                <a:spcPts val="2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Адаптивность основной образовательной программы как возможности освоения ее ребенком на разных этапах её реализации</a:t>
            </a:r>
          </a:p>
          <a:p>
            <a:pPr algn="just">
              <a:lnSpc>
                <a:spcPts val="2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Возможность профессиональной поддержки индивидуального развития ребенка</a:t>
            </a:r>
          </a:p>
          <a:p>
            <a:pPr algn="just">
              <a:lnSpc>
                <a:spcPts val="2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Необходимость решения задач дошкольного образования через сотрудничество педагогических коллективов и семей воспитанников</a:t>
            </a:r>
          </a:p>
          <a:p>
            <a:pPr algn="just">
              <a:lnSpc>
                <a:spcPts val="2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Возможность проявления инициативы участников образовательного процесса</a:t>
            </a:r>
          </a:p>
          <a:p>
            <a:pPr algn="just">
              <a:lnSpc>
                <a:spcPts val="2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Необходимость согласования образовательной деятельности с национальным и социокультурным своеобразием места жительства детей и педагогов.</a:t>
            </a:r>
            <a:endParaRPr lang="en-US" sz="20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A38C66-3CC4-429E-A7DB-1E8FD1D557CE}" type="slidenum">
              <a:rPr lang="ru-RU" smtClean="0"/>
              <a:pPr>
                <a:defRPr/>
              </a:pPr>
              <a:t>21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 внедрении ФГОС ДО</a:t>
            </a:r>
          </a:p>
        </p:txBody>
      </p:sp>
      <p:sp>
        <p:nvSpPr>
          <p:cNvPr id="23555" name="Объект 2"/>
          <p:cNvSpPr>
            <a:spLocks noGrp="1"/>
          </p:cNvSpPr>
          <p:nvPr>
            <p:ph idx="1"/>
          </p:nvPr>
        </p:nvSpPr>
        <p:spPr>
          <a:xfrm>
            <a:off x="323850" y="1700213"/>
            <a:ext cx="8229600" cy="4525962"/>
          </a:xfrm>
        </p:spPr>
        <p:txBody>
          <a:bodyPr/>
          <a:lstStyle/>
          <a:p>
            <a:pPr marL="571500" indent="-571500">
              <a:buFont typeface="Arial" charset="0"/>
              <a:buAutoNum type="romanUcPeriod"/>
            </a:pP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Организация нормативно - правового обеспечения введения ФГОС ДО</a:t>
            </a:r>
          </a:p>
          <a:p>
            <a:pPr marL="571500" indent="-571500">
              <a:buFont typeface="Arial" charset="0"/>
              <a:buAutoNum type="romanUcPeriod"/>
            </a:pP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Создание кадрового обеспечения введения ФГОС ДО</a:t>
            </a:r>
          </a:p>
          <a:p>
            <a:pPr marL="571500" indent="-571500">
              <a:buFont typeface="Arial" charset="0"/>
              <a:buAutoNum type="romanUcPeriod"/>
            </a:pP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Создание финансового обеспечения введения ФГОС ДО</a:t>
            </a:r>
          </a:p>
          <a:p>
            <a:pPr marL="571500" indent="-571500">
              <a:buFont typeface="Arial" charset="0"/>
              <a:buAutoNum type="romanUcPeriod"/>
            </a:pP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Создание организационно-информационного обеспечения введения ФГОС ДО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Содержимое 2"/>
          <p:cNvSpPr>
            <a:spLocks noGrp="1"/>
          </p:cNvSpPr>
          <p:nvPr>
            <p:ph idx="1"/>
          </p:nvPr>
        </p:nvSpPr>
        <p:spPr>
          <a:xfrm>
            <a:off x="468313" y="1412875"/>
            <a:ext cx="8207375" cy="5000625"/>
          </a:xfrm>
        </p:spPr>
        <p:txBody>
          <a:bodyPr/>
          <a:lstStyle/>
          <a:p>
            <a:pPr algn="just" eaLnBrk="1" hangingPunct="1">
              <a:buFont typeface="Arial" pitchFamily="34" charset="0"/>
              <a:buNone/>
              <a:defRPr/>
            </a:pPr>
            <a:r>
              <a:rPr lang="ru-RU" dirty="0" smtClean="0">
                <a:latin typeface="Cambria" pitchFamily="18" charset="0"/>
              </a:rPr>
              <a:t>  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Образовательные программы дошкольного образования направлены на </a:t>
            </a:r>
            <a:r>
              <a:rPr lang="ru-RU" sz="24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разностороннее развитие детей дошкольного возраста с учетом их возрастных и индивидуальных особенностей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том числе достижение детьми дошкольного возраста уровня развития, необходимого и достаточного для успешного освоения ими образовательных программ начального общего образования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Arial" pitchFamily="34" charset="0"/>
              <a:buNone/>
              <a:defRPr/>
            </a:pPr>
            <a:endParaRPr lang="ru-RU" sz="2000" dirty="0" smtClean="0">
              <a:latin typeface="Cambr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16463" y="260350"/>
            <a:ext cx="3600450" cy="64611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 закона «Об образовании в Российской Федерации»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Содержимое 2"/>
          <p:cNvSpPr>
            <a:spLocks noGrp="1"/>
          </p:cNvSpPr>
          <p:nvPr>
            <p:ph idx="1"/>
          </p:nvPr>
        </p:nvSpPr>
        <p:spPr>
          <a:xfrm>
            <a:off x="611188" y="1557338"/>
            <a:ext cx="8064500" cy="456882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    Образовательные программы дошкольного образования разрабатываются и утверждаются организацией, осуществляющей образовательную деятельность, в соответствии с федеральным государственным образовательным стандартом дошкольного образования и с учетом соответствующих примерных образовательных программ дошкольного образования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0" y="404813"/>
            <a:ext cx="3529013" cy="64611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Из закона «Об образовании в Российской Федерации»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Деятельность «Просвещения» по внедрению ФГОС ДО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388" y="1557338"/>
            <a:ext cx="8713787" cy="5184775"/>
          </a:xfrm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Поддержка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и развитие уже имеющихся продуктов (программы «Радуга», «Успех», «Из детства в отрочество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», «Кроха»)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Модернизация программ в соответствии с ФГОС дошкольного образования, создание «шлейфа»: пособия по управлению процессом внедрения программы в практику ДОУ (программа развития дошкольного учреждения), методические пособия для воспитателя по всем образовательным областям, пособия для детей, литература для детей и родителей (особое внимание – настольно-печатные и дидактические игры)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itchFamily="34" charset="0"/>
              <a:buNone/>
              <a:defRPr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Деятельность «Просвещения» по внедрению ФГОС ДО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388" y="1557338"/>
            <a:ext cx="8713787" cy="5184775"/>
          </a:xfrm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Создание и продвижение новых продуктов, соответствующих ФГОС дошкольного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образования (программа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«Вдохновение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»), разработка необходимого организационно-методического «шлейфа» (обеспечения)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itchFamily="34" charset="0"/>
              <a:buNone/>
              <a:defRPr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Деятельность «Просвещения» по внедрению ФГОС ДО</a:t>
            </a:r>
          </a:p>
        </p:txBody>
      </p:sp>
      <p:sp>
        <p:nvSpPr>
          <p:cNvPr id="28675" name="Объект 2"/>
          <p:cNvSpPr>
            <a:spLocks noGrp="1"/>
          </p:cNvSpPr>
          <p:nvPr>
            <p:ph idx="1"/>
          </p:nvPr>
        </p:nvSpPr>
        <p:spPr>
          <a:xfrm>
            <a:off x="179388" y="1557338"/>
            <a:ext cx="8713787" cy="5184775"/>
          </a:xfrm>
        </p:spPr>
        <p:txBody>
          <a:bodyPr/>
          <a:lstStyle/>
          <a:p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Обучение педагогов работе по предлагаемым программам (с возможным внедрением в программы педагогического образования, реализуемые педколледжами и вузами – в виде факультативов, спецкурсов). Разработка программ ПК, создание пособий по повышению квалификации </a:t>
            </a:r>
            <a:endParaRPr lang="ru-RU" sz="28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Создание системы дистанционной поддержки педагогов, работающих по программам, интернет-консультирование, вебинары</a:t>
            </a:r>
            <a:endParaRPr lang="ru-RU" sz="28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Деятельность «Просвещения» по внедрению ФГОС ДО</a:t>
            </a:r>
          </a:p>
        </p:txBody>
      </p:sp>
      <p:sp>
        <p:nvSpPr>
          <p:cNvPr id="29699" name="Объект 2"/>
          <p:cNvSpPr>
            <a:spLocks noGrp="1"/>
          </p:cNvSpPr>
          <p:nvPr>
            <p:ph idx="1"/>
          </p:nvPr>
        </p:nvSpPr>
        <p:spPr>
          <a:xfrm>
            <a:off x="179388" y="1557338"/>
            <a:ext cx="8713787" cy="5184775"/>
          </a:xfrm>
        </p:spPr>
        <p:txBody>
          <a:bodyPr/>
          <a:lstStyle/>
          <a:p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Реализация второй составляющей ФГОС ДО: комплектования перечней оборудования в соответствии с ФГОС ДО и разработанными примерными программами, формирование комплектов оборудования для оснащения различных помещений дошкольных учреждений, связь с производителями, поставка оборудования дошкольным организациям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4650" y="2370138"/>
            <a:ext cx="8229600" cy="428148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Clr>
                <a:schemeClr val="tx2"/>
              </a:buClr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формирование общей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культуры</a:t>
            </a:r>
          </a:p>
          <a:p>
            <a:pPr eaLnBrk="1" hangingPunct="1">
              <a:buClr>
                <a:schemeClr val="tx2"/>
              </a:buClr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развитие физических, интеллектуальных, нравственных, эстетических и личностных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качеств личности</a:t>
            </a:r>
          </a:p>
          <a:p>
            <a:pPr eaLnBrk="1" hangingPunct="1">
              <a:buClr>
                <a:schemeClr val="tx2"/>
              </a:buClr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формирование предпосылок учебной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деятельности</a:t>
            </a:r>
          </a:p>
          <a:p>
            <a:pPr eaLnBrk="1" hangingPunct="1">
              <a:buClr>
                <a:schemeClr val="tx2"/>
              </a:buCl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формирование навыков здорового и  безопасного образа жизни</a:t>
            </a:r>
          </a:p>
          <a:p>
            <a:pPr eaLnBrk="1" hangingPunct="1">
              <a:buClr>
                <a:schemeClr val="tx2"/>
              </a:buCl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сохранение и укрепление здоровья детей </a:t>
            </a:r>
          </a:p>
          <a:p>
            <a:pPr eaLnBrk="1" hangingPunct="1"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Заголовок 1"/>
          <p:cNvSpPr>
            <a:spLocks noGrp="1"/>
          </p:cNvSpPr>
          <p:nvPr>
            <p:ph type="title"/>
          </p:nvPr>
        </p:nvSpPr>
        <p:spPr>
          <a:xfrm>
            <a:off x="404813" y="1223963"/>
            <a:ext cx="8229600" cy="647700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Дошкольное образование</a:t>
            </a:r>
            <a:r>
              <a:rPr lang="ru-RU" sz="32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87900" y="115888"/>
            <a:ext cx="3816350" cy="11080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Из Федерального закона                     «Об образовании в Российской Федерации»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1188" y="1801813"/>
            <a:ext cx="3313112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направлено на: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23850" y="1557338"/>
            <a:ext cx="8569325" cy="5043487"/>
          </a:xfrm>
        </p:spPr>
        <p:txBody>
          <a:bodyPr>
            <a:noAutofit/>
          </a:bodyPr>
          <a:lstStyle/>
          <a:p>
            <a:pPr algn="ctr" eaLnBrk="1" hangingPunct="1">
              <a:buFont typeface="Arial" charset="0"/>
              <a:buNone/>
              <a:defRPr/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Федеральные государственные образовательные стандарты и федеральные государственные требования</a:t>
            </a:r>
            <a:endParaRPr lang="en-US" sz="24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Arial" charset="0"/>
              <a:buNone/>
              <a:defRPr/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обеспечивают:</a:t>
            </a:r>
            <a:endParaRPr lang="ru-RU" sz="24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Clr>
                <a:schemeClr val="tx2"/>
              </a:buClr>
              <a:defRPr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единство образовательного пространства Российской Федерации;</a:t>
            </a:r>
          </a:p>
          <a:p>
            <a:pPr eaLnBrk="1" hangingPunct="1">
              <a:buClr>
                <a:schemeClr val="tx2"/>
              </a:buClr>
              <a:defRPr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преемственность основных образовательных программ;</a:t>
            </a:r>
          </a:p>
          <a:p>
            <a:pPr eaLnBrk="1" hangingPunct="1">
              <a:buClr>
                <a:schemeClr val="tx2"/>
              </a:buClr>
              <a:defRPr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вариативность содержания образовательных программ соответствующего уровня образования, возможность формирования образовательных программ различных уровня сложности и направленности с учетом образовательных потребностей и способностей обучающихся;</a:t>
            </a:r>
          </a:p>
          <a:p>
            <a:pPr eaLnBrk="1" hangingPunct="1">
              <a:buClr>
                <a:schemeClr val="tx2"/>
              </a:buClr>
              <a:defRPr/>
            </a:pPr>
            <a:r>
              <a:rPr lang="ru-RU" sz="2100" b="1" dirty="0" smtClean="0">
                <a:latin typeface="Times New Roman" pitchFamily="18" charset="0"/>
                <a:cs typeface="Times New Roman" pitchFamily="18" charset="0"/>
              </a:rPr>
              <a:t>государственные гарантии уровня и качества образования на основе единства обязательных требований к условиям реализации основных образовательных программ и результатам их освоения</a:t>
            </a:r>
          </a:p>
          <a:p>
            <a:pPr eaLnBrk="1" hangingPunct="1">
              <a:buClr>
                <a:schemeClr val="bg2"/>
              </a:buClr>
              <a:defRPr/>
            </a:pPr>
            <a:endParaRPr lang="ru-RU" sz="2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4"/>
          <p:cNvSpPr txBox="1">
            <a:spLocks noGrp="1"/>
          </p:cNvSpPr>
          <p:nvPr>
            <p:ph type="title"/>
          </p:nvPr>
        </p:nvSpPr>
        <p:spPr>
          <a:xfrm>
            <a:off x="5076825" y="188913"/>
            <a:ext cx="3816350" cy="1108075"/>
          </a:xfrm>
          <a:noFill/>
          <a:ln>
            <a:solidFill>
              <a:schemeClr val="tx2"/>
            </a:solidFill>
          </a:ln>
          <a:extLst>
            <a:ext uri="{909E8E84-426E-40DD-AFC4-6F175D3DCCD1}"/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spAutoFit/>
          </a:bodyPr>
          <a:lstStyle/>
          <a:p>
            <a:pPr eaLnBrk="1" hangingPunct="1">
              <a:defRPr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Из Федерального закона                                    «Об образовании в Российской Федерации»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539750" y="-15875"/>
            <a:ext cx="8229600" cy="1143000"/>
          </a:xfrm>
        </p:spPr>
        <p:txBody>
          <a:bodyPr/>
          <a:lstStyle/>
          <a:p>
            <a:r>
              <a:rPr lang="ru-RU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Принципы, которые лежат в основе ФГОС ДО</a:t>
            </a:r>
          </a:p>
        </p:txBody>
      </p:sp>
      <p:sp>
        <p:nvSpPr>
          <p:cNvPr id="6147" name="Объект 2"/>
          <p:cNvSpPr>
            <a:spLocks noGrp="1"/>
          </p:cNvSpPr>
          <p:nvPr>
            <p:ph idx="1"/>
          </p:nvPr>
        </p:nvSpPr>
        <p:spPr>
          <a:xfrm>
            <a:off x="-180975" y="981075"/>
            <a:ext cx="9342438" cy="4525963"/>
          </a:xfrm>
        </p:spPr>
        <p:txBody>
          <a:bodyPr/>
          <a:lstStyle/>
          <a:p>
            <a:pPr indent="457200" algn="just"/>
            <a:r>
              <a:rPr lang="ru-RU" sz="2100" b="1" smtClean="0">
                <a:latin typeface="Times New Roman" pitchFamily="18" charset="0"/>
                <a:cs typeface="Times New Roman" pitchFamily="18" charset="0"/>
              </a:rPr>
              <a:t>поддержки разнообразия детства </a:t>
            </a:r>
          </a:p>
          <a:p>
            <a:pPr indent="457200" algn="just"/>
            <a:r>
              <a:rPr lang="ru-RU" sz="2100" b="1" smtClean="0">
                <a:latin typeface="Times New Roman" pitchFamily="18" charset="0"/>
                <a:cs typeface="Times New Roman" pitchFamily="18" charset="0"/>
              </a:rPr>
              <a:t>сохранения уникальности и самоценности дошкольного детства как важного этапа в общем развитии человека</a:t>
            </a:r>
          </a:p>
          <a:p>
            <a:pPr indent="457200" algn="just"/>
            <a:r>
              <a:rPr lang="ru-RU" sz="2100" b="1" smtClean="0">
                <a:latin typeface="Times New Roman" pitchFamily="18" charset="0"/>
                <a:cs typeface="Times New Roman" pitchFamily="18" charset="0"/>
              </a:rPr>
              <a:t>полноценного проживания ребёнком всех этапов дошкольного детства, амплификации (обогащения) детского развития </a:t>
            </a:r>
          </a:p>
          <a:p>
            <a:pPr indent="457200" algn="just"/>
            <a:r>
              <a:rPr lang="ru-RU" sz="2100" b="1" smtClean="0">
                <a:latin typeface="Times New Roman" pitchFamily="18" charset="0"/>
                <a:cs typeface="Times New Roman" pitchFamily="18" charset="0"/>
              </a:rPr>
              <a:t>создания благоприятной социальной ситуации развития каждого ребёнка в соответствии с его возрастными и индивидуальными особенностями и склонностями</a:t>
            </a:r>
          </a:p>
          <a:p>
            <a:pPr indent="457200" algn="just"/>
            <a:r>
              <a:rPr lang="ru-RU" sz="2100" b="1" smtClean="0">
                <a:latin typeface="Times New Roman" pitchFamily="18" charset="0"/>
                <a:cs typeface="Times New Roman" pitchFamily="18" charset="0"/>
              </a:rPr>
              <a:t>содействия и сотрудничества детей и взрослых в процессе развития детей и их взаимодействия с людьми, культурой и окружающим миром</a:t>
            </a:r>
          </a:p>
          <a:p>
            <a:pPr indent="457200" algn="just"/>
            <a:r>
              <a:rPr lang="ru-RU" sz="2100" b="1" smtClean="0">
                <a:latin typeface="Times New Roman" pitchFamily="18" charset="0"/>
                <a:cs typeface="Times New Roman" pitchFamily="18" charset="0"/>
              </a:rPr>
              <a:t>приобщения детей к социокультурным нормам, традициям семьи, общества и государства</a:t>
            </a:r>
          </a:p>
          <a:p>
            <a:pPr indent="457200" algn="just"/>
            <a:r>
              <a:rPr lang="ru-RU" sz="2100" b="1" smtClean="0">
                <a:latin typeface="Times New Roman" pitchFamily="18" charset="0"/>
                <a:cs typeface="Times New Roman" pitchFamily="18" charset="0"/>
              </a:rPr>
              <a:t>формирования познавательных интересов и познавательных действий ребёнка через его включение в различные виды деятельности </a:t>
            </a:r>
          </a:p>
          <a:p>
            <a:pPr indent="457200" algn="just"/>
            <a:r>
              <a:rPr lang="ru-RU" sz="2100" b="1" smtClean="0">
                <a:latin typeface="Times New Roman" pitchFamily="18" charset="0"/>
                <a:cs typeface="Times New Roman" pitchFamily="18" charset="0"/>
              </a:rPr>
              <a:t>учёта этнокультурной и социальной ситуации развития детей</a:t>
            </a:r>
          </a:p>
          <a:p>
            <a:pPr indent="457200"/>
            <a:endParaRPr lang="ru-RU" sz="2200" b="1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Цели ФГОС ДО</a:t>
            </a:r>
          </a:p>
        </p:txBody>
      </p:sp>
      <p:sp>
        <p:nvSpPr>
          <p:cNvPr id="7171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обеспечение государством равенства возможностей для каждого ребёнка в получении качественного дошкольного образования </a:t>
            </a:r>
          </a:p>
          <a:p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обеспечение государственных гарантий уровня и качества образования на основе единства обязательных требований к условиям реализации основных образовательных программ, их структуре и результатам их освоения</a:t>
            </a:r>
          </a:p>
          <a:p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сохранение единства образовательного пространства Российской Федерации относительно уровня дошкольного образования</a:t>
            </a:r>
          </a:p>
          <a:p>
            <a:endParaRPr lang="ru-RU" sz="2400" b="1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Задачи, на решение которых направлен ФГОС ДО</a:t>
            </a:r>
          </a:p>
        </p:txBody>
      </p:sp>
      <p:sp>
        <p:nvSpPr>
          <p:cNvPr id="8195" name="Объект 2"/>
          <p:cNvSpPr>
            <a:spLocks noGrp="1"/>
          </p:cNvSpPr>
          <p:nvPr>
            <p:ph idx="1"/>
          </p:nvPr>
        </p:nvSpPr>
        <p:spPr>
          <a:xfrm>
            <a:off x="11113" y="1484313"/>
            <a:ext cx="9144000" cy="4525962"/>
          </a:xfrm>
        </p:spPr>
        <p:txBody>
          <a:bodyPr/>
          <a:lstStyle/>
          <a:p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охраны и укрепления физического и психического здоровья детей (в том числе их эмоционального благополучия)</a:t>
            </a:r>
          </a:p>
          <a:p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сохранения и поддержки индивидуальности ребёнка, развития индивидуальных способностей и творческого потенциала каждого ребёнка </a:t>
            </a:r>
          </a:p>
          <a:p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формирования общей культуры воспитанников, развития их нравственных, интеллектуальных, физических, эстетических качеств, инициативности, самостоятельности и ответственности, формирования предпосылок учебной деятельности</a:t>
            </a:r>
          </a:p>
          <a:p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обеспечения вариативности и разнообразия содержания образовательных программ и организационных форм уровня дошкольного образования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23850" y="3716338"/>
            <a:ext cx="8135938" cy="2740025"/>
          </a:xfrm>
        </p:spPr>
        <p:txBody>
          <a:bodyPr>
            <a:normAutofit/>
          </a:bodyPr>
          <a:lstStyle/>
          <a:p>
            <a:pPr algn="just" eaLnBrk="1" hangingPunct="1">
              <a:buClr>
                <a:schemeClr val="bg2"/>
              </a:buClr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соответствии с культурно-исторической теорией развитие ребёнка рассматривается как присвоение  смыслов, способов деятельности и образцов человеческой культуры, носителями которой являются взрослые. Однако ребенок не является пассивным приемником обучающих воздействий взрослого. Его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развитие осуществляется в процессе деятельности, в активном взаимодействии с окружающими людьми, предметами, социальной и естественной средой </a:t>
            </a:r>
            <a:endParaRPr lang="ru-RU" sz="20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940425" y="260350"/>
            <a:ext cx="2387600" cy="360363"/>
          </a:xfr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1800" dirty="0" smtClean="0">
                <a:latin typeface="Cambria" pitchFamily="18" charset="0"/>
              </a:rPr>
              <a:t>Методология</a:t>
            </a:r>
            <a:endParaRPr lang="ru-RU" sz="1800" dirty="0">
              <a:latin typeface="Cambr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5650" y="836613"/>
            <a:ext cx="7272338" cy="95408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Методологические  основы  </a:t>
            </a:r>
          </a:p>
          <a:p>
            <a:pPr algn="ctr">
              <a:defRPr/>
            </a:pP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ФГОС дошкольного образования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1188" y="2636838"/>
            <a:ext cx="2447925" cy="1016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Культурно-историческая концепция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0425" y="2636838"/>
            <a:ext cx="2376488" cy="1016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Системно 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деятельностный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подход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48038" y="2636838"/>
            <a:ext cx="2447925" cy="1016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Концепция социального конструктивизма</a:t>
            </a:r>
          </a:p>
        </p:txBody>
      </p:sp>
      <p:sp>
        <p:nvSpPr>
          <p:cNvPr id="18" name="Стрелка вниз 17"/>
          <p:cNvSpPr/>
          <p:nvPr/>
        </p:nvSpPr>
        <p:spPr>
          <a:xfrm>
            <a:off x="6948488" y="2060575"/>
            <a:ext cx="576262" cy="5048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>
            <a:off x="4140200" y="2060575"/>
            <a:ext cx="576263" cy="5048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" name="Стрелка вниз 21"/>
          <p:cNvSpPr/>
          <p:nvPr/>
        </p:nvSpPr>
        <p:spPr>
          <a:xfrm>
            <a:off x="1547813" y="2060575"/>
            <a:ext cx="576262" cy="5048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8313" y="981075"/>
            <a:ext cx="8229600" cy="4572000"/>
          </a:xfrm>
        </p:spPr>
        <p:txBody>
          <a:bodyPr>
            <a:noAutofit/>
          </a:bodyPr>
          <a:lstStyle/>
          <a:p>
            <a:pPr eaLnBrk="1" hangingPunct="1">
              <a:lnSpc>
                <a:spcPct val="110000"/>
              </a:lnSpc>
              <a:buClr>
                <a:schemeClr val="tx2"/>
              </a:buClr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Современный этап развития дошкольного образования характеризуется переходом к целенаправленному </a:t>
            </a:r>
            <a:r>
              <a:rPr lang="ru-RU" sz="24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проектированию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развивающей образовательной среды, включая разработку развивающих программ и методик.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Стратегия социального конст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руирования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образования задает вектор целенаправленной модернизации системы образования, в т.ч. дошкольного</a:t>
            </a:r>
          </a:p>
          <a:p>
            <a:pPr eaLnBrk="1" hangingPunct="1">
              <a:lnSpc>
                <a:spcPct val="110000"/>
              </a:lnSpc>
              <a:buClr>
                <a:schemeClr val="tx2"/>
              </a:buClr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Важным методологическим основанием является и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междисциплинарный подход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который позволяет рассматривать развитие личности ребенка в единстве его познавательных, поведенческих и эмоционально-личностных качеств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5795963" y="188913"/>
            <a:ext cx="2459037" cy="31908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1800" dirty="0" smtClean="0">
                <a:latin typeface="Cambria" pitchFamily="18" charset="0"/>
              </a:rPr>
              <a:t>Методология</a:t>
            </a:r>
            <a:endParaRPr lang="ru-RU" sz="18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1063</TotalTime>
  <Words>1558</Words>
  <Application>Microsoft Office PowerPoint</Application>
  <PresentationFormat>Экран (4:3)</PresentationFormat>
  <Paragraphs>141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 Office</vt:lpstr>
      <vt:lpstr>    Семинар  ОРИЕНТИРЫ  РАЗРАБОТКИ ФГОС ДОШКОЛЬНОГО ОБРАЗОВАНИЯ </vt:lpstr>
      <vt:lpstr>Нормативные основы ФГОС дошкольного образования</vt:lpstr>
      <vt:lpstr>Дошкольное образование </vt:lpstr>
      <vt:lpstr>Из Федерального закона                                    «Об образовании в Российской Федерации» </vt:lpstr>
      <vt:lpstr>Принципы, которые лежат в основе ФГОС ДО</vt:lpstr>
      <vt:lpstr>Цели ФГОС ДО</vt:lpstr>
      <vt:lpstr>Задачи, на решение которых направлен ФГОС ДО</vt:lpstr>
      <vt:lpstr>Методология</vt:lpstr>
      <vt:lpstr>Методология</vt:lpstr>
      <vt:lpstr>Методология</vt:lpstr>
      <vt:lpstr>Миссия дошкольного образования</vt:lpstr>
      <vt:lpstr>От  учебно-дисциплинарной к модели личностного развития, опосредованного совместной деятельностью</vt:lpstr>
      <vt:lpstr>Слайд 13</vt:lpstr>
      <vt:lpstr>Принципы  построения    ФГОС  </vt:lpstr>
      <vt:lpstr>Слайд 15</vt:lpstr>
      <vt:lpstr>СТАНДАРТ СЛУЖИТ ОСНОВОЙ:</vt:lpstr>
      <vt:lpstr>Слайд 17</vt:lpstr>
      <vt:lpstr>Слайд 18</vt:lpstr>
      <vt:lpstr>Что не регламентирует Стандарт</vt:lpstr>
      <vt:lpstr>СТАНДАРТ ВКЛЮЧАЕТ В СЕБЯ  ТРЕБОВАНИЯ</vt:lpstr>
      <vt:lpstr>СТАНДАРТ УЧИТЫВАЕТ:</vt:lpstr>
      <vt:lpstr>О внедрении ФГОС ДО</vt:lpstr>
      <vt:lpstr>Слайд 23</vt:lpstr>
      <vt:lpstr>Слайд 24</vt:lpstr>
      <vt:lpstr>Деятельность «Просвещения» по внедрению ФГОС ДО</vt:lpstr>
      <vt:lpstr>Деятельность «Просвещения» по внедрению ФГОС ДО</vt:lpstr>
      <vt:lpstr>Деятельность «Просвещения» по внедрению ФГОС ДО</vt:lpstr>
      <vt:lpstr>Деятельность «Просвещения» по внедрению ФГОС ДО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Катенок</dc:creator>
  <cp:lastModifiedBy>Халеева</cp:lastModifiedBy>
  <cp:revision>46</cp:revision>
  <dcterms:created xsi:type="dcterms:W3CDTF">2012-05-30T10:17:08Z</dcterms:created>
  <dcterms:modified xsi:type="dcterms:W3CDTF">2022-01-18T08:47:35Z</dcterms:modified>
</cp:coreProperties>
</file>