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</p:sldMasterIdLst>
  <p:notesMasterIdLst>
    <p:notesMasterId r:id="rId26"/>
  </p:notesMasterIdLst>
  <p:handoutMasterIdLst>
    <p:handoutMasterId r:id="rId27"/>
  </p:handoutMasterIdLst>
  <p:sldIdLst>
    <p:sldId id="334" r:id="rId2"/>
    <p:sldId id="674" r:id="rId3"/>
    <p:sldId id="698" r:id="rId4"/>
    <p:sldId id="675" r:id="rId5"/>
    <p:sldId id="673" r:id="rId6"/>
    <p:sldId id="676" r:id="rId7"/>
    <p:sldId id="677" r:id="rId8"/>
    <p:sldId id="690" r:id="rId9"/>
    <p:sldId id="699" r:id="rId10"/>
    <p:sldId id="703" r:id="rId11"/>
    <p:sldId id="680" r:id="rId12"/>
    <p:sldId id="682" r:id="rId13"/>
    <p:sldId id="707" r:id="rId14"/>
    <p:sldId id="705" r:id="rId15"/>
    <p:sldId id="706" r:id="rId16"/>
    <p:sldId id="687" r:id="rId17"/>
    <p:sldId id="720" r:id="rId18"/>
    <p:sldId id="688" r:id="rId19"/>
    <p:sldId id="691" r:id="rId20"/>
    <p:sldId id="692" r:id="rId21"/>
    <p:sldId id="694" r:id="rId22"/>
    <p:sldId id="695" r:id="rId23"/>
    <p:sldId id="723" r:id="rId24"/>
    <p:sldId id="418" r:id="rId25"/>
  </p:sldIdLst>
  <p:sldSz cx="9144000" cy="6858000" type="screen4x3"/>
  <p:notesSz cx="6858000" cy="9144000"/>
  <p:defaultTextStyle>
    <a:defPPr>
      <a:defRPr lang="ru-RU"/>
    </a:defPPr>
    <a:lvl1pPr algn="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FF"/>
    <a:srgbClr val="FFFFCC"/>
    <a:srgbClr val="DDDDDD"/>
    <a:srgbClr val="CCECFF"/>
    <a:srgbClr val="CCCCFF"/>
    <a:srgbClr val="FFCC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11" autoAdjust="0"/>
    <p:restoredTop sz="99857" autoAdjust="0"/>
  </p:normalViewPr>
  <p:slideViewPr>
    <p:cSldViewPr snapToObjects="1">
      <p:cViewPr varScale="1">
        <p:scale>
          <a:sx n="99" d="100"/>
          <a:sy n="99" d="100"/>
        </p:scale>
        <p:origin x="-96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602FD77-923F-409F-AEE0-CC808BB6E039}" type="datetimeFigureOut">
              <a:rPr lang="ru-RU"/>
              <a:pPr>
                <a:defRPr/>
              </a:pPr>
              <a:t>10.08.2023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F4A5C1E4-D2B5-436F-9A30-37539656AE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96175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7653594-B664-48B3-9019-FBE9E386FBA2}" type="datetimeFigureOut">
              <a:rPr lang="ru-RU"/>
              <a:pPr>
                <a:defRPr/>
              </a:pPr>
              <a:t>10.08.2023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065525C-943C-4701-8D2C-432AB9BC14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56791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fld id="{2310557F-3AEE-4FA4-BE45-9CC0E928B803}" type="slidenum"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>
                <a:defRPr/>
              </a:pPr>
              <a:t>8</a:t>
            </a:fld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Верхний колонтитул 5"/>
          <p:cNvSpPr txBox="1">
            <a:spLocks noGrp="1"/>
          </p:cNvSpPr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algn="l">
              <a:defRPr/>
            </a:pP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fld id="{17BB4B25-4620-4223-A447-04E1ABAD5123}" type="slidenum"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>
                <a:defRPr/>
              </a:pPr>
              <a:t>22</a:t>
            </a:fld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Верхний колонтитул 5"/>
          <p:cNvSpPr txBox="1">
            <a:spLocks noGrp="1"/>
          </p:cNvSpPr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algn="l">
              <a:defRPr/>
            </a:pP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fld id="{2310557F-3AEE-4FA4-BE45-9CC0E928B803}" type="slidenum"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>
                <a:defRPr/>
              </a:pPr>
              <a:t>23</a:t>
            </a:fld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Верхний колонтитул 5"/>
          <p:cNvSpPr txBox="1">
            <a:spLocks noGrp="1"/>
          </p:cNvSpPr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algn="l">
              <a:defRPr/>
            </a:pP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C7F174-991A-436E-8FA4-4CDD4F6B7585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fld id="{F28CED4F-4436-455B-809E-7C1DC3E640F9}" type="slidenum"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>
                <a:defRPr/>
              </a:pPr>
              <a:t>11</a:t>
            </a:fld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Верхний колонтитул 5"/>
          <p:cNvSpPr txBox="1">
            <a:spLocks noGrp="1"/>
          </p:cNvSpPr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fld id="{DAF55900-681B-4307-81E9-02534B2F4DCB}" type="slidenum"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>
                <a:defRPr/>
              </a:pPr>
              <a:t>12</a:t>
            </a:fld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Верхний колонтитул 5"/>
          <p:cNvSpPr txBox="1">
            <a:spLocks noGrp="1"/>
          </p:cNvSpPr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fld id="{954C91F0-D9B0-4217-99D3-A8507A6230E5}" type="slidenum"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>
                <a:defRPr/>
              </a:pPr>
              <a:t>16</a:t>
            </a:fld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Верхний колонтитул 5"/>
          <p:cNvSpPr txBox="1">
            <a:spLocks noGrp="1"/>
          </p:cNvSpPr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algn="l">
              <a:defRPr/>
            </a:pP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fld id="{954C91F0-D9B0-4217-99D3-A8507A6230E5}" type="slidenum"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>
                <a:defRPr/>
              </a:pPr>
              <a:t>17</a:t>
            </a:fld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Верхний колонтитул 5"/>
          <p:cNvSpPr txBox="1">
            <a:spLocks noGrp="1"/>
          </p:cNvSpPr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algn="l">
              <a:defRPr/>
            </a:pP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fld id="{7AB4702E-3D0C-4E6D-8DDD-BCBAE4288DB8}" type="slidenum"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>
                <a:defRPr/>
              </a:pPr>
              <a:t>18</a:t>
            </a:fld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Верхний колонтитул 5"/>
          <p:cNvSpPr txBox="1">
            <a:spLocks noGrp="1"/>
          </p:cNvSpPr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algn="l">
              <a:defRPr/>
            </a:pP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fld id="{1043FB59-C438-405E-AC32-B7A6183981D5}" type="slidenum"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>
                <a:defRPr/>
              </a:pPr>
              <a:t>19</a:t>
            </a:fld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Верхний колонтитул 5"/>
          <p:cNvSpPr txBox="1">
            <a:spLocks noGrp="1"/>
          </p:cNvSpPr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algn="l">
              <a:defRPr/>
            </a:pP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fld id="{CEEAB227-AA35-4FEA-B97F-F0D4D49A8004}" type="slidenum"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>
                <a:defRPr/>
              </a:pPr>
              <a:t>20</a:t>
            </a:fld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Верхний колонтитул 5"/>
          <p:cNvSpPr txBox="1">
            <a:spLocks noGrp="1"/>
          </p:cNvSpPr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algn="l">
              <a:defRPr/>
            </a:pP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fld id="{60868EDC-EEAA-426E-BB15-B2CB872086D0}" type="slidenum"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>
                <a:defRPr/>
              </a:pPr>
              <a:t>21</a:t>
            </a:fld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Верхний колонтитул 5"/>
          <p:cNvSpPr txBox="1">
            <a:spLocks noGrp="1"/>
          </p:cNvSpPr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algn="l">
              <a:defRPr/>
            </a:pP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37939-48C8-4352-B2DC-630CF5E6AA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12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28E96-6156-4632-ABEE-A56CE920D8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51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0B0A4-7887-4885-A5E4-60F7956201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291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05996-17F2-487E-88F6-19485FCD7A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47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BEDF9-890C-48B9-8730-6C86D0B4FA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8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18D47-605F-4E5F-BA49-AA19711CCC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113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153D9-0328-4D03-8019-13D6F7A4F2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004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C3B67-216F-4949-A516-55B4997C35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20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7AA42-800E-4FD1-BBBC-603F6D0B7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56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433EF-B215-4F92-8908-C1D4108028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951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1914E-3C7D-47F9-BA43-ED2A726304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664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ECE683AD-A591-4C39-82CC-8F2B576D0A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emer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AutoShape 8"/>
          <p:cNvSpPr>
            <a:spLocks noChangeArrowheads="1"/>
          </p:cNvSpPr>
          <p:nvPr/>
        </p:nvSpPr>
        <p:spPr bwMode="auto">
          <a:xfrm>
            <a:off x="787400" y="5786438"/>
            <a:ext cx="7767638" cy="857250"/>
          </a:xfrm>
          <a:prstGeom prst="ribbon2">
            <a:avLst>
              <a:gd name="adj1" fmla="val 28477"/>
              <a:gd name="adj2" fmla="val 60315"/>
            </a:avLst>
          </a:prstGeom>
          <a:gradFill rotWithShape="1">
            <a:gsLst>
              <a:gs pos="0">
                <a:srgbClr val="4D0808"/>
              </a:gs>
              <a:gs pos="14999">
                <a:srgbClr val="FF0300"/>
              </a:gs>
              <a:gs pos="27499">
                <a:srgbClr val="FF7A00"/>
              </a:gs>
              <a:gs pos="50000">
                <a:srgbClr val="FFF200"/>
              </a:gs>
              <a:gs pos="72501">
                <a:srgbClr val="FF7A00"/>
              </a:gs>
              <a:gs pos="85001">
                <a:srgbClr val="FF0300"/>
              </a:gs>
              <a:gs pos="100000">
                <a:srgbClr val="4D0808"/>
              </a:gs>
            </a:gsLst>
            <a:lin ang="5400000" scaled="1"/>
          </a:gradFill>
          <a:ln w="1905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none" lIns="91427" tIns="45713" rIns="91427" bIns="45713" anchor="ctr"/>
          <a:lstStyle/>
          <a:p>
            <a:pPr algn="ctr">
              <a:spcBef>
                <a:spcPct val="0"/>
              </a:spcBef>
              <a:defRPr/>
            </a:pPr>
            <a:r>
              <a:rPr lang="ru-RU" sz="1800" b="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1 сентября 2023</a:t>
            </a:r>
            <a:r>
              <a:rPr lang="en-US" sz="1800" b="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ru-RU" sz="1800" b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года</a:t>
            </a:r>
          </a:p>
        </p:txBody>
      </p:sp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522288" y="400050"/>
            <a:ext cx="8032750" cy="51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 dirty="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i="1" dirty="0" smtClean="0">
                <a:solidFill>
                  <a:srgbClr val="FF0000"/>
                </a:solidFill>
                <a:latin typeface="Arial" charset="0"/>
              </a:rPr>
              <a:t>Всероссийский </a:t>
            </a:r>
            <a:r>
              <a:rPr lang="ru-RU" altLang="ru-RU" i="1" dirty="0">
                <a:solidFill>
                  <a:srgbClr val="FF0000"/>
                </a:solidFill>
                <a:latin typeface="Arial" charset="0"/>
              </a:rPr>
              <a:t>урок </a:t>
            </a:r>
            <a:endParaRPr lang="ru-RU" altLang="ru-RU" i="1" dirty="0" smtClean="0">
              <a:solidFill>
                <a:srgbClr val="FF00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i="1" dirty="0" smtClean="0">
                <a:solidFill>
                  <a:srgbClr val="FF0000"/>
                </a:solidFill>
                <a:latin typeface="Arial" charset="0"/>
              </a:rPr>
              <a:t>по </a:t>
            </a:r>
            <a:r>
              <a:rPr lang="ru-RU" altLang="ru-RU" i="1" dirty="0">
                <a:solidFill>
                  <a:srgbClr val="FF0000"/>
                </a:solidFill>
                <a:latin typeface="Arial" charset="0"/>
              </a:rPr>
              <a:t>Основам безопасности жизнедеятельности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i="1" dirty="0">
                <a:solidFill>
                  <a:srgbClr val="FF0000"/>
                </a:solidFill>
                <a:latin typeface="Arial" charset="0"/>
              </a:rPr>
              <a:t>по теме: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i="1" dirty="0" smtClean="0">
                <a:latin typeface="Arial" charset="0"/>
              </a:rPr>
              <a:t>«</a:t>
            </a:r>
            <a:r>
              <a:rPr lang="ru-RU" sz="2800" i="1" dirty="0">
                <a:latin typeface="Times New Roman"/>
                <a:ea typeface="Times New Roman"/>
              </a:rPr>
              <a:t>Подготовка </a:t>
            </a:r>
            <a:r>
              <a:rPr lang="ru-RU" sz="2800" i="1" dirty="0" smtClean="0">
                <a:latin typeface="Times New Roman"/>
                <a:ea typeface="Times New Roman"/>
              </a:rPr>
              <a:t>к </a:t>
            </a:r>
            <a:r>
              <a:rPr lang="ru-RU" sz="2800" i="1" dirty="0">
                <a:latin typeface="Times New Roman"/>
                <a:ea typeface="Times New Roman"/>
              </a:rPr>
              <a:t>действиям </a:t>
            </a:r>
            <a:endParaRPr lang="ru-RU" sz="2800" i="1" dirty="0" smtClean="0">
              <a:latin typeface="Times New Roman"/>
              <a:ea typeface="Times New Roman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sz="2800" i="1" dirty="0" smtClean="0">
                <a:latin typeface="Times New Roman"/>
                <a:ea typeface="Times New Roman"/>
              </a:rPr>
              <a:t>в </a:t>
            </a:r>
            <a:r>
              <a:rPr lang="ru-RU" sz="2800" i="1" dirty="0">
                <a:latin typeface="Times New Roman"/>
                <a:ea typeface="Times New Roman"/>
              </a:rPr>
              <a:t>условиях различного рода экстремальных </a:t>
            </a:r>
            <a:endParaRPr lang="ru-RU" sz="2800" i="1" dirty="0" smtClean="0">
              <a:latin typeface="Times New Roman"/>
              <a:ea typeface="Times New Roman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sz="2800" i="1" dirty="0" smtClean="0">
                <a:latin typeface="Times New Roman"/>
                <a:ea typeface="Times New Roman"/>
              </a:rPr>
              <a:t>и </a:t>
            </a:r>
            <a:r>
              <a:rPr lang="ru-RU" sz="2800" i="1" dirty="0">
                <a:latin typeface="Times New Roman"/>
                <a:ea typeface="Times New Roman"/>
              </a:rPr>
              <a:t>опасных ситуаций</a:t>
            </a:r>
            <a:r>
              <a:rPr lang="ru-RU" altLang="ru-RU" sz="2800" i="1" dirty="0" smtClean="0">
                <a:latin typeface="Arial" charset="0"/>
              </a:rPr>
              <a:t>»</a:t>
            </a:r>
            <a:endParaRPr lang="ru-RU" altLang="ru-RU" sz="2400" i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2" name="Picture 7" descr="Орел МЧС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34925"/>
            <a:ext cx="121443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C:\Users\gundorov\Desktop\gerb_nizhegorodskoy_oblasti_gerbmas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4925"/>
            <a:ext cx="149383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:\Материал на открытый урок 03.09.2018\Ложные вызовы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223376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9"/>
          <p:cNvSpPr>
            <a:spLocks noChangeArrowheads="1"/>
          </p:cNvSpPr>
          <p:nvPr/>
        </p:nvSpPr>
        <p:spPr bwMode="auto">
          <a:xfrm rot="5400000">
            <a:off x="129137" y="-42862"/>
            <a:ext cx="275124" cy="539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charset="0"/>
              </a:rPr>
              <a:t>11</a:t>
            </a:r>
            <a:endParaRPr lang="ru-RU" sz="9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charset="0"/>
            </a:endParaRPr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23813" y="6519863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33921" y="6480175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66" tIns="45550" rIns="89649" bIns="455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30725" y="-87312"/>
            <a:ext cx="275124" cy="5429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</a:p>
        </p:txBody>
      </p:sp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-3175" y="412750"/>
            <a:ext cx="9147175" cy="7302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50" rIns="91066" bIns="45550" anchor="ctr"/>
          <a:lstStyle>
            <a:lvl1pPr algn="l"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ru-RU" altLang="ru-RU" sz="2400" i="1">
                <a:latin typeface="Arial" charset="0"/>
              </a:rPr>
              <a:t>Для спасения используются </a:t>
            </a:r>
          </a:p>
        </p:txBody>
      </p:sp>
      <p:pic>
        <p:nvPicPr>
          <p:cNvPr id="15366" name="Picture 14" descr="IMG_32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143000"/>
            <a:ext cx="3000375" cy="17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6" descr="IMGP47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83" y="2852937"/>
            <a:ext cx="3071813" cy="172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48" descr="C:\Documents and Settings\user\Рабочий стол\Фото СПСЧ\201310A0\141020132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43001"/>
            <a:ext cx="3074988" cy="170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1" descr="C:\Users\ZORIN\Desktop\МКСО\IMG_078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143000"/>
            <a:ext cx="3071812" cy="17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2" descr="C:\Documents and Settings\user\Рабочий стол\Фото СПСЧ\201310A0\1410201323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512" y="2852937"/>
            <a:ext cx="3110655" cy="172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83" y="4581129"/>
            <a:ext cx="3071813" cy="193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22" descr="D:\Зорин\ФОТО\Техника и кабинеты\IMGP478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512" y="4563269"/>
            <a:ext cx="3106488" cy="195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5" descr="D:\Зорин\Аэромобильная группировка\Доклад по АМГ на 25.10.2016г\IMG_288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932" y="4581128"/>
            <a:ext cx="3000375" cy="193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Z:\4. СЛУЖБЫ\Ерин\Phantom 3\DSC_081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829" y="2852937"/>
            <a:ext cx="3003550" cy="172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TextBox 14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167" y="6519863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268287" y="6519863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66" tIns="45550" rIns="89649" bIns="455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30725" y="-87312"/>
            <a:ext cx="275124" cy="5429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13</a:t>
            </a:r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-3175" y="412750"/>
            <a:ext cx="9147175" cy="7302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50" rIns="91066" bIns="45550" anchor="ctr"/>
          <a:lstStyle>
            <a:lvl1pPr algn="l"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ru-RU" altLang="ru-RU" sz="2000" i="1"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ru-RU" altLang="ru-RU" sz="2000" i="1">
                <a:latin typeface="Arial" charset="0"/>
              </a:rPr>
              <a:t>СООБЩИТЬ о пожаре набрав</a:t>
            </a:r>
            <a:r>
              <a:rPr lang="ru-RU" altLang="ru-RU" sz="2000">
                <a:solidFill>
                  <a:srgbClr val="FF0000"/>
                </a:solidFill>
                <a:latin typeface="Arial" charset="0"/>
                <a:ea typeface="Times New Roman" pitchFamily="18" charset="0"/>
                <a:cs typeface="Arial" charset="0"/>
              </a:rPr>
              <a:t> номер «112», «01» или «101» 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</p:txBody>
      </p:sp>
      <p:sp>
        <p:nvSpPr>
          <p:cNvPr id="16390" name="Прямоугольник 10"/>
          <p:cNvSpPr>
            <a:spLocks noChangeArrowheads="1"/>
          </p:cNvSpPr>
          <p:nvPr/>
        </p:nvSpPr>
        <p:spPr bwMode="auto">
          <a:xfrm>
            <a:off x="0" y="11430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ru-RU" altLang="ru-RU" sz="2400" b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.</a:t>
            </a:r>
          </a:p>
        </p:txBody>
      </p:sp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175" y="6528594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52424" y="6476207"/>
            <a:ext cx="833437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  <p:pic>
        <p:nvPicPr>
          <p:cNvPr id="13" name="Picture 2" descr="L:\Материал на открытый урок 03.09.2018\Экстренные служб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481013"/>
            <a:ext cx="9147175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88" tIns="45560" rIns="89669" bIns="4556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9" y="2071678"/>
            <a:ext cx="399732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43000"/>
            <a:ext cx="4500562" cy="257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714752"/>
            <a:ext cx="4497387" cy="280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9"/>
          <p:cNvSpPr>
            <a:spLocks noChangeArrowheads="1"/>
          </p:cNvSpPr>
          <p:nvPr/>
        </p:nvSpPr>
        <p:spPr bwMode="auto">
          <a:xfrm rot="5400000">
            <a:off x="130725" y="-87312"/>
            <a:ext cx="275124" cy="5429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14</a:t>
            </a:r>
          </a:p>
        </p:txBody>
      </p:sp>
      <p:sp>
        <p:nvSpPr>
          <p:cNvPr id="26632" name="Rectangle 9"/>
          <p:cNvSpPr>
            <a:spLocks noChangeArrowheads="1"/>
          </p:cNvSpPr>
          <p:nvPr/>
        </p:nvSpPr>
        <p:spPr bwMode="auto">
          <a:xfrm>
            <a:off x="-3175" y="396875"/>
            <a:ext cx="9144000" cy="7461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8" tIns="45560" rIns="91088" bIns="45560" anchor="ctr"/>
          <a:lstStyle>
            <a:lvl1pPr algn="l" defTabSz="6524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6524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6524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6524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6524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latin typeface="Arial" charset="0"/>
              </a:rPr>
              <a:t>Автономные пожарные извещатели</a:t>
            </a:r>
            <a:endParaRPr lang="ru-RU" altLang="ru-RU" sz="2800" i="1">
              <a:latin typeface="Arial" charset="0"/>
            </a:endParaRPr>
          </a:p>
        </p:txBody>
      </p:sp>
      <p:sp>
        <p:nvSpPr>
          <p:cNvPr id="26633" name="TextBox 8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-3175" y="6519862"/>
            <a:ext cx="9144000" cy="338138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52425" y="6469063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2233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250"/>
            <a:ext cx="9147175" cy="602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 rot="5400000">
            <a:off x="130725" y="-87312"/>
            <a:ext cx="275124" cy="5429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15</a:t>
            </a: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446" y="6525419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52425" y="6505574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88" tIns="45560" rIns="89669" bIns="4556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75"/>
            <a:ext cx="9144000" cy="612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9"/>
          <p:cNvSpPr>
            <a:spLocks noChangeArrowheads="1"/>
          </p:cNvSpPr>
          <p:nvPr/>
        </p:nvSpPr>
        <p:spPr bwMode="auto">
          <a:xfrm rot="5400000">
            <a:off x="130725" y="-87312"/>
            <a:ext cx="275124" cy="5429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16</a:t>
            </a:r>
          </a:p>
        </p:txBody>
      </p:sp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3175" y="6519862"/>
            <a:ext cx="9144000" cy="338138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52425" y="6454775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9"/>
          <p:cNvSpPr>
            <a:spLocks noChangeArrowheads="1"/>
          </p:cNvSpPr>
          <p:nvPr/>
        </p:nvSpPr>
        <p:spPr bwMode="auto">
          <a:xfrm>
            <a:off x="-3175" y="396875"/>
            <a:ext cx="9144000" cy="7461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8" tIns="45560" rIns="91088" bIns="45560" anchor="ctr"/>
          <a:lstStyle>
            <a:lvl1pPr algn="l" defTabSz="6524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6524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6524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6524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6524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i="1" dirty="0" smtClean="0">
                <a:latin typeface="Arial" charset="0"/>
              </a:rPr>
              <a:t>САМОСПАСАТЕЛЬ</a:t>
            </a:r>
            <a:endParaRPr lang="ru-RU" altLang="ru-RU" sz="3600" i="1" dirty="0">
              <a:latin typeface="Arial" charset="0"/>
            </a:endParaRPr>
          </a:p>
        </p:txBody>
      </p:sp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28575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88" tIns="45560" rIns="89669" bIns="4556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29137" y="-42862"/>
            <a:ext cx="275124" cy="539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charset="0"/>
              </a:rPr>
              <a:t>17</a:t>
            </a:r>
            <a:endParaRPr lang="ru-RU" sz="9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charset="0"/>
            </a:endParaRPr>
          </a:p>
        </p:txBody>
      </p:sp>
      <p:sp>
        <p:nvSpPr>
          <p:cNvPr id="27654" name="TextBox 5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6546056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52425" y="6480175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  <p:pic>
        <p:nvPicPr>
          <p:cNvPr id="15362" name="Picture 2" descr="D:\Users\nosov\Desktop\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" y="3177380"/>
            <a:ext cx="2435225" cy="327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Users\nosov\Desktop\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177380"/>
            <a:ext cx="2480593" cy="337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Users\nosov\Desktop\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77380"/>
            <a:ext cx="4842430" cy="330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D:\Users\nosov\Desktop\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1143000"/>
            <a:ext cx="2034380" cy="203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D:\Users\nosov\Desktop\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84" y="1143001"/>
            <a:ext cx="7103741" cy="203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L:\Материал на открытый урок 03.09.2018\Безопасность на воде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675"/>
            <a:ext cx="9140825" cy="597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9"/>
          <p:cNvSpPr>
            <a:spLocks noChangeArrowheads="1"/>
          </p:cNvSpPr>
          <p:nvPr/>
        </p:nvSpPr>
        <p:spPr bwMode="auto">
          <a:xfrm>
            <a:off x="-3175" y="396875"/>
            <a:ext cx="9144000" cy="7461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8" tIns="45560" rIns="91088" bIns="45560" anchor="ctr"/>
          <a:lstStyle>
            <a:lvl1pPr algn="l" defTabSz="6524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6524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6524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6524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6524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i="1">
                <a:latin typeface="Arial" charset="0"/>
              </a:rPr>
              <a:t>Безопасность на водных объектах</a:t>
            </a:r>
            <a:endParaRPr lang="ru-RU" altLang="ru-RU" sz="2800" i="1">
              <a:latin typeface="Arial" charset="0"/>
            </a:endParaRPr>
          </a:p>
        </p:txBody>
      </p:sp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28575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88" tIns="45560" rIns="89669" bIns="4556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29137" y="-42862"/>
            <a:ext cx="275124" cy="539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charset="0"/>
              </a:rPr>
              <a:t>18</a:t>
            </a:r>
            <a:endParaRPr lang="ru-RU" sz="9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charset="0"/>
            </a:endParaRPr>
          </a:p>
        </p:txBody>
      </p:sp>
      <p:sp>
        <p:nvSpPr>
          <p:cNvPr id="27654" name="TextBox 5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6546056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52425" y="6480175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678081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88" tIns="45560" rIns="89669" bIns="4556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29137" y="-42862"/>
            <a:ext cx="275124" cy="539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charset="0"/>
              </a:rPr>
              <a:t>19</a:t>
            </a:r>
            <a:endParaRPr lang="ru-RU" sz="9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charset="0"/>
            </a:endParaRPr>
          </a:p>
        </p:txBody>
      </p:sp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3176" y="6546056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52425" y="6506368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  <p:pic>
        <p:nvPicPr>
          <p:cNvPr id="16387" name="Picture 3" descr="D:\Users\nosov\Desktop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" y="421926"/>
            <a:ext cx="9135375" cy="61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4017963"/>
            <a:ext cx="456565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1135063"/>
            <a:ext cx="45847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9"/>
          <p:cNvSpPr>
            <a:spLocks noChangeArrowheads="1"/>
          </p:cNvSpPr>
          <p:nvPr/>
        </p:nvSpPr>
        <p:spPr bwMode="auto">
          <a:xfrm>
            <a:off x="-3175" y="396875"/>
            <a:ext cx="9144000" cy="7461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8" tIns="45560" rIns="91088" bIns="45560" anchor="ctr"/>
          <a:lstStyle>
            <a:lvl1pPr algn="l" defTabSz="6524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6524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6524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6524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6524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i="1">
                <a:latin typeface="Arial" charset="0"/>
              </a:rPr>
              <a:t>Доведение сигнала об угрозах: </a:t>
            </a:r>
            <a:r>
              <a:rPr lang="ru-RU" altLang="ru-RU" sz="2800">
                <a:latin typeface="Arial" charset="0"/>
              </a:rPr>
              <a:t>«ВНИМАНИЕ ВСЕМ!».</a:t>
            </a:r>
            <a:endParaRPr lang="ru-RU" altLang="ru-RU" sz="2800" i="1">
              <a:latin typeface="Arial" charset="0"/>
            </a:endParaRPr>
          </a:p>
        </p:txBody>
      </p:sp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88" tIns="45560" rIns="89669" bIns="4556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29137" y="-42862"/>
            <a:ext cx="275124" cy="539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charset="0"/>
              </a:rPr>
              <a:t>20</a:t>
            </a:r>
            <a:endParaRPr lang="ru-RU" sz="9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charset="0"/>
            </a:endParaRPr>
          </a:p>
        </p:txBody>
      </p:sp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773238"/>
            <a:ext cx="5419725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8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-15875" y="6519862"/>
            <a:ext cx="9144000" cy="338138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52425" y="6456363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emer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9144000" cy="649041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522288" y="646113"/>
            <a:ext cx="80327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</p:txBody>
      </p:sp>
      <p:sp>
        <p:nvSpPr>
          <p:cNvPr id="3076" name="Заголовок 11"/>
          <p:cNvSpPr>
            <a:spLocks noGrp="1"/>
          </p:cNvSpPr>
          <p:nvPr>
            <p:ph type="title"/>
          </p:nvPr>
        </p:nvSpPr>
        <p:spPr>
          <a:xfrm>
            <a:off x="0" y="530448"/>
            <a:ext cx="9144000" cy="922114"/>
          </a:xfrm>
        </p:spPr>
        <p:txBody>
          <a:bodyPr/>
          <a:lstStyle/>
          <a:p>
            <a:r>
              <a:rPr lang="ru-RU" altLang="ru-RU" sz="3600" b="1" i="1" dirty="0" smtClean="0">
                <a:solidFill>
                  <a:srgbClr val="FF0000"/>
                </a:solidFill>
              </a:rPr>
              <a:t>Угрозы и опасности современного мира!!!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38138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 rot="5400000">
            <a:off x="121444" y="-118269"/>
            <a:ext cx="306388" cy="5429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/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628800"/>
            <a:ext cx="4737100" cy="244827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</p:pic>
      <p:sp>
        <p:nvSpPr>
          <p:cNvPr id="3082" name="TextBox 9"/>
          <p:cNvSpPr txBox="1">
            <a:spLocks noChangeArrowheads="1"/>
          </p:cNvSpPr>
          <p:nvPr/>
        </p:nvSpPr>
        <p:spPr bwMode="auto">
          <a:xfrm>
            <a:off x="545729" y="-28575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i="1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175" y="6519862"/>
            <a:ext cx="9144000" cy="338138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52425" y="6481763"/>
            <a:ext cx="833437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  <p:pic>
        <p:nvPicPr>
          <p:cNvPr id="12290" name="Picture 2" descr="D:\Users\nosov\Desktop\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82" y="1628799"/>
            <a:ext cx="3848670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Users\nosov\Desktop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14" y="3789040"/>
            <a:ext cx="3865314" cy="257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Users\nosov\Desktop\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1088"/>
            <a:ext cx="4737100" cy="213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88" tIns="45560" rIns="89669" bIns="4556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29137" y="-42862"/>
            <a:ext cx="275124" cy="539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charset="0"/>
              </a:rPr>
              <a:t>21</a:t>
            </a:r>
            <a:endParaRPr lang="ru-RU" sz="9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charset="0"/>
            </a:endParaRPr>
          </a:p>
        </p:txBody>
      </p:sp>
      <p:pic>
        <p:nvPicPr>
          <p:cNvPr id="3174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96875"/>
            <a:ext cx="9144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6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1588" y="6546056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52425" y="6510337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  <p:pic>
        <p:nvPicPr>
          <p:cNvPr id="17410" name="Picture 2" descr="D:\Users\nosov\Desktop\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6175"/>
            <a:ext cx="9140825" cy="537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6413"/>
            <a:ext cx="9140825" cy="60483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</p:pic>
      <p:sp>
        <p:nvSpPr>
          <p:cNvPr id="32771" name="Rectangle 9"/>
          <p:cNvSpPr>
            <a:spLocks noChangeArrowheads="1"/>
          </p:cNvSpPr>
          <p:nvPr/>
        </p:nvSpPr>
        <p:spPr bwMode="auto">
          <a:xfrm>
            <a:off x="-3175" y="396875"/>
            <a:ext cx="9144000" cy="7461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8" tIns="45560" rIns="91088" bIns="45560" anchor="ctr"/>
          <a:lstStyle>
            <a:lvl1pPr algn="l" defTabSz="6524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6524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6524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6524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6524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i="1">
                <a:latin typeface="Arial" charset="0"/>
              </a:rPr>
              <a:t>Действия при сильной жаре / засухе:</a:t>
            </a:r>
            <a:endParaRPr lang="ru-RU" altLang="ru-RU" sz="2800" i="1">
              <a:latin typeface="Arial" charset="0"/>
            </a:endParaRPr>
          </a:p>
        </p:txBody>
      </p:sp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88" tIns="45560" rIns="89669" bIns="4556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29137" y="-42862"/>
            <a:ext cx="275124" cy="539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charset="0"/>
              </a:rPr>
              <a:t>22</a:t>
            </a:r>
            <a:endParaRPr lang="ru-RU" sz="9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charset="0"/>
            </a:endParaRPr>
          </a:p>
        </p:txBody>
      </p:sp>
      <p:sp>
        <p:nvSpPr>
          <p:cNvPr id="32774" name="Прямоугольник 10"/>
          <p:cNvSpPr>
            <a:spLocks noChangeArrowheads="1"/>
          </p:cNvSpPr>
          <p:nvPr/>
        </p:nvSpPr>
        <p:spPr bwMode="auto">
          <a:xfrm>
            <a:off x="0" y="1143000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Char char="-"/>
            </a:pPr>
            <a:r>
              <a:rPr lang="ru-RU" altLang="ru-RU" sz="2200">
                <a:latin typeface="Arial" charset="0"/>
              </a:rPr>
              <a:t> </a:t>
            </a:r>
          </a:p>
        </p:txBody>
      </p:sp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175" y="6554788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352425" y="6515100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L:\Материал на открытый урок 03.09.2018\ГРОЗА 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863"/>
            <a:ext cx="9140825" cy="572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9"/>
          <p:cNvSpPr>
            <a:spLocks noChangeArrowheads="1"/>
          </p:cNvSpPr>
          <p:nvPr/>
        </p:nvSpPr>
        <p:spPr bwMode="auto">
          <a:xfrm>
            <a:off x="-3175" y="396875"/>
            <a:ext cx="9144000" cy="7461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8" tIns="45560" rIns="91088" bIns="45560" anchor="ctr"/>
          <a:lstStyle>
            <a:lvl1pPr algn="l" defTabSz="6524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6524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6524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6524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6524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i="1">
                <a:latin typeface="Arial" charset="0"/>
              </a:rPr>
              <a:t>Действия при грозе:</a:t>
            </a:r>
            <a:endParaRPr lang="ru-RU" altLang="ru-RU" sz="2800" i="1">
              <a:latin typeface="Arial" charset="0"/>
            </a:endParaRPr>
          </a:p>
        </p:txBody>
      </p:sp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88" tIns="45560" rIns="89669" bIns="4556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29137" y="-42862"/>
            <a:ext cx="275124" cy="539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charset="0"/>
              </a:rPr>
              <a:t>23</a:t>
            </a:r>
            <a:endParaRPr lang="ru-RU" sz="9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charset="0"/>
            </a:endParaRPr>
          </a:p>
        </p:txBody>
      </p:sp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3176" y="6519863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52424" y="6500018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"/>
          <p:cNvSpPr>
            <a:spLocks noChangeArrowheads="1"/>
          </p:cNvSpPr>
          <p:nvPr/>
        </p:nvSpPr>
        <p:spPr bwMode="auto">
          <a:xfrm>
            <a:off x="0" y="396875"/>
            <a:ext cx="9144000" cy="7461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8" tIns="45560" rIns="91088" bIns="45560" anchor="ctr"/>
          <a:lstStyle>
            <a:lvl1pPr algn="l" defTabSz="6524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6524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6524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6524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6524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i="1" dirty="0" smtClean="0">
                <a:latin typeface="Arial" charset="0"/>
              </a:rPr>
              <a:t>Действия волонтеров </a:t>
            </a:r>
            <a:r>
              <a:rPr lang="ru-RU" altLang="ru-RU" sz="2400" i="1" dirty="0">
                <a:latin typeface="Arial" charset="0"/>
              </a:rPr>
              <a:t>на территории Нижегородской области</a:t>
            </a:r>
            <a:endParaRPr lang="ru-RU" altLang="ru-RU" sz="2800" i="1" dirty="0">
              <a:latin typeface="Arial" charset="0"/>
            </a:endParaRPr>
          </a:p>
        </p:txBody>
      </p:sp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88" tIns="45560" rIns="89669" bIns="4556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29137" y="-42862"/>
            <a:ext cx="275124" cy="539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charset="0"/>
              </a:rPr>
              <a:t>24</a:t>
            </a:r>
            <a:endParaRPr lang="ru-RU" sz="9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charset="0"/>
            </a:endParaRPr>
          </a:p>
        </p:txBody>
      </p:sp>
      <p:sp>
        <p:nvSpPr>
          <p:cNvPr id="10249" name="TextBox 8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175" y="6546056"/>
            <a:ext cx="9144000" cy="338138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52425" y="6481762"/>
            <a:ext cx="8334375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  <p:pic>
        <p:nvPicPr>
          <p:cNvPr id="2050" name="Picture 2" descr="\\server-f.spas.net\17.УГЗ\ОБМЕН\ГО\Потайкин В.А\Attachments_science-dea@mail.ru_2019-08-26_13-52-52\IMG-59e4da0174536374c1c57d12b883f91a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6613" y="3831428"/>
            <a:ext cx="4497387" cy="2714628"/>
          </a:xfrm>
          <a:prstGeom prst="rect">
            <a:avLst/>
          </a:prstGeom>
          <a:noFill/>
        </p:spPr>
      </p:pic>
      <p:pic>
        <p:nvPicPr>
          <p:cNvPr id="2051" name="Picture 3" descr="\\server-f.spas.net\17.УГЗ\ОБМЕН\ГО\Потайкин В.А\Attachments_science-dea@mail.ru_2019-08-26_13-52-52\IMG-493176bc43fea3af3227ea3811b6386e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69200"/>
            <a:ext cx="4643438" cy="2688428"/>
          </a:xfrm>
          <a:prstGeom prst="rect">
            <a:avLst/>
          </a:prstGeom>
          <a:noFill/>
        </p:spPr>
      </p:pic>
      <p:pic>
        <p:nvPicPr>
          <p:cNvPr id="2052" name="Picture 4" descr="\\server-f.spas.net\17.УГЗ\ОБМЕН\ГО\Потайкин В.А\Attachments_science-dea@mail.ru_2019-08-26_13-52-52\IMG-51646252076c559ef301c238638d041e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5" y="3831428"/>
            <a:ext cx="4643438" cy="2714628"/>
          </a:xfrm>
          <a:prstGeom prst="rect">
            <a:avLst/>
          </a:prstGeom>
          <a:noFill/>
        </p:spPr>
      </p:pic>
      <p:pic>
        <p:nvPicPr>
          <p:cNvPr id="2053" name="Picture 5" descr="\\server-f.spas.net\17.УГЗ\ОБМЕН\ГО\Потайкин В.А\Attachments_science-dea@mail.ru_2019-08-26_13-52-52\IMG-d65dd6a044d2139e8cbce481657f8aa9-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1143000"/>
            <a:ext cx="4500562" cy="26884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mer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0" y="2852738"/>
            <a:ext cx="9777413" cy="1323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Благодарю за внимание!</a:t>
            </a:r>
          </a:p>
        </p:txBody>
      </p:sp>
      <p:sp>
        <p:nvSpPr>
          <p:cNvPr id="29700" name="AutoShape 5"/>
          <p:cNvSpPr>
            <a:spLocks noChangeArrowheads="1"/>
          </p:cNvSpPr>
          <p:nvPr/>
        </p:nvSpPr>
        <p:spPr bwMode="auto">
          <a:xfrm>
            <a:off x="1352550" y="5786438"/>
            <a:ext cx="7202488" cy="882650"/>
          </a:xfrm>
          <a:prstGeom prst="ribbon2">
            <a:avLst>
              <a:gd name="adj1" fmla="val 28477"/>
              <a:gd name="adj2" fmla="val 60315"/>
            </a:avLst>
          </a:prstGeom>
          <a:gradFill rotWithShape="1">
            <a:gsLst>
              <a:gs pos="0">
                <a:srgbClr val="4D0808"/>
              </a:gs>
              <a:gs pos="14999">
                <a:srgbClr val="FF0300"/>
              </a:gs>
              <a:gs pos="27499">
                <a:srgbClr val="FF7A00"/>
              </a:gs>
              <a:gs pos="50000">
                <a:srgbClr val="FFF200"/>
              </a:gs>
              <a:gs pos="72501">
                <a:srgbClr val="FF7A00"/>
              </a:gs>
              <a:gs pos="85001">
                <a:srgbClr val="FF0300"/>
              </a:gs>
              <a:gs pos="100000">
                <a:srgbClr val="4D0808"/>
              </a:gs>
            </a:gsLst>
            <a:lin ang="5400000" scaled="1"/>
          </a:gradFill>
          <a:ln w="19050">
            <a:solidFill>
              <a:srgbClr val="CC3300"/>
            </a:solidFill>
            <a:round/>
            <a:headEnd/>
            <a:tailEnd/>
          </a:ln>
        </p:spPr>
        <p:txBody>
          <a:bodyPr wrap="none" lIns="91427" tIns="45713" rIns="91427" bIns="45713" anchor="ctr"/>
          <a:lstStyle/>
          <a:p>
            <a:pPr algn="ctr">
              <a:defRPr/>
            </a:pPr>
            <a:r>
              <a:rPr lang="ru-RU" sz="1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1</a:t>
            </a:r>
            <a:r>
              <a:rPr lang="ru-RU" sz="1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ru-RU" sz="180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сентября 2023 </a:t>
            </a:r>
            <a:r>
              <a:rPr lang="ru-RU" sz="1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года</a:t>
            </a:r>
          </a:p>
        </p:txBody>
      </p:sp>
      <p:sp>
        <p:nvSpPr>
          <p:cNvPr id="38917" name="Прямоугольник 4"/>
          <p:cNvSpPr>
            <a:spLocks noChangeArrowheads="1"/>
          </p:cNvSpPr>
          <p:nvPr/>
        </p:nvSpPr>
        <p:spPr bwMode="auto">
          <a:xfrm>
            <a:off x="611560" y="214313"/>
            <a:ext cx="8856984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000" dirty="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 dirty="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i="1" dirty="0">
                <a:latin typeface="Arial" charset="0"/>
              </a:rPr>
              <a:t>Соблюдение всех вышеперечисленных  </a:t>
            </a:r>
            <a:endParaRPr lang="ru-RU" altLang="ru-RU" sz="2400" i="1" dirty="0" smtClean="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i="1" dirty="0" smtClean="0">
                <a:latin typeface="Arial" charset="0"/>
              </a:rPr>
              <a:t>правил </a:t>
            </a:r>
            <a:r>
              <a:rPr lang="ru-RU" altLang="ru-RU" sz="2400" i="1" dirty="0">
                <a:latin typeface="Arial" charset="0"/>
              </a:rPr>
              <a:t>безопасного </a:t>
            </a:r>
            <a:r>
              <a:rPr lang="ru-RU" altLang="ru-RU" sz="2400" i="1" dirty="0" smtClean="0">
                <a:latin typeface="Arial" charset="0"/>
              </a:rPr>
              <a:t>поведения </a:t>
            </a:r>
            <a:r>
              <a:rPr lang="ru-RU" altLang="ru-RU" sz="2400" i="1" dirty="0">
                <a:latin typeface="Arial" charset="0"/>
              </a:rPr>
              <a:t>сохранит вам, </a:t>
            </a:r>
            <a:endParaRPr lang="ru-RU" altLang="ru-RU" sz="2400" i="1" dirty="0" smtClean="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i="1" dirty="0" smtClean="0">
                <a:latin typeface="Arial" charset="0"/>
              </a:rPr>
              <a:t>вашим </a:t>
            </a:r>
            <a:r>
              <a:rPr lang="ru-RU" altLang="ru-RU" sz="2400" i="1" dirty="0">
                <a:latin typeface="Arial" charset="0"/>
              </a:rPr>
              <a:t>друзьям, родным и близким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i="1" dirty="0">
                <a:latin typeface="Arial" charset="0"/>
              </a:rPr>
              <a:t>здоровье и жизнь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000" dirty="0">
              <a:latin typeface="Arial" charset="0"/>
            </a:endParaRPr>
          </a:p>
        </p:txBody>
      </p:sp>
      <p:pic>
        <p:nvPicPr>
          <p:cNvPr id="38918" name="Picture 7" descr="Орел МЧС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95" y="11112"/>
            <a:ext cx="121443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 descr="C:\Users\gundorov\Desktop\gerb_nizhegorodskoy_oblasti_gerbmas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3838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:\Материал на открытый урок 03.09.2018\Статистика МЧС 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42899"/>
            <a:ext cx="9144000" cy="6181227"/>
          </a:xfr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5429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9"/>
          <p:cNvSpPr>
            <a:spLocks noChangeArrowheads="1"/>
          </p:cNvSpPr>
          <p:nvPr/>
        </p:nvSpPr>
        <p:spPr bwMode="auto">
          <a:xfrm rot="5400000">
            <a:off x="121444" y="-118269"/>
            <a:ext cx="306388" cy="5429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/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4102" name="TextBox 5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175" y="6524126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352424" y="6509691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175" y="176213"/>
            <a:ext cx="9213997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ПРЕДУПРЕЖДЕНИЕ! СПАСЕНИЕ</a:t>
            </a:r>
            <a:r>
              <a:rPr lang="ru-RU" sz="4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r>
              <a:rPr lang="ru-RU" sz="32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ПОМОЩЬ!</a:t>
            </a:r>
            <a:endParaRPr lang="ru-RU" sz="32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emer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333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7"/>
          <p:cNvSpPr>
            <a:spLocks noChangeArrowheads="1"/>
          </p:cNvSpPr>
          <p:nvPr/>
        </p:nvSpPr>
        <p:spPr bwMode="auto">
          <a:xfrm>
            <a:off x="522288" y="646113"/>
            <a:ext cx="80327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</p:txBody>
      </p:sp>
      <p:sp>
        <p:nvSpPr>
          <p:cNvPr id="5125" name="Rectangle 1"/>
          <p:cNvSpPr>
            <a:spLocks noChangeArrowheads="1"/>
          </p:cNvSpPr>
          <p:nvPr/>
        </p:nvSpPr>
        <p:spPr bwMode="auto">
          <a:xfrm>
            <a:off x="19844" y="357188"/>
            <a:ext cx="9144000" cy="6555641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90000" anchor="ctr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ru-RU" altLang="ru-RU" sz="3000" dirty="0" smtClean="0">
                <a:solidFill>
                  <a:srgbClr val="FF0000"/>
                </a:solidFill>
                <a:latin typeface="Arial" charset="0"/>
                <a:ea typeface="Times New Roman" pitchFamily="18" charset="0"/>
                <a:cs typeface="Arial" charset="0"/>
              </a:rPr>
              <a:t>Основные </a:t>
            </a:r>
            <a:r>
              <a:rPr lang="ru-RU" altLang="ru-RU" sz="3000" dirty="0">
                <a:solidFill>
                  <a:srgbClr val="FF0000"/>
                </a:solidFill>
                <a:latin typeface="Arial" charset="0"/>
                <a:ea typeface="Times New Roman" pitchFamily="18" charset="0"/>
                <a:cs typeface="Arial" charset="0"/>
              </a:rPr>
              <a:t>задачи, выполняемые МЧС </a:t>
            </a:r>
            <a:r>
              <a:rPr lang="ru-RU" altLang="ru-RU" sz="3000" dirty="0" smtClean="0">
                <a:solidFill>
                  <a:srgbClr val="FF0000"/>
                </a:solidFill>
                <a:latin typeface="Arial" charset="0"/>
                <a:ea typeface="Times New Roman" pitchFamily="18" charset="0"/>
                <a:cs typeface="Arial" charset="0"/>
              </a:rPr>
              <a:t>России:</a:t>
            </a: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800" i="1" dirty="0" smtClean="0">
                <a:latin typeface="Arial" charset="0"/>
                <a:ea typeface="Times New Roman" pitchFamily="18" charset="0"/>
                <a:cs typeface="Arial" charset="0"/>
              </a:rPr>
              <a:t>обеспечение </a:t>
            </a:r>
            <a:r>
              <a:rPr lang="ru-RU" altLang="ru-RU" sz="2800" i="1" dirty="0">
                <a:latin typeface="Arial" charset="0"/>
                <a:ea typeface="Times New Roman" pitchFamily="18" charset="0"/>
                <a:cs typeface="Arial" charset="0"/>
              </a:rPr>
              <a:t>пожарной безопасности; </a:t>
            </a:r>
            <a:endParaRPr lang="ru-RU" altLang="ru-RU" sz="2800" i="1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endParaRPr lang="ru-RU" altLang="ru-RU" sz="2800" i="1" dirty="0"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800" i="1" dirty="0">
                <a:latin typeface="Arial" charset="0"/>
                <a:ea typeface="Times New Roman" pitchFamily="18" charset="0"/>
                <a:cs typeface="Arial" charset="0"/>
              </a:rPr>
              <a:t>защита населения и территорий от чрезвычайных ситуаций</a:t>
            </a:r>
            <a:r>
              <a:rPr lang="ru-RU" altLang="ru-RU" sz="2800" i="1" dirty="0" smtClean="0">
                <a:latin typeface="Arial" charset="0"/>
                <a:ea typeface="Times New Roman" pitchFamily="18" charset="0"/>
                <a:cs typeface="Arial" charset="0"/>
              </a:rPr>
              <a:t>;</a:t>
            </a: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endParaRPr lang="ru-RU" altLang="ru-RU" sz="2800" i="1" dirty="0"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800" i="1" dirty="0">
                <a:latin typeface="Arial" charset="0"/>
                <a:ea typeface="Times New Roman" pitchFamily="18" charset="0"/>
                <a:cs typeface="Arial" charset="0"/>
              </a:rPr>
              <a:t>гражданская оборона</a:t>
            </a:r>
            <a:r>
              <a:rPr lang="ru-RU" altLang="ru-RU" sz="2800" i="1" dirty="0" smtClean="0">
                <a:latin typeface="Arial" charset="0"/>
                <a:ea typeface="Times New Roman" pitchFamily="18" charset="0"/>
                <a:cs typeface="Arial" charset="0"/>
              </a:rPr>
              <a:t>;</a:t>
            </a: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endParaRPr lang="ru-RU" altLang="ru-RU" sz="2800" i="1" dirty="0"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800" i="1" dirty="0">
                <a:latin typeface="Arial" charset="0"/>
                <a:ea typeface="Times New Roman" pitchFamily="18" charset="0"/>
                <a:cs typeface="Arial" charset="0"/>
              </a:rPr>
              <a:t>безопасность людей на водных объектах</a:t>
            </a: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endParaRPr lang="ru-RU" altLang="ru-RU" sz="2800" i="1" dirty="0"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endParaRPr lang="ru-RU" altLang="ru-RU" sz="2800" i="1" dirty="0"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endParaRPr lang="ru-RU" altLang="ru-RU" sz="2800" i="1" dirty="0"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endParaRPr lang="ru-RU" altLang="ru-RU" sz="2800" i="1" dirty="0"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endParaRPr lang="ru-RU" altLang="ru-RU" sz="2800" i="1" dirty="0"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endParaRPr lang="ru-RU" altLang="ru-RU" sz="2800" i="1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38138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8" name="AutoShape 9"/>
          <p:cNvSpPr>
            <a:spLocks noChangeArrowheads="1"/>
          </p:cNvSpPr>
          <p:nvPr/>
        </p:nvSpPr>
        <p:spPr bwMode="auto">
          <a:xfrm rot="5400000">
            <a:off x="121444" y="-118269"/>
            <a:ext cx="306388" cy="5429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/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pic>
        <p:nvPicPr>
          <p:cNvPr id="5128" name="Picture 17" descr="C:\Users\Romanov\Desktop\041817_0012858795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4429125"/>
            <a:ext cx="3929062" cy="20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8" descr="C:\Users\Romanov\Desktop\WD6W31HJg3-800x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429125"/>
            <a:ext cx="3357562" cy="20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5" y="4429125"/>
            <a:ext cx="3344863" cy="209621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</p:pic>
      <p:sp>
        <p:nvSpPr>
          <p:cNvPr id="5131" name="TextBox 10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175" y="6532563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343545" y="6526212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emer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661106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522288" y="646113"/>
            <a:ext cx="80327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-3175" y="1807950"/>
            <a:ext cx="8929688" cy="224676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90000" anchor="ctr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000" i="1" dirty="0" smtClean="0">
                <a:latin typeface="Arial" charset="0"/>
                <a:cs typeface="Times New Roman" pitchFamily="18" charset="0"/>
              </a:rPr>
              <a:t>Центр </a:t>
            </a:r>
            <a:r>
              <a:rPr lang="ru-RU" altLang="ru-RU" sz="2000" i="1" dirty="0">
                <a:latin typeface="Arial" charset="0"/>
                <a:cs typeface="Times New Roman" pitchFamily="18" charset="0"/>
              </a:rPr>
              <a:t>управления в кризисных </a:t>
            </a:r>
            <a:r>
              <a:rPr lang="ru-RU" altLang="ru-RU" sz="2000" i="1" dirty="0" smtClean="0">
                <a:latin typeface="Arial" charset="0"/>
                <a:cs typeface="Times New Roman" pitchFamily="18" charset="0"/>
              </a:rPr>
              <a:t>ситуациях;</a:t>
            </a:r>
            <a:endParaRPr lang="ru-RU" altLang="ru-RU" sz="2000" i="1" dirty="0">
              <a:latin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000" i="1" dirty="0">
                <a:latin typeface="Arial" charset="0"/>
                <a:cs typeface="Times New Roman" pitchFamily="18" charset="0"/>
              </a:rPr>
              <a:t>Пожарно-спасательные части </a:t>
            </a:r>
            <a:r>
              <a:rPr lang="ru-RU" altLang="ru-RU" sz="2000" i="1" dirty="0" smtClean="0">
                <a:latin typeface="Arial" charset="0"/>
                <a:cs typeface="Times New Roman" pitchFamily="18" charset="0"/>
              </a:rPr>
              <a:t>ФПС;</a:t>
            </a:r>
            <a:endParaRPr lang="ru-RU" altLang="ru-RU" sz="2000" i="1" dirty="0">
              <a:latin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000" i="1" dirty="0" smtClean="0">
                <a:latin typeface="Arial" charset="0"/>
                <a:cs typeface="Times New Roman" pitchFamily="18" charset="0"/>
              </a:rPr>
              <a:t>Государственный пожарный надзор;</a:t>
            </a:r>
            <a:endParaRPr lang="ru-RU" altLang="ru-RU" sz="2000" i="1" dirty="0">
              <a:latin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000" i="1" dirty="0">
                <a:latin typeface="Arial" charset="0"/>
                <a:cs typeface="Times New Roman" pitchFamily="18" charset="0"/>
              </a:rPr>
              <a:t>Центр государственной инспекции по маломерным </a:t>
            </a:r>
            <a:r>
              <a:rPr lang="ru-RU" altLang="ru-RU" sz="2000" i="1" dirty="0" smtClean="0">
                <a:latin typeface="Arial" charset="0"/>
                <a:cs typeface="Times New Roman" pitchFamily="18" charset="0"/>
              </a:rPr>
              <a:t>судам;</a:t>
            </a:r>
            <a:endParaRPr lang="ru-RU" altLang="ru-RU" sz="2000" i="1" dirty="0">
              <a:latin typeface="Arial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000" i="1" dirty="0" smtClean="0">
                <a:latin typeface="Arial" charset="0"/>
                <a:cs typeface="Times New Roman" pitchFamily="18" charset="0"/>
              </a:rPr>
              <a:t>Ремонтно-технический центр;</a:t>
            </a:r>
            <a:endParaRPr lang="ru-RU" altLang="ru-RU" sz="2000" i="1" dirty="0">
              <a:latin typeface="Arial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000" i="1" dirty="0">
                <a:latin typeface="Arial" charset="0"/>
                <a:cs typeface="Times New Roman" pitchFamily="18" charset="0"/>
              </a:rPr>
              <a:t>Испытательная пожарная </a:t>
            </a:r>
            <a:r>
              <a:rPr lang="ru-RU" altLang="ru-RU" sz="2000" i="1" dirty="0" smtClean="0">
                <a:latin typeface="Arial" charset="0"/>
                <a:cs typeface="Times New Roman" pitchFamily="18" charset="0"/>
              </a:rPr>
              <a:t>лаборатория;</a:t>
            </a:r>
            <a:endParaRPr lang="ru-RU" altLang="ru-RU" sz="2000" i="1" dirty="0">
              <a:latin typeface="Arial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000" i="1" dirty="0">
                <a:latin typeface="Arial" charset="0"/>
                <a:cs typeface="Times New Roman" pitchFamily="18" charset="0"/>
              </a:rPr>
              <a:t>Нижегородский учебный центр </a:t>
            </a:r>
            <a:r>
              <a:rPr lang="ru-RU" altLang="ru-RU" sz="2000" i="1" dirty="0" smtClean="0">
                <a:latin typeface="Arial" charset="0"/>
                <a:cs typeface="Times New Roman" pitchFamily="18" charset="0"/>
              </a:rPr>
              <a:t>ФПС.</a:t>
            </a:r>
            <a:endParaRPr lang="ru-RU" altLang="ru-RU" sz="2000" i="1" dirty="0">
              <a:latin typeface="Arial" charset="0"/>
            </a:endParaRPr>
          </a:p>
        </p:txBody>
      </p:sp>
      <p:sp>
        <p:nvSpPr>
          <p:cNvPr id="735" name="Text Box 2"/>
          <p:cNvSpPr txBox="1">
            <a:spLocks noChangeArrowheads="1"/>
          </p:cNvSpPr>
          <p:nvPr/>
        </p:nvSpPr>
        <p:spPr bwMode="auto">
          <a:xfrm>
            <a:off x="0" y="-71438"/>
            <a:ext cx="9144000" cy="338138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736" name="AutoShape 9"/>
          <p:cNvSpPr>
            <a:spLocks noChangeArrowheads="1"/>
          </p:cNvSpPr>
          <p:nvPr/>
        </p:nvSpPr>
        <p:spPr bwMode="auto">
          <a:xfrm rot="5400000">
            <a:off x="115888" y="-166688"/>
            <a:ext cx="304800" cy="5429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/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pic>
        <p:nvPicPr>
          <p:cNvPr id="6151" name="Picture 19" descr="C:\Users\Romanov\Desktop\1259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479925"/>
            <a:ext cx="41433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8" descr="C:\Users\Romanov\Desktop\633c25304b88a72b283cfcce78fb015f_800x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88" y="4479925"/>
            <a:ext cx="3617912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7" descr="C:\Users\Romanov\Desktop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479925"/>
            <a:ext cx="3617913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Заголовок 1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143000"/>
          </a:xfrm>
        </p:spPr>
        <p:txBody>
          <a:bodyPr/>
          <a:lstStyle/>
          <a:p>
            <a:r>
              <a:rPr lang="ru-RU" altLang="ru-RU" sz="3000" b="1" i="1" dirty="0" smtClean="0"/>
              <a:t>На территории Нижегородской области функционируют:</a:t>
            </a:r>
          </a:p>
        </p:txBody>
      </p:sp>
      <p:sp>
        <p:nvSpPr>
          <p:cNvPr id="6155" name="TextBox 10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-3175" y="6554788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404812" y="6554788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emer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69786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Rectangle 7"/>
          <p:cNvSpPr>
            <a:spLocks noChangeArrowheads="1"/>
          </p:cNvSpPr>
          <p:nvPr/>
        </p:nvSpPr>
        <p:spPr bwMode="auto">
          <a:xfrm>
            <a:off x="522288" y="646113"/>
            <a:ext cx="80327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</p:txBody>
      </p:sp>
      <p:sp>
        <p:nvSpPr>
          <p:cNvPr id="735" name="Text Box 2"/>
          <p:cNvSpPr txBox="1">
            <a:spLocks noChangeArrowheads="1"/>
          </p:cNvSpPr>
          <p:nvPr/>
        </p:nvSpPr>
        <p:spPr bwMode="auto">
          <a:xfrm>
            <a:off x="0" y="-71438"/>
            <a:ext cx="9144000" cy="338138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736" name="AutoShape 9"/>
          <p:cNvSpPr>
            <a:spLocks noChangeArrowheads="1"/>
          </p:cNvSpPr>
          <p:nvPr/>
        </p:nvSpPr>
        <p:spPr bwMode="auto">
          <a:xfrm rot="5400000">
            <a:off x="121444" y="-189707"/>
            <a:ext cx="306388" cy="5429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/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7174" name="Заголовок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i="1" smtClean="0"/>
              <a:t>НИЖЕГОРОДСКАЯ ОБЛАСТЬ</a:t>
            </a:r>
          </a:p>
        </p:txBody>
      </p:sp>
      <p:pic>
        <p:nvPicPr>
          <p:cNvPr id="7175" name="Picture 15" descr="C:\Users\Romanov\Desktop\karta_nizhegorodskoj_oblasty_podrobnaya-1024x1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063"/>
            <a:ext cx="9144000" cy="492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20"/>
          <p:cNvSpPr>
            <a:spLocks noChangeArrowheads="1"/>
          </p:cNvSpPr>
          <p:nvPr/>
        </p:nvSpPr>
        <p:spPr bwMode="auto">
          <a:xfrm>
            <a:off x="84138" y="1250950"/>
            <a:ext cx="8845550" cy="7858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444500" indent="177800" algn="ctr">
              <a:spcBef>
                <a:spcPct val="0"/>
              </a:spcBef>
              <a:defRPr/>
            </a:pPr>
            <a:r>
              <a:rPr lang="ru-RU" sz="1600" dirty="0">
                <a:solidFill>
                  <a:srgbClr val="000000"/>
                </a:solidFill>
                <a:cs typeface="Arial" charset="0"/>
              </a:rPr>
              <a:t>Нижегородская область расположена в центре Восточно-Европейской равнины,</a:t>
            </a:r>
          </a:p>
          <a:p>
            <a:pPr marL="444500" indent="177800" algn="ctr">
              <a:spcBef>
                <a:spcPct val="0"/>
              </a:spcBef>
              <a:defRPr/>
            </a:pPr>
            <a:r>
              <a:rPr lang="ru-RU" sz="1600" dirty="0">
                <a:solidFill>
                  <a:srgbClr val="000000"/>
                </a:solidFill>
                <a:cs typeface="Arial" charset="0"/>
              </a:rPr>
              <a:t> в бассейне р. Волги и ее притоков и занимает площадь 76,9 </a:t>
            </a:r>
            <a:r>
              <a:rPr lang="ru-RU" sz="1600" dirty="0" err="1">
                <a:solidFill>
                  <a:srgbClr val="000000"/>
                </a:solidFill>
                <a:cs typeface="Arial" charset="0"/>
              </a:rPr>
              <a:t>тыс.кв.км</a:t>
            </a:r>
            <a:r>
              <a:rPr lang="ru-RU" sz="16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444500" indent="177800" algn="ctr">
              <a:spcBef>
                <a:spcPct val="0"/>
              </a:spcBef>
              <a:defRPr/>
            </a:pPr>
            <a:r>
              <a:rPr lang="ru-RU" sz="1600" dirty="0">
                <a:solidFill>
                  <a:srgbClr val="000000"/>
                </a:solidFill>
                <a:cs typeface="Arial" charset="0"/>
              </a:rPr>
              <a:t>Численность населения Нижегородской области </a:t>
            </a:r>
            <a:r>
              <a:rPr lang="ru-RU" sz="1600" dirty="0">
                <a:solidFill>
                  <a:srgbClr val="FF0066"/>
                </a:solidFill>
                <a:cs typeface="Arial" charset="0"/>
              </a:rPr>
              <a:t>составляет </a:t>
            </a:r>
            <a:r>
              <a:rPr lang="ru-RU" sz="1600" dirty="0" smtClean="0">
                <a:solidFill>
                  <a:srgbClr val="FF0066"/>
                </a:solidFill>
                <a:cs typeface="Arial" charset="0"/>
              </a:rPr>
              <a:t>3 млн. 234 </a:t>
            </a:r>
            <a:r>
              <a:rPr lang="ru-RU" sz="1600" dirty="0" err="1">
                <a:solidFill>
                  <a:srgbClr val="FF0066"/>
                </a:solidFill>
                <a:cs typeface="Arial" charset="0"/>
              </a:rPr>
              <a:t>тыс.чел</a:t>
            </a:r>
            <a:r>
              <a:rPr lang="ru-RU" sz="1600" dirty="0">
                <a:solidFill>
                  <a:srgbClr val="FF0066"/>
                </a:solidFill>
                <a:cs typeface="Arial" charset="0"/>
              </a:rPr>
              <a:t>. </a:t>
            </a:r>
            <a:endParaRPr lang="ru-RU" sz="1800" dirty="0">
              <a:solidFill>
                <a:srgbClr val="FF0066"/>
              </a:solidFill>
              <a:cs typeface="Arial" charset="0"/>
            </a:endParaRPr>
          </a:p>
        </p:txBody>
      </p:sp>
      <p:sp>
        <p:nvSpPr>
          <p:cNvPr id="7177" name="TextBox 8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6567487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39724" y="6547642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58775"/>
          </a:xfrm>
          <a:prstGeom prst="rect">
            <a:avLst/>
          </a:prstGeom>
          <a:solidFill>
            <a:srgbClr val="CC0000"/>
          </a:solidFill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81505" tIns="40753" rIns="80220" bIns="40753">
            <a:spAutoFit/>
          </a:bodyPr>
          <a:lstStyle/>
          <a:p>
            <a:pPr defTabSz="913617">
              <a:defRPr/>
            </a:pP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</a:t>
            </a:r>
          </a:p>
        </p:txBody>
      </p:sp>
      <p:sp>
        <p:nvSpPr>
          <p:cNvPr id="8195" name="Rectangle 2"/>
          <p:cNvSpPr txBox="1">
            <a:spLocks noChangeArrowheads="1"/>
          </p:cNvSpPr>
          <p:nvPr/>
        </p:nvSpPr>
        <p:spPr bwMode="auto">
          <a:xfrm>
            <a:off x="-3175" y="358775"/>
            <a:ext cx="9147175" cy="620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05" tIns="40753" rIns="81505" bIns="40753" anchor="ctr"/>
          <a:lstStyle>
            <a:lvl1pPr algn="l" defTabSz="6524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6524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6524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6524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6524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i="1" dirty="0">
                <a:latin typeface="Arial" charset="0"/>
              </a:rPr>
              <a:t>Наибольшую угрозу для территорий Нижегородской области представляют:</a:t>
            </a:r>
            <a:endParaRPr lang="ru-RU" altLang="ru-RU" sz="2800" i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 rot="5400000">
            <a:off x="111125" y="-76200"/>
            <a:ext cx="306388" cy="5349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 defTabSz="652229">
              <a:defRPr/>
            </a:pPr>
            <a:r>
              <a:rPr lang="ru-RU" sz="1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7</a:t>
            </a:r>
          </a:p>
        </p:txBody>
      </p:sp>
      <p:pic>
        <p:nvPicPr>
          <p:cNvPr id="8197" name="Picture 15" descr="C:\Users\Romanov\Desktop\karta_nizhegorodskoj_oblasty_podrobnaya-1024x1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979487"/>
            <a:ext cx="91440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 flipH="1">
            <a:off x="4959351" y="4714875"/>
            <a:ext cx="3968750" cy="1428750"/>
          </a:xfrm>
          <a:prstGeom prst="rect">
            <a:avLst/>
          </a:prstGeom>
          <a:solidFill>
            <a:srgbClr val="CCCC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lIns="91308" tIns="45660" rIns="91308" bIns="45660" anchor="ctr"/>
          <a:lstStyle/>
          <a:p>
            <a:pPr algn="ctr" defTabSz="913837" eaLnBrk="0" hangingPunct="0">
              <a:spcBef>
                <a:spcPct val="0"/>
              </a:spcBef>
              <a:defRPr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charset="0"/>
              </a:rPr>
              <a:t>ТЕХНОГЕННЫЕ </a:t>
            </a: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charset="0"/>
              </a:rPr>
              <a:t>УГРОЗЫ:</a:t>
            </a: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charset="0"/>
            </a:endParaRPr>
          </a:p>
          <a:p>
            <a:pPr algn="ctr" defTabSz="913837" eaLnBrk="0" hangingPunct="0">
              <a:spcBef>
                <a:spcPct val="0"/>
              </a:spcBef>
              <a:defRPr/>
            </a:pPr>
            <a:r>
              <a:rPr lang="ru-RU" sz="1600" dirty="0">
                <a:latin typeface="Arial" pitchFamily="34" charset="0"/>
                <a:cs typeface="Arial" charset="0"/>
              </a:rPr>
              <a:t>ДТП, пожары и</a:t>
            </a:r>
          </a:p>
          <a:p>
            <a:pPr algn="ctr" defTabSz="913837" eaLnBrk="0" hangingPunct="0">
              <a:spcBef>
                <a:spcPct val="0"/>
              </a:spcBef>
              <a:defRPr/>
            </a:pPr>
            <a:r>
              <a:rPr lang="ru-RU" sz="1600" dirty="0">
                <a:latin typeface="Arial" pitchFamily="34" charset="0"/>
                <a:cs typeface="Arial" charset="0"/>
              </a:rPr>
              <a:t> транспортные аварии</a:t>
            </a:r>
          </a:p>
          <a:p>
            <a:pPr algn="ctr" defTabSz="913837" eaLnBrk="0" hangingPunct="0">
              <a:spcBef>
                <a:spcPct val="0"/>
              </a:spcBef>
              <a:defRPr/>
            </a:pPr>
            <a:r>
              <a:rPr lang="ru-RU" sz="1600" dirty="0">
                <a:latin typeface="Arial" pitchFamily="34" charset="0"/>
                <a:cs typeface="Arial" charset="0"/>
              </a:rPr>
              <a:t>аварии на </a:t>
            </a:r>
            <a:r>
              <a:rPr lang="ru-RU" sz="1600" dirty="0" err="1">
                <a:latin typeface="Arial" pitchFamily="34" charset="0"/>
                <a:cs typeface="Arial" charset="0"/>
              </a:rPr>
              <a:t>нефте</a:t>
            </a:r>
            <a:r>
              <a:rPr lang="ru-RU" sz="1600" dirty="0">
                <a:latin typeface="Arial" pitchFamily="34" charset="0"/>
                <a:cs typeface="Arial" charset="0"/>
              </a:rPr>
              <a:t>- </a:t>
            </a:r>
            <a:r>
              <a:rPr lang="ru-RU" sz="1600" dirty="0" smtClean="0">
                <a:latin typeface="Arial" pitchFamily="34" charset="0"/>
                <a:cs typeface="Arial" charset="0"/>
              </a:rPr>
              <a:t>газо- проводах</a:t>
            </a:r>
            <a:endParaRPr lang="ru-RU" sz="1600" dirty="0">
              <a:latin typeface="Arial" pitchFamily="34" charset="0"/>
              <a:cs typeface="Arial" charset="0"/>
            </a:endParaRPr>
          </a:p>
          <a:p>
            <a:pPr algn="ctr" defTabSz="913837" eaLnBrk="0" hangingPunct="0">
              <a:spcBef>
                <a:spcPct val="0"/>
              </a:spcBef>
              <a:defRPr/>
            </a:pPr>
            <a:r>
              <a:rPr lang="ru-RU" sz="1600" dirty="0">
                <a:latin typeface="Arial" pitchFamily="34" charset="0"/>
                <a:cs typeface="Arial" charset="0"/>
              </a:rPr>
              <a:t>розлив нефти на </a:t>
            </a:r>
            <a:r>
              <a:rPr lang="ru-RU" sz="1600" dirty="0" smtClean="0">
                <a:latin typeface="Arial" pitchFamily="34" charset="0"/>
                <a:cs typeface="Arial" charset="0"/>
              </a:rPr>
              <a:t>акваториях,</a:t>
            </a:r>
            <a:endParaRPr lang="ru-RU" sz="1600" dirty="0">
              <a:latin typeface="Arial" pitchFamily="34" charset="0"/>
              <a:cs typeface="Arial" charset="0"/>
            </a:endParaRPr>
          </a:p>
          <a:p>
            <a:pPr algn="ctr" defTabSz="913837" eaLnBrk="0" hangingPunct="0">
              <a:spcBef>
                <a:spcPct val="0"/>
              </a:spcBef>
              <a:defRPr/>
            </a:pPr>
            <a:r>
              <a:rPr lang="ru-RU" sz="1600" dirty="0">
                <a:latin typeface="Arial" pitchFamily="34" charset="0"/>
                <a:cs typeface="Arial" charset="0"/>
              </a:rPr>
              <a:t>аварии на </a:t>
            </a:r>
            <a:r>
              <a:rPr lang="ru-RU" sz="1600" dirty="0" smtClean="0">
                <a:latin typeface="Arial" pitchFamily="34" charset="0"/>
                <a:cs typeface="Arial" charset="0"/>
              </a:rPr>
              <a:t>опасных объектах </a:t>
            </a:r>
            <a:endParaRPr lang="ru-RU" sz="1600" dirty="0">
              <a:latin typeface="Arial" pitchFamily="34" charset="0"/>
              <a:cs typeface="Arial" charset="0"/>
            </a:endParaRPr>
          </a:p>
        </p:txBody>
      </p:sp>
      <p:pic>
        <p:nvPicPr>
          <p:cNvPr id="81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1" y="3071813"/>
            <a:ext cx="1454149" cy="14081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A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9" descr="00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86124"/>
            <a:ext cx="1369864" cy="1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00438"/>
            <a:ext cx="1601862" cy="136158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A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66713" y="1357313"/>
            <a:ext cx="3714750" cy="1428750"/>
          </a:xfrm>
          <a:prstGeom prst="rect">
            <a:avLst/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lIns="91297" tIns="45655" rIns="91297" bIns="45655" anchor="ctr"/>
          <a:lstStyle/>
          <a:p>
            <a:pPr algn="ctr" defTabSz="651852" eaLnBrk="0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ПРИРОДНЫЕ </a:t>
            </a:r>
            <a:r>
              <a:rPr lang="ru-RU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УГРОЗЫ:</a:t>
            </a:r>
            <a:r>
              <a:rPr lang="ru-RU" sz="1600" dirty="0">
                <a:solidFill>
                  <a:schemeClr val="tx2"/>
                </a:solidFill>
                <a:latin typeface="Arial" pitchFamily="34" charset="0"/>
              </a:rPr>
              <a:t/>
            </a:r>
            <a:br>
              <a:rPr lang="ru-RU" sz="1600" dirty="0">
                <a:solidFill>
                  <a:schemeClr val="tx2"/>
                </a:solidFill>
                <a:latin typeface="Arial" pitchFamily="34" charset="0"/>
              </a:rPr>
            </a:br>
            <a:r>
              <a:rPr lang="ru-RU" sz="1600" dirty="0">
                <a:solidFill>
                  <a:schemeClr val="tx2"/>
                </a:solidFill>
                <a:latin typeface="Arial" pitchFamily="34" charset="0"/>
              </a:rPr>
              <a:t>- весеннее половодье;</a:t>
            </a:r>
          </a:p>
          <a:p>
            <a:pPr algn="ctr" defTabSz="651852" eaLnBrk="0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600" dirty="0">
                <a:solidFill>
                  <a:schemeClr val="tx2"/>
                </a:solidFill>
                <a:latin typeface="Arial" pitchFamily="34" charset="0"/>
              </a:rPr>
              <a:t>- шквалистые ветры;</a:t>
            </a:r>
          </a:p>
          <a:p>
            <a:pPr algn="ctr" defTabSz="651852" eaLnBrk="0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600" dirty="0">
                <a:solidFill>
                  <a:schemeClr val="tx2"/>
                </a:solidFill>
                <a:latin typeface="Arial" pitchFamily="34" charset="0"/>
              </a:rPr>
              <a:t>- сильные дожди, град;</a:t>
            </a:r>
          </a:p>
          <a:p>
            <a:pPr algn="ctr" defTabSz="651852" eaLnBrk="0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600" dirty="0">
                <a:solidFill>
                  <a:schemeClr val="tx2"/>
                </a:solidFill>
                <a:latin typeface="Arial" pitchFamily="34" charset="0"/>
              </a:rPr>
              <a:t>- жара, засуха;</a:t>
            </a:r>
          </a:p>
          <a:p>
            <a:pPr algn="ctr" defTabSz="651852" eaLnBrk="0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600" dirty="0">
                <a:solidFill>
                  <a:schemeClr val="tx2"/>
                </a:solidFill>
                <a:latin typeface="Arial" pitchFamily="34" charset="0"/>
              </a:rPr>
              <a:t>- лесные, торфяные пожары ;</a:t>
            </a:r>
          </a:p>
          <a:p>
            <a:pPr algn="ctr" defTabSz="651852" eaLnBrk="0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600" dirty="0">
                <a:solidFill>
                  <a:schemeClr val="tx2"/>
                </a:solidFill>
                <a:latin typeface="Arial" pitchFamily="34" charset="0"/>
              </a:rPr>
              <a:t>- морозы и снежные заносы;</a:t>
            </a:r>
          </a:p>
          <a:p>
            <a:pPr algn="ctr" defTabSz="651852" eaLnBrk="0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600" dirty="0">
                <a:solidFill>
                  <a:schemeClr val="tx2"/>
                </a:solidFill>
                <a:latin typeface="Arial" pitchFamily="34" charset="0"/>
              </a:rPr>
              <a:t>- оползни, карсты</a:t>
            </a:r>
          </a:p>
          <a:p>
            <a:pPr algn="ctr" defTabSz="651852" eaLnBrk="0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600" dirty="0">
                <a:solidFill>
                  <a:schemeClr val="tx2"/>
                </a:solidFill>
                <a:latin typeface="Arial" pitchFamily="34" charset="0"/>
              </a:rPr>
              <a:t>                           </a:t>
            </a:r>
          </a:p>
        </p:txBody>
      </p:sp>
      <p:pic>
        <p:nvPicPr>
          <p:cNvPr id="820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57313"/>
            <a:ext cx="1502470" cy="127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57313"/>
            <a:ext cx="1345903" cy="134590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053" y="1357313"/>
            <a:ext cx="1389886" cy="134590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6" name="TextBox 13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-3175" y="6519863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327025" y="6511925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"/>
          <p:cNvSpPr>
            <a:spLocks noChangeArrowheads="1"/>
          </p:cNvSpPr>
          <p:nvPr/>
        </p:nvSpPr>
        <p:spPr bwMode="auto">
          <a:xfrm>
            <a:off x="0" y="396875"/>
            <a:ext cx="9144000" cy="7461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8" tIns="45560" rIns="91088" bIns="45560" anchor="ctr"/>
          <a:lstStyle>
            <a:lvl1pPr algn="l" defTabSz="6524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6524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6524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6524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6524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i="1">
                <a:latin typeface="Arial" charset="0"/>
              </a:rPr>
              <a:t>Наиболее масштабные ЧС на территории Нижегородской области</a:t>
            </a:r>
            <a:endParaRPr lang="ru-RU" altLang="ru-RU" sz="2800" i="1">
              <a:latin typeface="Arial" charset="0"/>
            </a:endParaRPr>
          </a:p>
        </p:txBody>
      </p:sp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88" tIns="45560" rIns="89669" bIns="4556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29137" y="-42862"/>
            <a:ext cx="275124" cy="539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charset="0"/>
              </a:rPr>
              <a:t>8</a:t>
            </a:r>
            <a:endParaRPr lang="ru-RU" sz="9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charset="0"/>
            </a:endParaRPr>
          </a:p>
        </p:txBody>
      </p:sp>
      <p:pic>
        <p:nvPicPr>
          <p:cNvPr id="10248" name="Picture 5" descr="C:\Users\Romanov\Desktop\1186989-301752-4x1913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575175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Box 8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175" y="6546056"/>
            <a:ext cx="9144000" cy="338138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52425" y="6481762"/>
            <a:ext cx="8334375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  <p:pic>
        <p:nvPicPr>
          <p:cNvPr id="13" name="Picture 3" descr="\\server-f.spas.net\24.ЦУКС\Оперативная информация\ДОНЕСЕНИЕ\2018 год\03 март\03.03.2018\ПИЛЬНА Газовая труба 03.03.2018г. в 3-км от с.Шахово\IMG_20180303_0426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43001"/>
            <a:ext cx="457517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3175" y="365283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Природные пожары 2010 года в Нижегородской области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4572000" y="3652837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Факельное горение в Пильнинском районе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\\server-f.spas.net\24.ЦУКС\Оперативная информация\ДОНЕСЕНИЕ\2019 год\06 Июнь\01.06.2019\г.о.г. Дзержинск Взрыв на Кристалле\IMG-e39bbd5605abb9026b9efeff2db4efdc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5175" y="3929063"/>
            <a:ext cx="4568825" cy="2597148"/>
          </a:xfrm>
          <a:prstGeom prst="rect">
            <a:avLst/>
          </a:prstGeom>
          <a:noFill/>
        </p:spPr>
      </p:pic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4575175" y="6269831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Последствия взрыва на </a:t>
            </a:r>
            <a:r>
              <a:rPr lang="ru-RU" sz="1200" dirty="0" err="1" smtClean="0">
                <a:solidFill>
                  <a:schemeClr val="bg1"/>
                </a:solidFill>
              </a:rPr>
              <a:t>Гос.НИИ</a:t>
            </a:r>
            <a:r>
              <a:rPr lang="ru-RU" sz="1200" dirty="0" smtClean="0">
                <a:solidFill>
                  <a:schemeClr val="bg1"/>
                </a:solidFill>
              </a:rPr>
              <a:t> «Кристалл»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7" name="Picture 4" descr="C:\Users\Romanov\Desktop\img-20140604091859-52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176" y="3929063"/>
            <a:ext cx="4575175" cy="261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639888" y="6300787"/>
            <a:ext cx="2935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 dirty="0">
                <a:solidFill>
                  <a:schemeClr val="bg1"/>
                </a:solidFill>
              </a:rPr>
              <a:t>Природный пожар (г.о.г. Дзержинск)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8384" y="6519863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52425" y="6500018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  <p:pic>
        <p:nvPicPr>
          <p:cNvPr id="11323" name="Picture 59" descr="D:\Users\nosov\Desktop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88"/>
            <a:ext cx="9135616" cy="61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29137" y="-42862"/>
            <a:ext cx="275124" cy="539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charset="0"/>
              </a:rPr>
              <a:t>10</a:t>
            </a:r>
            <a:endParaRPr lang="ru-RU" sz="9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8670</TotalTime>
  <Words>587</Words>
  <Application>Microsoft Office PowerPoint</Application>
  <PresentationFormat>Экран (4:3)</PresentationFormat>
  <Paragraphs>158</Paragraphs>
  <Slides>24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Угрозы и опасности современного мира!!!</vt:lpstr>
      <vt:lpstr>Презентация PowerPoint</vt:lpstr>
      <vt:lpstr>Презентация PowerPoint</vt:lpstr>
      <vt:lpstr>На территории Нижегородской области функционируют:</vt:lpstr>
      <vt:lpstr>НИЖЕГОРОДСКАЯ ОБЛАСТЬ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MoBIL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</dc:title>
  <dc:creator>адм</dc:creator>
  <cp:lastModifiedBy>Момотов П.И.</cp:lastModifiedBy>
  <cp:revision>985</cp:revision>
  <dcterms:created xsi:type="dcterms:W3CDTF">2011-02-03T11:09:53Z</dcterms:created>
  <dcterms:modified xsi:type="dcterms:W3CDTF">2023-08-10T10:36:39Z</dcterms:modified>
</cp:coreProperties>
</file>