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93" r:id="rId3"/>
    <p:sldId id="342" r:id="rId4"/>
    <p:sldId id="332" r:id="rId5"/>
    <p:sldId id="309" r:id="rId6"/>
    <p:sldId id="303" r:id="rId7"/>
    <p:sldId id="343" r:id="rId8"/>
    <p:sldId id="344" r:id="rId9"/>
    <p:sldId id="310" r:id="rId10"/>
    <p:sldId id="355" r:id="rId11"/>
    <p:sldId id="350" r:id="rId12"/>
    <p:sldId id="347" r:id="rId13"/>
    <p:sldId id="301" r:id="rId14"/>
    <p:sldId id="315" r:id="rId15"/>
    <p:sldId id="311" r:id="rId16"/>
    <p:sldId id="352" r:id="rId17"/>
    <p:sldId id="354" r:id="rId18"/>
    <p:sldId id="353" r:id="rId19"/>
    <p:sldId id="348" r:id="rId20"/>
    <p:sldId id="345" r:id="rId21"/>
    <p:sldId id="300" r:id="rId22"/>
    <p:sldId id="35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81149" autoAdjust="0"/>
  </p:normalViewPr>
  <p:slideViewPr>
    <p:cSldViewPr>
      <p:cViewPr>
        <p:scale>
          <a:sx n="81" d="100"/>
          <a:sy n="81" d="100"/>
        </p:scale>
        <p:origin x="-822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E3D5A-566B-4A2C-AF67-E852ADE28368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711F3-628C-47E9-9E36-C949310850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829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640960" cy="6336704"/>
          </a:xfrm>
        </p:spPr>
        <p:txBody>
          <a:bodyPr anchor="t">
            <a:normAutofit fontScale="90000"/>
          </a:bodyPr>
          <a:lstStyle/>
          <a:p>
            <a:r>
              <a:rPr lang="ru-RU" sz="2700" b="1" dirty="0" smtClean="0">
                <a:solidFill>
                  <a:schemeClr val="accent4">
                    <a:lumMod val="50000"/>
                  </a:schemeClr>
                </a:solidFill>
              </a:rPr>
              <a:t>Муниципальное дошкольное образовательное учреждение «Детский сад №1 «Счастливчик»</a:t>
            </a:r>
            <a:br>
              <a:rPr lang="ru-RU" sz="27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</a:rPr>
              <a:t>ПРОЕКТ</a:t>
            </a:r>
            <a:br>
              <a:rPr lang="ru-RU" sz="31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</a:rPr>
              <a:t>в подготовительной группе на тему:</a:t>
            </a:r>
            <a:br>
              <a:rPr lang="ru-RU" sz="31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</a:t>
            </a:r>
            <a: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уховно-нравственное воспитание старших дошкольников через познание основ православной культуры»</a:t>
            </a:r>
            <a:br>
              <a:rPr lang="ru-RU" sz="40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797153"/>
            <a:ext cx="7088832" cy="1440160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598405" y="4879499"/>
            <a:ext cx="3416424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 воспитатели: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Тихомирова Г.В.</a:t>
            </a:r>
          </a:p>
          <a:p>
            <a:pPr algn="r"/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Хрявина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Ю.С.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627784" y="6031627"/>
            <a:ext cx="413650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19699"/>
            <a:ext cx="222626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377374"/>
            <a:ext cx="5134736" cy="28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3779912" y="3283161"/>
            <a:ext cx="5134736" cy="288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99807" y="1196752"/>
            <a:ext cx="302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Родительские собрания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8985313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624736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endParaRPr lang="ru-RU" sz="4200" dirty="0" smtClean="0"/>
          </a:p>
          <a:p>
            <a:pPr marL="0" lvl="0" indent="0">
              <a:buNone/>
            </a:pPr>
            <a:r>
              <a:rPr lang="ru-RU" sz="4200" b="1" i="1" dirty="0" smtClean="0"/>
              <a:t> </a:t>
            </a:r>
            <a:r>
              <a:rPr lang="ru-RU" sz="4200" b="1" i="1" u="sng" dirty="0" smtClean="0"/>
              <a:t>Основной этап</a:t>
            </a:r>
            <a:endParaRPr lang="ru-RU" sz="4200" dirty="0"/>
          </a:p>
          <a:p>
            <a:pPr lvl="0"/>
            <a:r>
              <a:rPr lang="ru-RU" sz="4200" dirty="0"/>
              <a:t>Разработка и практическая реализация данного проекта (тематическое планирование работы с детьми и родителями).</a:t>
            </a:r>
          </a:p>
          <a:p>
            <a:pPr lvl="0"/>
            <a:r>
              <a:rPr lang="ru-RU" sz="4200" dirty="0" smtClean="0"/>
              <a:t>Формирование </a:t>
            </a:r>
            <a:r>
              <a:rPr lang="ru-RU" sz="4200" dirty="0"/>
              <a:t>системы сотрудничества с родителями по вопросам духовно-нравственного воспитания; информационно-просветительская и культурно-просветительская деятельность.</a:t>
            </a:r>
          </a:p>
          <a:p>
            <a:pPr lvl="0"/>
            <a:r>
              <a:rPr lang="ru-RU" sz="4200" dirty="0" smtClean="0"/>
              <a:t>Активное </a:t>
            </a:r>
            <a:r>
              <a:rPr lang="ru-RU" sz="4200" dirty="0"/>
              <a:t>взаимодействие с родителями и педагогами ДОО.</a:t>
            </a:r>
          </a:p>
          <a:p>
            <a:pPr lvl="0"/>
            <a:r>
              <a:rPr lang="ru-RU" sz="4200" dirty="0" smtClean="0"/>
              <a:t>Пополнение </a:t>
            </a:r>
            <a:r>
              <a:rPr lang="ru-RU" sz="4200" dirty="0"/>
              <a:t>православной художественной литературы для чтения детям, обновление информации в родительских уголках</a:t>
            </a:r>
            <a:r>
              <a:rPr lang="ru-RU" sz="4200" dirty="0" smtClean="0"/>
              <a:t>.</a:t>
            </a:r>
          </a:p>
          <a:p>
            <a:pPr marL="0" lvl="0" indent="0">
              <a:buNone/>
            </a:pPr>
            <a:endParaRPr lang="ru-RU" sz="42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567155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08112"/>
          </a:xfrm>
        </p:spPr>
        <p:txBody>
          <a:bodyPr>
            <a:noAutofit/>
          </a:bodyPr>
          <a:lstStyle/>
          <a:p>
            <a:r>
              <a:rPr lang="ru-RU" sz="2000" b="1" dirty="0"/>
              <a:t>План </a:t>
            </a:r>
            <a:r>
              <a:rPr lang="ru-RU" sz="2000" b="1" dirty="0" smtClean="0"/>
              <a:t>мероприятий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 </a:t>
            </a:r>
            <a:r>
              <a:rPr lang="ru-RU" sz="1800" b="1" dirty="0" smtClean="0"/>
              <a:t>Тематическое </a:t>
            </a:r>
            <a:r>
              <a:rPr lang="ru-RU" sz="1800" b="1" dirty="0"/>
              <a:t>планирование по духовно-нравственному воспитанию детей дошкольного возраста 6-7 лет на январь ,февраль, март 2019 учебный год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1" t="21314" r="21010" b="9294"/>
          <a:stretch/>
        </p:blipFill>
        <p:spPr bwMode="auto">
          <a:xfrm>
            <a:off x="611560" y="980728"/>
            <a:ext cx="3600828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t="49600" r="41277" b="22516"/>
          <a:stretch/>
        </p:blipFill>
        <p:spPr bwMode="auto">
          <a:xfrm>
            <a:off x="4571999" y="4995886"/>
            <a:ext cx="3754550" cy="183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0" t="28205" r="40984" b="11378"/>
          <a:stretch/>
        </p:blipFill>
        <p:spPr bwMode="auto">
          <a:xfrm>
            <a:off x="4572000" y="980728"/>
            <a:ext cx="378143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283316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41763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Виды деятельности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836713"/>
            <a:ext cx="8075240" cy="5289452"/>
          </a:xfrm>
        </p:spPr>
        <p:txBody>
          <a:bodyPr>
            <a:normAutofit/>
          </a:bodyPr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познавательная деятельность: чтение исторической и художественной литературы, сказок; познавательные беседы; работа с народным календарем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 t="21864" r="11612"/>
          <a:stretch/>
        </p:blipFill>
        <p:spPr bwMode="auto">
          <a:xfrm>
            <a:off x="2699791" y="2060848"/>
            <a:ext cx="378946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38000"/>
            <a:ext cx="377953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2" y="4338000"/>
            <a:ext cx="378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5577484"/>
          </a:xfrm>
        </p:spPr>
        <p:txBody>
          <a:bodyPr/>
          <a:lstStyle/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творческая продуктивная деятельность: изготовление аппликаций, фигурок, конструкций, поделок, рисунков;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674324"/>
            <a:ext cx="3780000" cy="25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4506" y="1412776"/>
            <a:ext cx="4063380" cy="2708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3965679"/>
            <a:ext cx="4032448" cy="2688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7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театральная деятельность: смоделированные сценки и спектакли предпраздничные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посиделки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11535" b="13705"/>
          <a:stretch/>
        </p:blipFill>
        <p:spPr bwMode="auto">
          <a:xfrm>
            <a:off x="309988" y="2511566"/>
            <a:ext cx="408905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1566"/>
            <a:ext cx="43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Участие в Епархиальном этапе </a:t>
            </a:r>
            <a:r>
              <a:rPr lang="en-US" sz="2400" dirty="0" smtClean="0"/>
              <a:t>XIV</a:t>
            </a:r>
            <a:r>
              <a:rPr lang="ru-RU" sz="2400" dirty="0" smtClean="0"/>
              <a:t> Международного конкурса детского творчества «Красота Божьего мира» по Тверской и </a:t>
            </a:r>
            <a:r>
              <a:rPr lang="ru-RU" sz="2400" dirty="0" err="1" smtClean="0"/>
              <a:t>Кашинской</a:t>
            </a:r>
            <a:r>
              <a:rPr lang="ru-RU" sz="2400" dirty="0" smtClean="0"/>
              <a:t> епархии 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 t="3748" r="5625" b="3852"/>
          <a:stretch/>
        </p:blipFill>
        <p:spPr bwMode="auto">
          <a:xfrm>
            <a:off x="755576" y="1545776"/>
            <a:ext cx="3391453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13051" r="14324" b="4725"/>
          <a:stretch/>
        </p:blipFill>
        <p:spPr bwMode="auto">
          <a:xfrm>
            <a:off x="4603758" y="1569222"/>
            <a:ext cx="3317631" cy="236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9127" r="9524" b="5799"/>
          <a:stretch/>
        </p:blipFill>
        <p:spPr bwMode="auto">
          <a:xfrm>
            <a:off x="805952" y="4077071"/>
            <a:ext cx="3341077" cy="24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7214" r="9869" b="10155"/>
          <a:stretch/>
        </p:blipFill>
        <p:spPr bwMode="auto">
          <a:xfrm>
            <a:off x="4572000" y="4077072"/>
            <a:ext cx="3364524" cy="23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368246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478"/>
            <a:ext cx="230588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5" y="1196752"/>
            <a:ext cx="227209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07" y="2564904"/>
            <a:ext cx="227209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056" y="3501008"/>
            <a:ext cx="2266764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7933" y="159478"/>
            <a:ext cx="4706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Сертификаты участников конкурса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23262066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Участие в городском фестивале детского творчества «Рождественская звезда»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54657"/>
            <a:ext cx="3780424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82368"/>
            <a:ext cx="378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89" y="3861048"/>
            <a:ext cx="37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9490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81542"/>
            <a:ext cx="432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Экскурсия в Спасо-Преображенский Храм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32000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20" y="770674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642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7857" y="1916832"/>
            <a:ext cx="6863377" cy="367240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 smtClean="0"/>
              <a:t>		</a:t>
            </a:r>
          </a:p>
          <a:p>
            <a:pPr algn="r">
              <a:buFont typeface="Arial" pitchFamily="34" charset="0"/>
              <a:buNone/>
            </a:pPr>
            <a:r>
              <a:rPr lang="ru-RU" sz="2400" dirty="0" smtClean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душе и сердце ребёнка должны быть поселены:</a:t>
            </a:r>
          </a:p>
          <a:p>
            <a:pPr algn="r">
              <a:buFont typeface="Arial" pitchFamily="34" charset="0"/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светлые образы, мысли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мечтания - чувство прекрасного, стремление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самопознанию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саморазвитию; ответственность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свои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мысли; устремлённость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благу; мужество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бесстрашие; чувства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заботы и сострадания, радости и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восхищения; сознания жизни…»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					</a:t>
            </a:r>
            <a:r>
              <a:rPr lang="ru-RU" sz="24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Ш.А. </a:t>
            </a:r>
            <a:r>
              <a:rPr lang="ru-RU" sz="2400" dirty="0" err="1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Амонашвили</a:t>
            </a:r>
            <a:endParaRPr lang="ru-RU" sz="2400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6" y="908720"/>
            <a:ext cx="249350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6548" y="188640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/>
              <a:t>Итоговый этап</a:t>
            </a:r>
            <a:endParaRPr lang="ru-RU" sz="2400" dirty="0"/>
          </a:p>
          <a:p>
            <a:r>
              <a:rPr lang="ru-RU" dirty="0"/>
              <a:t> </a:t>
            </a:r>
          </a:p>
          <a:p>
            <a:r>
              <a:rPr lang="ru-RU" b="1" i="1" u="sng" dirty="0"/>
              <a:t>Воспитанники имеют представления: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о духовных и нравственных ценностях;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 </a:t>
            </a:r>
            <a:r>
              <a:rPr lang="ru-RU" dirty="0"/>
              <a:t>основных православных праздниках;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знакомы с историей и культурой своей страны;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умеют </a:t>
            </a:r>
            <a:r>
              <a:rPr lang="ru-RU" dirty="0"/>
              <a:t>беречь и поддерживать красоту;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проявляют сострадание, сочувствие, сопереживание, </a:t>
            </a:r>
            <a:r>
              <a:rPr lang="ru-RU" dirty="0" smtClean="0"/>
              <a:t>со радость</a:t>
            </a:r>
            <a:r>
              <a:rPr lang="ru-RU" dirty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стремятся к добру.</a:t>
            </a:r>
          </a:p>
          <a:p>
            <a:r>
              <a:rPr lang="ru-RU" dirty="0"/>
              <a:t> </a:t>
            </a:r>
          </a:p>
          <a:p>
            <a:r>
              <a:rPr lang="ru-RU" b="1" i="1" u="sng" dirty="0"/>
              <a:t>Родители</a:t>
            </a:r>
            <a:r>
              <a:rPr lang="ru-RU" b="1" i="1" u="sng" dirty="0" smtClean="0"/>
              <a:t>:</a:t>
            </a:r>
            <a:r>
              <a:rPr lang="ru-RU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являются примером в стремлении к духовному росту, к высшим духовным ценностям, реализующимся в служении ближним, обществу, Отечеству</a:t>
            </a:r>
            <a:r>
              <a:rPr lang="ru-RU" dirty="0" smtClean="0"/>
              <a:t>;</a:t>
            </a:r>
            <a:r>
              <a:rPr lang="ru-RU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понимают, что только семья, как первый наставник ребёнка, может воспитать в детях духовно – нравственные ценности</a:t>
            </a:r>
            <a:r>
              <a:rPr lang="ru-RU" dirty="0" smtClean="0"/>
              <a:t>;</a:t>
            </a:r>
            <a:r>
              <a:rPr lang="ru-RU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сотрудничают в тесном контакте с ДОУ и другими учреждениями по формированию духовно-нравственных ценностей у воспитанников</a:t>
            </a:r>
            <a:r>
              <a:rPr lang="ru-RU" dirty="0" smtClean="0"/>
              <a:t>;</a:t>
            </a:r>
            <a:r>
              <a:rPr lang="ru-RU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воспитывают любовь и почтение к дому, семье, близким, и окружающим, бережное отношение к окружающему миру.</a:t>
            </a:r>
          </a:p>
          <a:p>
            <a:r>
              <a:rPr lang="ru-RU" dirty="0"/>
              <a:t> </a:t>
            </a:r>
          </a:p>
          <a:p>
            <a:r>
              <a:rPr lang="ru-RU" b="1" i="1" u="sng" dirty="0"/>
              <a:t>Педагоги</a:t>
            </a:r>
            <a:r>
              <a:rPr lang="ru-RU" b="1" i="1" u="sng" dirty="0" smtClean="0"/>
              <a:t>:</a:t>
            </a:r>
            <a:r>
              <a:rPr lang="ru-RU" dirty="0"/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повышение компетентности педагогов ДОУ по проблеме духовно-нравственного и патриотического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629557082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9"/>
            <a:ext cx="8229600" cy="5483245"/>
          </a:xfrm>
        </p:spPr>
        <p:txBody>
          <a:bodyPr>
            <a:normAutofit/>
          </a:bodyPr>
          <a:lstStyle/>
          <a:p>
            <a:pPr lvl="4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4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Пусть ребенок чувствуют красоту и 	восторгается ею , пусть в его сердце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 памяти навсегда сохранятся образы, 	в которых воплощается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РОДИНА.</a:t>
            </a:r>
          </a:p>
          <a:p>
            <a:pPr lvl="4" algn="just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>
              <a:buNone/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				 В. Сухомлинский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4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4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4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lvl="4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1\Desktop\SJMbKNrO_L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332656"/>
            <a:ext cx="2664296" cy="3415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08943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ru-RU" b="1" i="1" dirty="0" smtClean="0"/>
              <a:t>Спасибо за внимание!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560814577"/>
      </p:ext>
    </p:extLst>
  </p:cSld>
  <p:clrMapOvr>
    <a:masterClrMapping/>
  </p:clrMapOvr>
  <p:transition>
    <p:dissolve/>
    <p:sndAc>
      <p:endSnd/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5721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 проекта –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познавательный, срок 3 месяца.</a:t>
            </a: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старшего дошкольного возраста, воспитатели, родители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 проекта- презентация для 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родителей.</a:t>
            </a:r>
          </a:p>
          <a:p>
            <a:pPr marL="0" indent="0">
              <a:buNone/>
            </a:pP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 духовно-нравственного воспитания растущего поколения всегда была актуальной. Дошкольный возраст – это время воспитания души, а не образования ребенка… Духовно-нравственное воспитание дошкольников – это прежде всего воспитание чувств по отношению к самым близким им людям: родителям, братьям, сестрам, воспитателям детского сада, детям группы, Родине.</a:t>
            </a: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117320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Общество   нуждается   в воспитании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  только   образованных   людей, но и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воспитанных.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  современном   мире     ребенок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окружен     множеством    сильных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источников позитивного и негативного воздействия на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его интеллект и чувства.</a:t>
            </a:r>
          </a:p>
          <a:p>
            <a:pPr>
              <a:buFont typeface="Wingdings" pitchFamily="2" charset="2"/>
              <a:buChar char="§"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Ребенку   важно   знать  принципы нравственности и последствия нарушения этих принципов для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окружающих людей.</a:t>
            </a:r>
          </a:p>
          <a:p>
            <a:endParaRPr lang="ru-RU" dirty="0"/>
          </a:p>
        </p:txBody>
      </p:sp>
      <p:pic>
        <p:nvPicPr>
          <p:cNvPr id="4" name="Содержимое 3" descr="https://www.ppub.ru/images/big/1ac590e3-69ed-11de-b126-0019b9f502d2.jpg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44208" y="620688"/>
            <a:ext cx="2376264" cy="28349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isometricOffAxis2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557748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дошкольном возрасте происходит активное накопление нравственного опыта и обращение к духовной жизни.</a:t>
            </a:r>
          </a:p>
          <a:p>
            <a:pPr>
              <a:buNone/>
            </a:pPr>
            <a:endParaRPr lang="ru-RU" sz="2800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2800" b="1" i="1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Духовность – проявление духа в мире и человеке, объединяющее начало общества, выраженное в виде моральных ценностей и традиций, сконцентрированное в религиозных учениях и практиках, …  образах искусства.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800" b="1" i="1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Нравственность – внутренняя установка человека действовать со согласно своей совести.</a:t>
            </a:r>
          </a:p>
          <a:p>
            <a:pPr lvl="5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(Толковый словарь русского языка)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1\Desktop\самообразование\фото\9Wu_7Xcm7xY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281071">
            <a:off x="2406518" y="3106138"/>
            <a:ext cx="4640839" cy="3240000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340769"/>
            <a:ext cx="8856984" cy="244827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Воспитание у дошкольников высоких духовно-нравственных качеств, любви к Родине и семье – уважительного отношения к труду, культурному наследию, истории России.</a:t>
            </a:r>
            <a:r>
              <a:rPr lang="ru-RU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52174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1.Приобщать детей к традиционным для православной России духовно-  нравственным ценностям;</a:t>
            </a:r>
          </a:p>
          <a:p>
            <a:pPr marL="0" indent="0">
              <a:buNone/>
            </a:pPr>
            <a:r>
              <a:rPr lang="ru-RU" sz="2000" baseline="30000" dirty="0"/>
              <a:t> </a:t>
            </a:r>
            <a:r>
              <a:rPr lang="ru-RU" sz="2000" dirty="0" smtClean="0"/>
              <a:t>2.Вводить </a:t>
            </a:r>
            <a:r>
              <a:rPr lang="ru-RU" sz="2000" dirty="0"/>
              <a:t>детей в круг основных православных праздников, показать их тесную и органическую связь с народной </a:t>
            </a:r>
            <a:r>
              <a:rPr lang="ru-RU" sz="2000" dirty="0" smtClean="0"/>
              <a:t>жизнью;</a:t>
            </a:r>
            <a:endParaRPr lang="ru-RU" sz="2000" dirty="0"/>
          </a:p>
          <a:p>
            <a:pPr marL="0" indent="0">
              <a:buNone/>
            </a:pPr>
            <a:r>
              <a:rPr lang="ru-RU" sz="2000" baseline="30000" dirty="0"/>
              <a:t> </a:t>
            </a:r>
            <a:r>
              <a:rPr lang="ru-RU" sz="2000" dirty="0" smtClean="0"/>
              <a:t>3.Формировать </a:t>
            </a:r>
            <a:r>
              <a:rPr lang="ru-RU" sz="2000" dirty="0"/>
              <a:t>у детей первоначальные представления о духовном мире, знакомить с   основными религиозными понятиями;</a:t>
            </a:r>
          </a:p>
          <a:p>
            <a:pPr marL="0" indent="0">
              <a:buNone/>
            </a:pPr>
            <a:r>
              <a:rPr lang="ru-RU" sz="2000" baseline="30000" dirty="0"/>
              <a:t> </a:t>
            </a:r>
            <a:r>
              <a:rPr lang="ru-RU" sz="2000" dirty="0" smtClean="0"/>
              <a:t>4.Помочь </a:t>
            </a:r>
            <a:r>
              <a:rPr lang="ru-RU" sz="2000" dirty="0"/>
              <a:t>семье в формировании ценностной сферы личности ребенка на основе приобщения к традициям православной культуры, в становлении нравственно здоровой и духовно богатой личности ребенка</a:t>
            </a:r>
            <a:r>
              <a:rPr lang="ru-RU" sz="2000" dirty="0" smtClean="0"/>
              <a:t>;</a:t>
            </a:r>
            <a:r>
              <a:rPr lang="ru-RU" sz="2000" baseline="30000" dirty="0"/>
              <a:t> 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 5.Привлекать педагогов, детей их родителей (законных представителей) к участию в конкурсах, фестивалях, акциях, воспитательных мероприятиях православной, патриотической и культурологической направленности</a:t>
            </a:r>
            <a:r>
              <a:rPr lang="ru-RU" sz="2000" dirty="0" smtClean="0"/>
              <a:t>;</a:t>
            </a:r>
            <a:r>
              <a:rPr lang="ru-RU" sz="2000" baseline="30000" dirty="0"/>
              <a:t> 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 6.Организовывать просветительские экскурсии (с согласия родителей).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54346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1926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5100" b="1" i="1" dirty="0">
                <a:solidFill>
                  <a:schemeClr val="accent1">
                    <a:lumMod val="75000"/>
                  </a:schemeClr>
                </a:solidFill>
              </a:rPr>
              <a:t>Реализация проекта:</a:t>
            </a:r>
            <a:endParaRPr lang="ru-RU" sz="51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lvl="0" indent="0">
              <a:buNone/>
            </a:pPr>
            <a:r>
              <a:rPr lang="ru-RU" sz="3300" b="1" i="1" u="sng" dirty="0" smtClean="0"/>
              <a:t>Организационный этап</a:t>
            </a:r>
            <a:r>
              <a:rPr lang="ru-RU" sz="3300" dirty="0"/>
              <a:t> </a:t>
            </a:r>
            <a:endParaRPr lang="ru-RU" sz="3300" dirty="0" smtClean="0"/>
          </a:p>
          <a:p>
            <a:r>
              <a:rPr lang="ru-RU" sz="3300" dirty="0" smtClean="0"/>
              <a:t>Предварительная работа с семьями воспитанников:</a:t>
            </a:r>
          </a:p>
          <a:p>
            <a:pPr lvl="0"/>
            <a:r>
              <a:rPr lang="ru-RU" sz="3300" dirty="0" smtClean="0"/>
              <a:t>согласия </a:t>
            </a:r>
            <a:r>
              <a:rPr lang="ru-RU" sz="3300" dirty="0"/>
              <a:t>родителей (участие детей и семей в данном проекте, экскурсии в храм, мероприятия согласно календарному планированию);</a:t>
            </a:r>
          </a:p>
          <a:p>
            <a:pPr lvl="0"/>
            <a:r>
              <a:rPr lang="ru-RU" sz="3300" dirty="0" smtClean="0"/>
              <a:t>анкетирование</a:t>
            </a:r>
            <a:r>
              <a:rPr lang="ru-RU" sz="3300" dirty="0"/>
              <a:t>;</a:t>
            </a:r>
          </a:p>
          <a:p>
            <a:pPr lvl="0"/>
            <a:r>
              <a:rPr lang="ru-RU" sz="3300" dirty="0"/>
              <a:t>беседы, консультации;</a:t>
            </a:r>
          </a:p>
          <a:p>
            <a:pPr lvl="0"/>
            <a:r>
              <a:rPr lang="ru-RU" sz="3300" dirty="0"/>
              <a:t>нормативно-правовое обеспечение организации проекта;</a:t>
            </a:r>
          </a:p>
          <a:p>
            <a:pPr lvl="0"/>
            <a:r>
              <a:rPr lang="ru-RU" sz="3300" dirty="0"/>
              <a:t>введение детей в основы </a:t>
            </a:r>
            <a:r>
              <a:rPr lang="ru-RU" sz="3300" dirty="0" smtClean="0"/>
              <a:t>Православия.</a:t>
            </a:r>
          </a:p>
          <a:p>
            <a:pPr marL="0" lvl="0" indent="0">
              <a:buNone/>
            </a:pPr>
            <a:endParaRPr lang="ru-RU" sz="4200" dirty="0" smtClean="0"/>
          </a:p>
        </p:txBody>
      </p:sp>
    </p:spTree>
    <p:extLst>
      <p:ext uri="{BB962C8B-B14F-4D97-AF65-F5344CB8AC3E}">
        <p14:creationId xmlns:p14="http://schemas.microsoft.com/office/powerpoint/2010/main" val="3223069652"/>
      </p:ext>
    </p:extLst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" y="1844824"/>
            <a:ext cx="3053687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812" y="1772816"/>
            <a:ext cx="3053687" cy="43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52" y="908720"/>
            <a:ext cx="3053687" cy="432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367045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Согласия </a:t>
            </a:r>
            <a:r>
              <a:rPr lang="ru-RU" sz="2400" b="1" dirty="0"/>
              <a:t>родителей </a:t>
            </a:r>
            <a:r>
              <a:rPr lang="ru-RU" sz="2400" b="1" dirty="0" smtClean="0"/>
              <a:t>для участия </a:t>
            </a:r>
            <a:r>
              <a:rPr lang="ru-RU" sz="2400" b="1" dirty="0"/>
              <a:t>детей </a:t>
            </a:r>
            <a:r>
              <a:rPr lang="ru-RU" sz="2400" b="1" dirty="0" smtClean="0"/>
              <a:t>в </a:t>
            </a:r>
            <a:r>
              <a:rPr lang="ru-RU" sz="2400" b="1" dirty="0"/>
              <a:t>данном </a:t>
            </a:r>
            <a:r>
              <a:rPr lang="ru-RU" sz="2400" b="1" dirty="0" smtClean="0"/>
              <a:t>проекте </a:t>
            </a:r>
            <a:endParaRPr lang="ru-RU" sz="2400" b="1" dirty="0"/>
          </a:p>
        </p:txBody>
      </p:sp>
    </p:spTree>
  </p:cSld>
  <p:clrMapOvr>
    <a:masterClrMapping/>
  </p:clrMapOvr>
  <p:transition>
    <p:dissolve/>
    <p:sndAc>
      <p:endSnd/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1486</TotalTime>
  <Words>347</Words>
  <Application>Microsoft Office PowerPoint</Application>
  <PresentationFormat>Экран (4:3)</PresentationFormat>
  <Paragraphs>101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дошкольное образовательное учреждение «Детский сад №1 «Счастливчик»    ПРОЕКТ в подготовительной группе на тему: «Духовно-нравственное воспитание старших дошкольников через познание основ православной культуры»  </vt:lpstr>
      <vt:lpstr>Презентация PowerPoint</vt:lpstr>
      <vt:lpstr>Презентация PowerPoint</vt:lpstr>
      <vt:lpstr>Актуальность</vt:lpstr>
      <vt:lpstr>Презентация PowerPoint</vt:lpstr>
      <vt:lpstr>Цель:</vt:lpstr>
      <vt:lpstr>Задачи: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мероприятий  Тематическое планирование по духовно-нравственному воспитанию детей дошкольного возраста 6-7 лет на январь ,февраль, март 2019 учебный год </vt:lpstr>
      <vt:lpstr>Виды деятельности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Духовно-нравственное воспитание дошкольников</dc:title>
  <cp:lastModifiedBy>olga</cp:lastModifiedBy>
  <cp:revision>205</cp:revision>
  <dcterms:modified xsi:type="dcterms:W3CDTF">2019-09-16T08:23:30Z</dcterms:modified>
</cp:coreProperties>
</file>