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1" r:id="rId1"/>
  </p:sldMasterIdLst>
  <p:notesMasterIdLst>
    <p:notesMasterId r:id="rId19"/>
  </p:notesMasterIdLst>
  <p:sldIdLst>
    <p:sldId id="256" r:id="rId2"/>
    <p:sldId id="277" r:id="rId3"/>
    <p:sldId id="280" r:id="rId4"/>
    <p:sldId id="257" r:id="rId5"/>
    <p:sldId id="258" r:id="rId6"/>
    <p:sldId id="261" r:id="rId7"/>
    <p:sldId id="262" r:id="rId8"/>
    <p:sldId id="274" r:id="rId9"/>
    <p:sldId id="259" r:id="rId10"/>
    <p:sldId id="275" r:id="rId11"/>
    <p:sldId id="276" r:id="rId12"/>
    <p:sldId id="284" r:id="rId13"/>
    <p:sldId id="282" r:id="rId14"/>
    <p:sldId id="287" r:id="rId15"/>
    <p:sldId id="283" r:id="rId16"/>
    <p:sldId id="298" r:id="rId17"/>
    <p:sldId id="270" r:id="rId18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FF0000"/>
    <a:srgbClr val="0033CC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16D9F66E-5EB9-4882-86FB-DCBF35E3C3E4}" styleName="Средний стиль 4 - акцент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C083E6E3-FA7D-4D7B-A595-EF9225AFEA82}" styleName="Светлый стиль 1 - акцент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9D7B26C5-4107-4FEC-AEDC-1716B250A1EF}" styleName="Светлый стиль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FD0F851-EC5A-4D38-B0AD-8093EC10F338}" styleName="Светлый стиль 1 - акцент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F30AE81-9846-4F2C-850D-F5EDFF2D5349}" type="datetimeFigureOut">
              <a:rPr lang="ru-RU" smtClean="0"/>
              <a:pPr/>
              <a:t>20.03.2018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7974ACF-7A1A-4E60-AA8F-CDC26E20310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6923747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31F47D-C617-4365-BBF3-93293726573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5B92E9-8DA0-4A0A-955E-2CBB70D39B8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E4B501-CD7B-4F39-AE94-72563A7BCBA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3BD2467D-24E3-44D4-9B60-1FC164048831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5049074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388F18-F59D-48AB-BB21-ABBF4F5397B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FB97D-7CB9-4F32-AB23-FF4C75E535D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EDD27-8A71-4B9F-B0F6-ACCBBF26BE3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263FCE-D464-45DD-9A34-0C9B23E3642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93108D-7C41-483C-9116-E58D582A837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379B07-9856-46EF-88F1-61971DBBB41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AFF38A-614B-46BB-B4A5-A110B35C5E0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894260-3DDB-4C22-9EED-4B12E0C09DE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7BF736-834A-4CBE-AEC5-E78D0E91F534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jpeg"/><Relationship Id="rId2" Type="http://schemas.openxmlformats.org/officeDocument/2006/relationships/hyperlink" Target="http://www.consultant.ru/document/cons_doc_LAW_17579/c8b966271331ed0f59b793d7144df9b88335c640/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://www.consultant.ru/document/cons_doc_LAW_305/36517b1b747a2b46897573b91357335010bc4e3a/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7" Type="http://schemas.openxmlformats.org/officeDocument/2006/relationships/image" Target="../media/image8.jpeg"/><Relationship Id="rId2" Type="http://schemas.openxmlformats.org/officeDocument/2006/relationships/hyperlink" Target="http://www.consultant.ru/document/cons_doc_LAW_121597/63df0c03a72c20f83fbac36216d643e24c7dc5cd/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jpeg"/><Relationship Id="rId5" Type="http://schemas.openxmlformats.org/officeDocument/2006/relationships/image" Target="../media/image12.jpeg"/><Relationship Id="rId4" Type="http://schemas.openxmlformats.org/officeDocument/2006/relationships/image" Target="../media/image11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7" Type="http://schemas.openxmlformats.org/officeDocument/2006/relationships/image" Target="../media/image19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8.jpeg"/><Relationship Id="rId5" Type="http://schemas.openxmlformats.org/officeDocument/2006/relationships/image" Target="../media/image17.jpeg"/><Relationship Id="rId4" Type="http://schemas.openxmlformats.org/officeDocument/2006/relationships/image" Target="../media/image16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jpeg"/><Relationship Id="rId3" Type="http://schemas.openxmlformats.org/officeDocument/2006/relationships/image" Target="../media/image4.jpeg"/><Relationship Id="rId7" Type="http://schemas.openxmlformats.org/officeDocument/2006/relationships/image" Target="../media/image23.jpeg"/><Relationship Id="rId2" Type="http://schemas.openxmlformats.org/officeDocument/2006/relationships/hyperlink" Target="http://www.consultant.ru/document/cons_doc_LAW_17579/87e5413f153110f9529509bc465f7b49a12580ad/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2.jpeg"/><Relationship Id="rId5" Type="http://schemas.openxmlformats.org/officeDocument/2006/relationships/image" Target="../media/image21.jpeg"/><Relationship Id="rId4" Type="http://schemas.openxmlformats.org/officeDocument/2006/relationships/image" Target="../media/image20.jpeg"/><Relationship Id="rId9" Type="http://schemas.openxmlformats.org/officeDocument/2006/relationships/image" Target="../media/image25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"/>
          <p:cNvSpPr txBox="1">
            <a:spLocks noChangeArrowheads="1"/>
          </p:cNvSpPr>
          <p:nvPr/>
        </p:nvSpPr>
        <p:spPr bwMode="auto">
          <a:xfrm>
            <a:off x="214282" y="0"/>
            <a:ext cx="8812814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2800">
                <a:solidFill>
                  <a:schemeClr val="tx1"/>
                </a:solidFill>
                <a:latin typeface="+mn-lt"/>
                <a:cs typeface="+mn-cs"/>
              </a:defRPr>
            </a:lvl2pPr>
            <a:lvl3pPr marL="91440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2400">
                <a:solidFill>
                  <a:schemeClr val="tx1"/>
                </a:solidFill>
                <a:latin typeface="+mn-lt"/>
                <a:cs typeface="+mn-cs"/>
              </a:defRPr>
            </a:lvl3pPr>
            <a:lvl4pPr marL="137160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  <a:cs typeface="+mn-cs"/>
              </a:defRPr>
            </a:lvl4pPr>
            <a:lvl5pPr marL="182880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  <a:cs typeface="+mn-cs"/>
              </a:defRPr>
            </a:lvl5pPr>
            <a:lvl6pPr marL="228600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  <a:cs typeface="+mn-cs"/>
              </a:defRPr>
            </a:lvl6pPr>
            <a:lvl7pPr marL="274320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  <a:cs typeface="+mn-cs"/>
              </a:defRPr>
            </a:lvl7pPr>
            <a:lvl8pPr marL="320040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  <a:cs typeface="+mn-cs"/>
              </a:defRPr>
            </a:lvl8pPr>
            <a:lvl9pPr marL="365760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  <a:cs typeface="+mn-cs"/>
              </a:defRPr>
            </a:lvl9pPr>
          </a:lstStyle>
          <a:p>
            <a:endParaRPr lang="ru-RU" sz="1400" dirty="0" smtClean="0"/>
          </a:p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Учебная дисциплина </a:t>
            </a:r>
          </a:p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«Закон РФ «О защите прав потребителей»</a:t>
            </a:r>
          </a:p>
          <a:p>
            <a:endParaRPr lang="ru-RU" sz="28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Тема урока:</a:t>
            </a:r>
          </a:p>
          <a:p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«Защита прав потребителей </a:t>
            </a:r>
          </a:p>
          <a:p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при продаже товаров </a:t>
            </a:r>
          </a:p>
          <a:p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потребителям»</a:t>
            </a:r>
            <a:endParaRPr lang="ru-RU" sz="4000" b="1" dirty="0">
              <a:latin typeface="Times New Roman" pitchFamily="18" charset="0"/>
              <a:cs typeface="Times New Roman" pitchFamily="18" charset="0"/>
            </a:endParaRPr>
          </a:p>
          <a:p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r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преподаватель                                     </a:t>
            </a:r>
            <a:br>
              <a:rPr lang="ru-RU" sz="2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Майорова Алёна Сергеевна</a:t>
            </a:r>
          </a:p>
        </p:txBody>
      </p:sp>
      <p:pic>
        <p:nvPicPr>
          <p:cNvPr id="3074" name="Picture 2" descr="C:\Users\User\Pictures\закон\521604.jp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t="2258"/>
          <a:stretch/>
        </p:blipFill>
        <p:spPr bwMode="auto">
          <a:xfrm rot="20786604">
            <a:off x="535740" y="3528502"/>
            <a:ext cx="1810065" cy="295788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476672"/>
          </a:xfrm>
        </p:spPr>
        <p:txBody>
          <a:bodyPr/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Опорный конспект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9" name="Group 49"/>
          <p:cNvGraphicFramePr>
            <a:graphicFrameLocks/>
          </p:cNvGraphicFramePr>
          <p:nvPr>
            <p:extLst>
              <p:ext uri="{D42A27DB-BD31-4B8C-83A1-F6EECF244321}">
                <p14:modId xmlns="" xmlns:p14="http://schemas.microsoft.com/office/powerpoint/2010/main" val="1800117350"/>
              </p:ext>
            </p:extLst>
          </p:nvPr>
        </p:nvGraphicFramePr>
        <p:xfrm>
          <a:off x="107504" y="476672"/>
          <a:ext cx="8929936" cy="6278880"/>
        </p:xfrm>
        <a:graphic>
          <a:graphicData uri="http://schemas.openxmlformats.org/drawingml/2006/table">
            <a:tbl>
              <a:tblPr/>
              <a:tblGrid>
                <a:gridCol w="1008112"/>
                <a:gridCol w="3600400"/>
                <a:gridCol w="2232248"/>
                <a:gridCol w="2089176"/>
              </a:tblGrid>
              <a:tr h="332656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20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ru-RU" sz="20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ru-RU" sz="20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3305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20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20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Замена товара ненадлежащего качества</a:t>
                      </a:r>
                      <a:r>
                        <a:rPr lang="ru-RU" sz="200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u-RU" sz="20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на товар аналогичной марки</a:t>
                      </a:r>
                    </a:p>
                    <a:p>
                      <a:pPr marL="285750" marR="0" lvl="0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80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lang="ru-RU" sz="20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при необходимости дополнительной проверки</a:t>
                      </a:r>
                      <a:r>
                        <a:rPr lang="ru-RU" sz="200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качества</a:t>
                      </a:r>
                    </a:p>
                    <a:p>
                      <a:pPr marL="285750" marR="0" lvl="0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80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lang="ru-RU" sz="20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если в момент предъявления требования отсутствует необходимый для замены товар</a:t>
                      </a:r>
                    </a:p>
                    <a:p>
                      <a:pPr marL="285750" marR="0" lvl="0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80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lang="ru-RU" sz="20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 районах Крайнего Севера</a:t>
                      </a:r>
                    </a:p>
                    <a:p>
                      <a:pPr marL="285750" marR="0" lvl="0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80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</a:pPr>
                      <a:endParaRPr lang="ru-RU" sz="2000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285750" marR="0" lvl="0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80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lang="ru-RU" sz="20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Если для замены товара длительного пользования требуется более семи дней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20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7 дней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lang="ru-RU" sz="2000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lang="ru-RU" sz="2000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20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20 дней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lang="ru-RU" sz="2000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lang="ru-RU" sz="2000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20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 месяц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lang="ru-RU" sz="2000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lang="ru-RU" sz="2000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20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Срок, необходимый для очередной доставки товара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20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 3-дневный срок предоставляется аналогичный товар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20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1% за каждый день просрочки от стоимости товара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183992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476672"/>
          </a:xfrm>
        </p:spPr>
        <p:txBody>
          <a:bodyPr/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Опорный конспект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9" name="Group 49"/>
          <p:cNvGraphicFramePr>
            <a:graphicFrameLocks/>
          </p:cNvGraphicFramePr>
          <p:nvPr>
            <p:extLst>
              <p:ext uri="{D42A27DB-BD31-4B8C-83A1-F6EECF244321}">
                <p14:modId xmlns="" xmlns:p14="http://schemas.microsoft.com/office/powerpoint/2010/main" val="66174320"/>
              </p:ext>
            </p:extLst>
          </p:nvPr>
        </p:nvGraphicFramePr>
        <p:xfrm>
          <a:off x="107504" y="476672"/>
          <a:ext cx="8929936" cy="6318447"/>
        </p:xfrm>
        <a:graphic>
          <a:graphicData uri="http://schemas.openxmlformats.org/drawingml/2006/table">
            <a:tbl>
              <a:tblPr/>
              <a:tblGrid>
                <a:gridCol w="720080"/>
                <a:gridCol w="4680520"/>
                <a:gridCol w="936104"/>
                <a:gridCol w="2593232"/>
              </a:tblGrid>
              <a:tr h="288031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20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ru-RU" sz="20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ru-RU" sz="20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3620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20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lang="ru-RU" sz="20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Соразмерное</a:t>
                      </a:r>
                      <a:r>
                        <a:rPr lang="ru-RU" sz="200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уменьшение покупной цены  товара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lang="ru-RU" sz="200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Возмещение расходов на исправление недостатков товара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lang="ru-RU" sz="200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Возврат уплаченной за товар денежной суммы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lang="ru-RU" sz="200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Возмещении убытков, причиненных потребителю вследствие продажи товара ненадлежащего качества либо предоставления ненадлежащей информации о товаре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20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10 дней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lang="ru-RU" sz="2000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lang="ru-RU" sz="2000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lang="ru-RU" sz="2000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lang="ru-RU" sz="2000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lang="ru-RU" sz="2000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20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1% за каждый день просрочки от стоимости товара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7587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20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23.1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lang="ru-RU" sz="200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Возмещение убытков, причиненных вследствие нарушения установленного договором купли-продажи срока передачи предварительно оплаченного товара.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lang="ru-RU" sz="200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Возврат уплаченной за товар суммы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20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10 дней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lang="ru-RU" sz="2000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20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0,5% за каждый день просрочки от суммы</a:t>
                      </a:r>
                      <a:r>
                        <a:rPr lang="ru-RU" sz="200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предоплаты </a:t>
                      </a:r>
                      <a:r>
                        <a:rPr lang="ru-RU" sz="20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товара.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20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Неустойка</a:t>
                      </a:r>
                      <a:r>
                        <a:rPr lang="ru-RU" sz="200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u-RU" sz="20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не может превышать сумму предварительной оплаты товара.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13140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42918"/>
          </a:xfrm>
        </p:spPr>
        <p:txBody>
          <a:bodyPr/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Опорный конспект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9" name="Group 49"/>
          <p:cNvGraphicFramePr>
            <a:graphicFrameLocks/>
          </p:cNvGraphicFramePr>
          <p:nvPr>
            <p:extLst>
              <p:ext uri="{D42A27DB-BD31-4B8C-83A1-F6EECF244321}">
                <p14:modId xmlns="" xmlns:p14="http://schemas.microsoft.com/office/powerpoint/2010/main" val="1845727265"/>
              </p:ext>
            </p:extLst>
          </p:nvPr>
        </p:nvGraphicFramePr>
        <p:xfrm>
          <a:off x="107504" y="908721"/>
          <a:ext cx="8929936" cy="4032447"/>
        </p:xfrm>
        <a:graphic>
          <a:graphicData uri="http://schemas.openxmlformats.org/drawingml/2006/table">
            <a:tbl>
              <a:tblPr/>
              <a:tblGrid>
                <a:gridCol w="720080"/>
                <a:gridCol w="4680520"/>
                <a:gridCol w="936104"/>
                <a:gridCol w="2593232"/>
              </a:tblGrid>
              <a:tr h="288031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20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ru-RU" sz="20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ru-RU" sz="20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3620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20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25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20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Потребитель вправе обменять непродовольственный товар надлежащего качества на аналогичный товар у продавца, у которого этот товар был приобретен (в течение 14</a:t>
                      </a:r>
                      <a:r>
                        <a:rPr lang="ru-RU" sz="200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u-RU" sz="20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дней, не считая дня его покупки), если указанный товар не подошел по форме, габаритам, фасону, расцветке, размеру или комплектации.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endParaRPr lang="ru-RU" sz="2000" kern="1200" baseline="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20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3 дня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lang="ru-RU" sz="2000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lang="ru-RU" sz="2000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lang="ru-RU" sz="2000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lang="ru-RU" sz="2000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20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1% за каждый день просрочки от стоимости товара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36853075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44624"/>
            <a:ext cx="9036496" cy="1786210"/>
          </a:xfrm>
        </p:spPr>
        <p:txBody>
          <a:bodyPr/>
          <a:lstStyle/>
          <a:p>
            <a:r>
              <a:rPr lang="ru-RU" sz="2000" b="1" dirty="0">
                <a:solidFill>
                  <a:srgbClr val="FF0000"/>
                </a:solidFill>
                <a:hlinkClick r:id="rId2"/>
              </a:rPr>
              <a:t>ПЕРЕЧЕНЬ </a:t>
            </a:r>
            <a:br>
              <a:rPr lang="ru-RU" sz="2000" b="1" dirty="0">
                <a:solidFill>
                  <a:srgbClr val="FF0000"/>
                </a:solidFill>
                <a:hlinkClick r:id="rId2"/>
              </a:rPr>
            </a:br>
            <a:r>
              <a:rPr lang="ru-RU" sz="2000" b="1" dirty="0" smtClean="0">
                <a:solidFill>
                  <a:srgbClr val="FF0000"/>
                </a:solidFill>
                <a:hlinkClick r:id="rId2"/>
              </a:rPr>
              <a:t>НЕПРОДОВОЛЬСТВЕННЫХ </a:t>
            </a:r>
            <a:r>
              <a:rPr lang="ru-RU" sz="2000" b="1" dirty="0">
                <a:solidFill>
                  <a:srgbClr val="FF0000"/>
                </a:solidFill>
                <a:hlinkClick r:id="rId2"/>
              </a:rPr>
              <a:t>ТОВАРОВ НАДЛЕЖАЩЕГО КАЧЕСТВА,</a:t>
            </a:r>
            <a:br>
              <a:rPr lang="ru-RU" sz="2000" b="1" dirty="0">
                <a:solidFill>
                  <a:srgbClr val="FF0000"/>
                </a:solidFill>
                <a:hlinkClick r:id="rId2"/>
              </a:rPr>
            </a:br>
            <a:r>
              <a:rPr lang="ru-RU" sz="2000" b="1" dirty="0">
                <a:solidFill>
                  <a:srgbClr val="FF0000"/>
                </a:solidFill>
                <a:hlinkClick r:id="rId2"/>
              </a:rPr>
              <a:t> </a:t>
            </a:r>
            <a:r>
              <a:rPr lang="ru-RU" sz="2000" b="1" dirty="0" smtClean="0">
                <a:solidFill>
                  <a:srgbClr val="FF0000"/>
                </a:solidFill>
                <a:hlinkClick r:id="rId2"/>
              </a:rPr>
              <a:t>НЕ </a:t>
            </a:r>
            <a:r>
              <a:rPr lang="ru-RU" sz="2000" b="1" dirty="0">
                <a:solidFill>
                  <a:srgbClr val="FF0000"/>
                </a:solidFill>
                <a:hlinkClick r:id="rId2"/>
              </a:rPr>
              <a:t>ПОДЛЕЖАЩИХ ВОЗВРАТУ ИЛИ ОБМЕНУ НА АНАЛОГИЧНЫЙ</a:t>
            </a:r>
            <a:br>
              <a:rPr lang="ru-RU" sz="2000" b="1" dirty="0">
                <a:solidFill>
                  <a:srgbClr val="FF0000"/>
                </a:solidFill>
                <a:hlinkClick r:id="rId2"/>
              </a:rPr>
            </a:br>
            <a:r>
              <a:rPr lang="ru-RU" sz="2000" dirty="0">
                <a:solidFill>
                  <a:srgbClr val="FF0000"/>
                </a:solidFill>
                <a:hlinkClick r:id="rId2"/>
              </a:rPr>
              <a:t> </a:t>
            </a:r>
            <a:r>
              <a:rPr lang="ru-RU" sz="2000" b="1" dirty="0" smtClean="0">
                <a:solidFill>
                  <a:srgbClr val="FF0000"/>
                </a:solidFill>
                <a:hlinkClick r:id="rId2"/>
              </a:rPr>
              <a:t>ТОВАР </a:t>
            </a:r>
            <a:r>
              <a:rPr lang="ru-RU" sz="2000" b="1" dirty="0">
                <a:solidFill>
                  <a:srgbClr val="FF0000"/>
                </a:solidFill>
                <a:hlinkClick r:id="rId2"/>
              </a:rPr>
              <a:t>ДРУГИХ РАЗМЕРА, ФОРМЫ, ГАБАРИТА, ФАСОНА,</a:t>
            </a:r>
            <a:br>
              <a:rPr lang="ru-RU" sz="2000" b="1" dirty="0">
                <a:solidFill>
                  <a:srgbClr val="FF0000"/>
                </a:solidFill>
                <a:hlinkClick r:id="rId2"/>
              </a:rPr>
            </a:br>
            <a:r>
              <a:rPr lang="ru-RU" sz="2000" b="1" dirty="0">
                <a:solidFill>
                  <a:srgbClr val="FF0000"/>
                </a:solidFill>
                <a:hlinkClick r:id="rId2"/>
              </a:rPr>
              <a:t> </a:t>
            </a:r>
            <a:r>
              <a:rPr lang="ru-RU" sz="2000" b="1" dirty="0" smtClean="0">
                <a:solidFill>
                  <a:srgbClr val="FF0000"/>
                </a:solidFill>
                <a:hlinkClick r:id="rId2"/>
              </a:rPr>
              <a:t>РАСЦВЕТКИ </a:t>
            </a:r>
            <a:r>
              <a:rPr lang="ru-RU" sz="2000" b="1" dirty="0">
                <a:solidFill>
                  <a:srgbClr val="FF0000"/>
                </a:solidFill>
                <a:hlinkClick r:id="rId2"/>
              </a:rPr>
              <a:t>ИЛИ </a:t>
            </a:r>
            <a:r>
              <a:rPr lang="ru-RU" sz="2000" b="1" dirty="0" smtClean="0">
                <a:solidFill>
                  <a:srgbClr val="FF0000"/>
                </a:solidFill>
                <a:hlinkClick r:id="rId2"/>
              </a:rPr>
              <a:t>КОМПЛЕКТАЦИИ</a:t>
            </a:r>
            <a:endParaRPr lang="ru-RU" sz="2000" b="1" dirty="0">
              <a:solidFill>
                <a:srgbClr val="FF0000"/>
              </a:solidFill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4511" y="1865028"/>
            <a:ext cx="7643703" cy="4778682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23357017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268760"/>
          </a:xfrm>
        </p:spPr>
        <p:txBody>
          <a:bodyPr>
            <a:normAutofit fontScale="90000"/>
          </a:bodyPr>
          <a:lstStyle/>
          <a:p>
            <a:r>
              <a:rPr lang="ru-RU" sz="20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7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Ответственность продавца за </a:t>
            </a:r>
            <a:r>
              <a:rPr lang="ru-RU" sz="27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нарушение </a:t>
            </a:r>
            <a:r>
              <a:rPr lang="ru-RU" sz="27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требований Закона </a:t>
            </a:r>
            <a:r>
              <a:rPr lang="ru-RU" sz="27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РФ «О защите прав потребителей»</a:t>
            </a:r>
            <a:br>
              <a:rPr lang="ru-RU" sz="27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7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7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22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2921645306"/>
              </p:ext>
            </p:extLst>
          </p:nvPr>
        </p:nvGraphicFramePr>
        <p:xfrm>
          <a:off x="142844" y="1124744"/>
          <a:ext cx="8807453" cy="5084188"/>
        </p:xfrm>
        <a:graphic>
          <a:graphicData uri="http://schemas.openxmlformats.org/drawingml/2006/table">
            <a:tbl>
              <a:tblPr firstRow="1" bandRow="1">
                <a:tableStyleId>{9D7B26C5-4107-4FEC-AEDC-1716B250A1EF}</a:tableStyleId>
              </a:tblPr>
              <a:tblGrid>
                <a:gridCol w="8807453"/>
              </a:tblGrid>
              <a:tr h="1661441">
                <a:tc>
                  <a:txBody>
                    <a:bodyPr/>
                    <a:lstStyle/>
                    <a:p>
                      <a:pPr marL="0" indent="0" algn="just">
                        <a:buNone/>
                      </a:pPr>
                      <a:r>
                        <a:rPr lang="ru-RU" sz="2000" b="0" u="sng" dirty="0" smtClean="0">
                          <a:latin typeface="Times New Roman" pitchFamily="18" charset="0"/>
                          <a:cs typeface="Times New Roman" pitchFamily="18" charset="0"/>
                        </a:rPr>
                        <a:t>Статья 18 Закона РФ «О защите прав потребителей»</a:t>
                      </a:r>
                    </a:p>
                    <a:p>
                      <a:pPr marL="0" indent="0" algn="just">
                        <a:buNone/>
                      </a:pPr>
                      <a:r>
                        <a:rPr lang="ru-RU" sz="2000" b="0" dirty="0" smtClean="0">
                          <a:latin typeface="Times New Roman" pitchFamily="18" charset="0"/>
                          <a:cs typeface="Times New Roman" pitchFamily="18" charset="0"/>
                        </a:rPr>
                        <a:t>За нарушение сроков удовлетворения требования потребителя продавец (изготовитель, импортер) уплачивает за каждый день просрочки неустойку (пеню) в размере 1% цены товара.</a:t>
                      </a:r>
                    </a:p>
                    <a:p>
                      <a:pPr algn="just"/>
                      <a:endParaRPr lang="ru-RU" sz="2000" b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just"/>
                      <a:endParaRPr lang="ru-RU" sz="20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1581974">
                <a:tc>
                  <a:txBody>
                    <a:bodyPr/>
                    <a:lstStyle/>
                    <a:p>
                      <a:pPr marL="0" indent="0" algn="just" defTabSz="914400" rtl="0" eaLnBrk="1" latinLnBrk="0" hangingPunct="1">
                        <a:lnSpc>
                          <a:spcPct val="110000"/>
                        </a:lnSpc>
                        <a:buNone/>
                      </a:pPr>
                      <a:r>
                        <a:rPr lang="ru-RU" sz="2000" b="0" u="sng" kern="1200" dirty="0" smtClean="0">
                          <a:latin typeface="Times New Roman" pitchFamily="18" charset="0"/>
                          <a:cs typeface="Times New Roman" pitchFamily="18" charset="0"/>
                        </a:rPr>
                        <a:t>Статья 151 Гражданского кодекса РФ</a:t>
                      </a:r>
                    </a:p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0" dirty="0" smtClean="0">
                          <a:latin typeface="Times New Roman" pitchFamily="18" charset="0"/>
                          <a:cs typeface="Times New Roman" pitchFamily="18" charset="0"/>
                        </a:rPr>
                        <a:t>Моральный вред, причиненный потребителю вследствие нарушения подлежит компенсации</a:t>
                      </a:r>
                    </a:p>
                    <a:p>
                      <a:pPr algn="just"/>
                      <a:endParaRPr lang="ru-RU" sz="2000" b="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1581974">
                <a:tc>
                  <a:txBody>
                    <a:bodyPr/>
                    <a:lstStyle/>
                    <a:p>
                      <a:pPr marL="0" indent="0" algn="just" defTabSz="914400" rtl="0" eaLnBrk="1" latinLnBrk="0" hangingPunct="1">
                        <a:lnSpc>
                          <a:spcPct val="110000"/>
                        </a:lnSpc>
                        <a:buNone/>
                      </a:pPr>
                      <a:r>
                        <a:rPr lang="ru-RU" sz="2000" b="0" u="sng" kern="1200" dirty="0" smtClean="0">
                          <a:latin typeface="Times New Roman" pitchFamily="18" charset="0"/>
                          <a:cs typeface="Times New Roman" pitchFamily="18" charset="0"/>
                        </a:rPr>
                        <a:t>Статья 13 Закона РФ «О защите прав потребителей»</a:t>
                      </a:r>
                    </a:p>
                    <a:p>
                      <a:pPr algn="just"/>
                      <a:r>
                        <a:rPr lang="ru-RU" sz="2000" b="0" dirty="0" smtClean="0">
                          <a:latin typeface="Times New Roman" pitchFamily="18" charset="0"/>
                          <a:cs typeface="Times New Roman" pitchFamily="18" charset="0"/>
                        </a:rPr>
                        <a:t>За несоблюдение в добровольном порядке удовлетворения требований потребителя взыскивается штраф в размере 50% от суммы, присужденной судом в пользу потребителя.</a:t>
                      </a:r>
                      <a:endParaRPr lang="ru-RU" sz="2000" b="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44624"/>
            <a:ext cx="9144000" cy="850106"/>
          </a:xfrm>
        </p:spPr>
        <p:txBody>
          <a:bodyPr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Ситуационные задачи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Содержимое 3"/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l="5876" r="21690"/>
          <a:stretch/>
        </p:blipFill>
        <p:spPr>
          <a:xfrm>
            <a:off x="0" y="1308396"/>
            <a:ext cx="9144000" cy="504956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="" xmlns:p14="http://schemas.microsoft.com/office/powerpoint/2010/main" val="18483840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-24"/>
            <a:ext cx="9144000" cy="741170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Ситуационные задачи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0" y="714356"/>
            <a:ext cx="9144000" cy="6143644"/>
          </a:xfrm>
        </p:spPr>
        <p:txBody>
          <a:bodyPr>
            <a:normAutofit fontScale="92500" lnSpcReduction="10000"/>
          </a:bodyPr>
          <a:lstStyle/>
          <a:p>
            <a:pPr marL="514350" lvl="0" indent="-514350" algn="ctr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Покупатель приобрел 10 сырников. Дома он обнаружил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плесневение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в 2 сырниках и обратился в магазин с просьбой заменить некачественный товар или возвратить деньги. Администрация магазина отказала в приеме и обмене товара, мотивируя тем, что у покупателя нет доказательств, что сырки приобретены в их магазине. Прав ли продавец? Ответ обоснуйте. </a:t>
            </a:r>
            <a:endParaRPr lang="ru-RU" sz="3600" dirty="0" smtClean="0">
              <a:latin typeface="Times New Roman" pitchFamily="18" charset="0"/>
              <a:cs typeface="Times New Roman" pitchFamily="18" charset="0"/>
            </a:endParaRPr>
          </a:p>
          <a:p>
            <a:pPr lvl="0" algn="ctr">
              <a:buNone/>
            </a:pP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lvl="0" algn="ctr"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30 августа в магазине «Азбука» гр. Карлова приобрела для своего сына учебник по географии. В тот же день покупательница обратилась в магазин с просьбой обменять купленный товар, т.к. он оказался другого издательства. Продавец отказала удовлетворить её просьбу. Прав ли продавец? Ответ обоснуйте.</a:t>
            </a:r>
          </a:p>
          <a:p>
            <a:pPr lvl="0">
              <a:buNone/>
            </a:pP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lvl="0" algn="ctr"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Покупатель настаивает на обмене телевизора, купленного два месяца назад (срок гарантии – 1 месяц). Свое требование он мотивирует тем, что телевизор имеет плохое изображение. Продавец не соглашается с требованием покупателя и предлагает ему произвести ремонт. Кто прав в данной ситуации? Ответ обоснуйте.</a:t>
            </a:r>
          </a:p>
          <a:p>
            <a:endParaRPr lang="ru-RU" sz="3600" dirty="0"/>
          </a:p>
        </p:txBody>
      </p:sp>
    </p:spTree>
    <p:extLst>
      <p:ext uri="{BB962C8B-B14F-4D97-AF65-F5344CB8AC3E}">
        <p14:creationId xmlns="" xmlns:p14="http://schemas.microsoft.com/office/powerpoint/2010/main" val="18483840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marL="0" indent="0" algn="ctr">
              <a:buNone/>
            </a:pPr>
            <a:endParaRPr lang="ru-RU" sz="2000" b="1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Литературные источники</a:t>
            </a:r>
          </a:p>
          <a:p>
            <a:pPr marL="0" indent="0" algn="ctr">
              <a:buNone/>
            </a:pPr>
            <a:endParaRPr lang="ru-RU" sz="2000" b="1" dirty="0"/>
          </a:p>
          <a:p>
            <a:pPr marL="457200" lvl="0" indent="-457200" algn="just">
              <a:buAutoNum type="arabicPeriod"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Гражданский 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кодекс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РФ от 30 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ноября 1994 года N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51-ФЗ.</a:t>
            </a:r>
            <a:endParaRPr lang="ru-RU" sz="1800" dirty="0">
              <a:latin typeface="Times New Roman" pitchFamily="18" charset="0"/>
              <a:cs typeface="Times New Roman" pitchFamily="18" charset="0"/>
            </a:endParaRPr>
          </a:p>
          <a:p>
            <a:pPr marL="457200" lvl="0" indent="-457200" algn="just">
              <a:buAutoNum type="arabicPeriod"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Кодекс 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Российской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Федерации об административных правонарушениях от 30.12.2001 №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195-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ФЗ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(ред. от 15.02.2016 ).</a:t>
            </a:r>
          </a:p>
          <a:p>
            <a:pPr marL="457200" indent="-457200" algn="just">
              <a:buAutoNum type="arabicPeriod"/>
            </a:pP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Закон Российской Федерации от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07.02.1992 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№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2300-1 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«О защите прав потребителей»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(ред. от 13.07.2015).</a:t>
            </a:r>
          </a:p>
          <a:p>
            <a:pPr marL="457200" indent="-457200" algn="just">
              <a:buAutoNum type="arabicPeriod"/>
            </a:pP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Постановление Правительства РФ от 19.01.1998 N 55 (ред. от 23.12.2015) "Об утверждении Правил продажи отдельных видов товаров, перечня товаров длительного пользования, на которые не распространяется требование покупателя о безвозмездном предоставлении ему на период ремонта или замены аналогичного товара, и перечня непродовольственных товаров надлежащего качества, не подлежащих возврату или обмену на аналогичный товар других размера, формы, габарита, фасона, расцветки или комплектации"</a:t>
            </a:r>
          </a:p>
          <a:p>
            <a:pPr marL="457200" indent="-457200" algn="just">
              <a:buAutoNum type="arabicPeriod"/>
            </a:pP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Распоряжение Председателя Правительства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Республики Карелия 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от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18.04.1998 № 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231-р «Об установлении на территории Республики Карелия времени наступления сезонов для исчисления гарантийного срока и срока службы сезонных товаров».</a:t>
            </a:r>
          </a:p>
          <a:p>
            <a:pPr marL="457200" indent="-457200" algn="just">
              <a:buAutoNum type="arabicPeriod"/>
            </a:pP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Управление Федеральной службы по надзору в сфере защиты прав потребителей и благополучия человека по Республике Карелия // [Электронный ресурс]. Режим доступа: http://10.rospotrebnadzor.ru</a:t>
            </a:r>
          </a:p>
          <a:p>
            <a:pPr marL="457200" indent="-457200" algn="just">
              <a:buAutoNum type="arabicPeriod"/>
            </a:pPr>
            <a:endParaRPr lang="ru-RU" sz="2400" dirty="0"/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383786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User\Pictures\закон\image11060915-540x300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08607" y="214290"/>
            <a:ext cx="5035393" cy="279744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179512" y="3643314"/>
            <a:ext cx="8856984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AutoNum type="arabicPeriod"/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На 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просвещение в области защиты своих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прав. </a:t>
            </a:r>
          </a:p>
          <a:p>
            <a:pPr marL="342900" indent="-342900">
              <a:buAutoNum type="arabicPeriod"/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На 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надлежащее качество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товаров.</a:t>
            </a:r>
          </a:p>
          <a:p>
            <a:pPr marL="342900" indent="-342900">
              <a:buAutoNum type="arabicPeriod"/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На 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безопасность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товаров.</a:t>
            </a:r>
          </a:p>
          <a:p>
            <a:pPr marL="342900" indent="-342900">
              <a:buAutoNum type="arabicPeriod"/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На информацию.</a:t>
            </a:r>
          </a:p>
          <a:p>
            <a:pPr marL="342900" indent="-342900">
              <a:buAutoNum type="arabicPeriod"/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На 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возмещение морального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вреда.</a:t>
            </a:r>
          </a:p>
          <a:p>
            <a:pPr marL="342900" indent="-342900">
              <a:buAutoNum type="arabicPeriod"/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На 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судебную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защиту.</a:t>
            </a:r>
          </a:p>
          <a:p>
            <a:pPr marL="342900" indent="-342900">
              <a:buAutoNum type="arabicPeriod"/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На 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государственную, общественную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защиту.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0" y="1073522"/>
            <a:ext cx="4714876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Основные права потребителей, закрепленные Законом РФ </a:t>
            </a:r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О защите прав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потребителей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» </a:t>
            </a:r>
          </a:p>
        </p:txBody>
      </p:sp>
    </p:spTree>
    <p:extLst>
      <p:ext uri="{BB962C8B-B14F-4D97-AF65-F5344CB8AC3E}">
        <p14:creationId xmlns="" xmlns:p14="http://schemas.microsoft.com/office/powerpoint/2010/main" val="15567395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44624"/>
            <a:ext cx="9144000" cy="1143000"/>
          </a:xfrm>
        </p:spPr>
        <p:txBody>
          <a:bodyPr>
            <a:normAutofit fontScale="90000"/>
          </a:bodyPr>
          <a:lstStyle/>
          <a:p>
            <a:r>
              <a:rPr lang="ru-RU" sz="3600" dirty="0">
                <a:hlinkClick r:id="rId2"/>
              </a:rPr>
              <a:t>Защита прав потребителей при продаже товаров потребителям</a:t>
            </a:r>
            <a:endParaRPr lang="ru-RU" sz="3600" dirty="0"/>
          </a:p>
        </p:txBody>
      </p:sp>
      <p:pic>
        <p:nvPicPr>
          <p:cNvPr id="5122" name="Picture 2" descr="C:\Users\User\Pictures\закон\shopping_cart_1026507_960_720.jpg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b="6060"/>
          <a:stretch>
            <a:fillRect/>
          </a:stretch>
        </p:blipFill>
        <p:spPr bwMode="auto">
          <a:xfrm>
            <a:off x="1500166" y="1321364"/>
            <a:ext cx="5893826" cy="553666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18173291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43" name="Rectangle 23"/>
          <p:cNvSpPr>
            <a:spLocks noGrp="1" noChangeArrowheads="1"/>
          </p:cNvSpPr>
          <p:nvPr>
            <p:ph type="title"/>
          </p:nvPr>
        </p:nvSpPr>
        <p:spPr>
          <a:xfrm>
            <a:off x="457200" y="228600"/>
            <a:ext cx="8229600" cy="762000"/>
          </a:xfrm>
        </p:spPr>
        <p:txBody>
          <a:bodyPr>
            <a:normAutofit fontScale="90000"/>
          </a:bodyPr>
          <a:lstStyle/>
          <a:p>
            <a:r>
              <a:rPr lang="ru-RU" sz="4000" dirty="0" smtClean="0"/>
              <a:t/>
            </a:r>
            <a:br>
              <a:rPr lang="ru-RU" sz="4000" dirty="0" smtClean="0"/>
            </a:br>
            <a:r>
              <a:rPr lang="ru-RU" sz="4000" dirty="0" smtClean="0"/>
              <a:t/>
            </a:r>
            <a:br>
              <a:rPr lang="ru-RU" sz="4000" dirty="0" smtClean="0"/>
            </a:br>
            <a:r>
              <a:rPr lang="ru-RU" sz="4000" dirty="0" smtClean="0"/>
              <a:t/>
            </a:r>
            <a:br>
              <a:rPr lang="ru-RU" sz="4000" dirty="0" smtClean="0"/>
            </a:br>
            <a:r>
              <a:rPr lang="ru-RU" sz="4000" dirty="0" smtClean="0"/>
              <a:t/>
            </a:r>
            <a:br>
              <a:rPr lang="ru-RU" sz="4000" dirty="0" smtClean="0"/>
            </a:br>
            <a:endParaRPr lang="ru-RU" sz="4000" dirty="0"/>
          </a:p>
        </p:txBody>
      </p:sp>
      <p:graphicFrame>
        <p:nvGraphicFramePr>
          <p:cNvPr id="5169" name="Group 49"/>
          <p:cNvGraphicFramePr>
            <a:graphicFrameLocks noGrp="1"/>
          </p:cNvGraphicFramePr>
          <p:nvPr>
            <p:ph type="tbl" idx="1"/>
            <p:extLst>
              <p:ext uri="{D42A27DB-BD31-4B8C-83A1-F6EECF244321}">
                <p14:modId xmlns="" xmlns:p14="http://schemas.microsoft.com/office/powerpoint/2010/main" val="2785242734"/>
              </p:ext>
            </p:extLst>
          </p:nvPr>
        </p:nvGraphicFramePr>
        <p:xfrm>
          <a:off x="381000" y="2011459"/>
          <a:ext cx="8534400" cy="3170141"/>
        </p:xfrm>
        <a:graphic>
          <a:graphicData uri="http://schemas.openxmlformats.org/drawingml/2006/table">
            <a:tbl>
              <a:tblPr/>
              <a:tblGrid>
                <a:gridCol w="2011363"/>
                <a:gridCol w="3262312"/>
                <a:gridCol w="3260725"/>
              </a:tblGrid>
              <a:tr h="79226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Сезоны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Районы и города, приравненные к  районам Крайнего Севера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Районы Крайнего Севера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215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Зимний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ноября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октября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215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Весенний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марта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апреля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215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Летний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июня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15 июня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6928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Осенний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сентября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15 августа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1" name="Rectangle 23"/>
          <p:cNvSpPr txBox="1">
            <a:spLocks noChangeArrowheads="1"/>
          </p:cNvSpPr>
          <p:nvPr/>
        </p:nvSpPr>
        <p:spPr bwMode="auto">
          <a:xfrm>
            <a:off x="0" y="0"/>
            <a:ext cx="9144000" cy="190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ru-RU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</a:t>
            </a:r>
            <a:r>
              <a:rPr lang="ru-RU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ремя наступления сезонов для исчисления гарантийного срока и срока службы сезонных товаров, установленное на территории Республики Карелия</a:t>
            </a:r>
            <a:endParaRPr lang="ru-RU" sz="24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" name="Rectangle 23"/>
          <p:cNvSpPr txBox="1">
            <a:spLocks noChangeArrowheads="1"/>
          </p:cNvSpPr>
          <p:nvPr/>
        </p:nvSpPr>
        <p:spPr bwMode="auto">
          <a:xfrm>
            <a:off x="2843808" y="5537836"/>
            <a:ext cx="609600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9pPr>
          </a:lstStyle>
          <a:p>
            <a:pPr algn="r"/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Распоряжение Председателя Правительства РК </a:t>
            </a:r>
          </a:p>
          <a:p>
            <a:pPr algn="r"/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от 18 апреля 1998 г. № 231-р</a:t>
            </a:r>
            <a:endParaRPr lang="ru-RU" sz="2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457200"/>
          </a:xfrm>
        </p:spPr>
        <p:txBody>
          <a:bodyPr>
            <a:normAutofit fontScale="90000"/>
          </a:bodyPr>
          <a:lstStyle/>
          <a:p>
            <a:r>
              <a:rPr lang="ru-RU" sz="2800" b="1" dirty="0" smtClean="0">
                <a:hlinkClick r:id="rId2"/>
              </a:rPr>
              <a:t>ПЕРЕЧЕНЬ ТЕХНИЧЕСКИ СЛОЖНЫХ ТОВАРОВ</a:t>
            </a:r>
            <a:endParaRPr lang="ru-RU" sz="2800" b="1" dirty="0"/>
          </a:p>
        </p:txBody>
      </p:sp>
      <p:pic>
        <p:nvPicPr>
          <p:cNvPr id="7172" name="Picture 4" descr="C:\Users\User\Pictures\Focus_sedan.jpg"/>
          <p:cNvPicPr>
            <a:picLocks noGrp="1" noChangeAspect="1" noChangeArrowheads="1"/>
          </p:cNvPicPr>
          <p:nvPr>
            <p:ph idx="1"/>
          </p:nvPr>
        </p:nvPicPr>
        <p:blipFill rotWithShape="1"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t="8780" r="4268" b="14548"/>
          <a:stretch/>
        </p:blipFill>
        <p:spPr bwMode="auto">
          <a:xfrm>
            <a:off x="0" y="3571876"/>
            <a:ext cx="4953000" cy="2975124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4" name="Picture 6" descr="C:\Users\User\Pictures\2bac99751478.jpg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l="6001" t="6500" r="8362" b="5409"/>
          <a:stretch/>
        </p:blipFill>
        <p:spPr bwMode="auto">
          <a:xfrm>
            <a:off x="5219473" y="1194048"/>
            <a:ext cx="3889031" cy="266700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6" name="Picture 8" descr="C:\Users\User\Pictures\snowmobiles_8_big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0200" y="3786190"/>
            <a:ext cx="3733800" cy="2763012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7" name="Picture 9" descr="C:\Users\User\Pictures\image.jpg"/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l="4525" t="12164" r="7557" b="10500"/>
          <a:stretch/>
        </p:blipFill>
        <p:spPr bwMode="auto">
          <a:xfrm>
            <a:off x="0" y="1412776"/>
            <a:ext cx="3768436" cy="2092037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5" name="Picture 7" descr="C:\Users\User\Pictures\42_1.jp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79912" y="1509417"/>
            <a:ext cx="1596317" cy="1995396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685800"/>
          </a:xfrm>
        </p:spPr>
        <p:txBody>
          <a:bodyPr/>
          <a:lstStyle/>
          <a:p>
            <a:r>
              <a:rPr lang="ru-RU" sz="2800" b="1" dirty="0" smtClean="0"/>
              <a:t>ТЕХНИЧЕСКИ СЛОЖНЫЕ ТОВАРЫ</a:t>
            </a:r>
            <a:endParaRPr lang="ru-RU" sz="2800" b="1" dirty="0"/>
          </a:p>
        </p:txBody>
      </p:sp>
      <p:pic>
        <p:nvPicPr>
          <p:cNvPr id="10242" name="Picture 2" descr="C:\Users\User\Pictures\MacintoshG4nFriends_4.jpg"/>
          <p:cNvPicPr>
            <a:picLocks noGrp="1" noChangeAspect="1" noChangeArrowheads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/>
        </p:blipFill>
        <p:spPr bwMode="auto">
          <a:xfrm>
            <a:off x="1554691" y="1600200"/>
            <a:ext cx="6034617" cy="4525963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44" name="Picture 4" descr="C:\Users\User\Pictures\100607_2d.jp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l="42727" r="7786"/>
          <a:stretch/>
        </p:blipFill>
        <p:spPr bwMode="auto">
          <a:xfrm>
            <a:off x="4724400" y="2143485"/>
            <a:ext cx="669491" cy="167640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45" name="Picture 5" descr="C:\Users\User\Pictures\p86066.jpg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t="14205" b="13067"/>
          <a:stretch/>
        </p:blipFill>
        <p:spPr bwMode="auto">
          <a:xfrm>
            <a:off x="6553200" y="1246908"/>
            <a:ext cx="2590800" cy="1884219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46" name="Picture 6" descr="C:\Users\User\Pictures\1_37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6909" y="3660559"/>
            <a:ext cx="3565091" cy="319744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43" name="Picture 3" descr="C:\Users\User\Pictures\sharp_lc32sh7ebk_11250.jp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066800"/>
            <a:ext cx="2743200" cy="2801493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4310389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685800"/>
          </a:xfrm>
        </p:spPr>
        <p:txBody>
          <a:bodyPr/>
          <a:lstStyle/>
          <a:p>
            <a:r>
              <a:rPr lang="ru-RU" sz="2800" b="1" dirty="0" smtClean="0"/>
              <a:t>ТЕХНИЧЕСКИ СЛОЖНЫЕ ТОВАРЫ</a:t>
            </a:r>
            <a:endParaRPr lang="ru-RU" sz="2800" b="1" dirty="0"/>
          </a:p>
        </p:txBody>
      </p:sp>
      <p:pic>
        <p:nvPicPr>
          <p:cNvPr id="11266" name="Picture 2" descr="C:\Users\User\Pictures\577957.jpg"/>
          <p:cNvPicPr>
            <a:picLocks noGrp="1" noChangeAspect="1" noChangeArrowheads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l="17561" t="5684" r="15646" b="5837"/>
          <a:stretch/>
        </p:blipFill>
        <p:spPr bwMode="auto">
          <a:xfrm>
            <a:off x="2943162" y="2944132"/>
            <a:ext cx="3152838" cy="3913868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267" name="Picture 3" descr="C:\Users\User\Pictures\08294805594758594a0a970ff5f0846d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26134" y="3260149"/>
            <a:ext cx="2717866" cy="3590924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268" name="Picture 4" descr="C:\Users\User\Pictures\doc-4872-ph-gallery-4873-middle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95600" y="609600"/>
            <a:ext cx="1676400" cy="199968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269" name="Picture 5" descr="C:\Users\User\Pictures\s_es-hrin1-cs_3.jpg"/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l="3667" t="4302" r="5511" b="5758"/>
          <a:stretch/>
        </p:blipFill>
        <p:spPr bwMode="auto">
          <a:xfrm>
            <a:off x="6220178" y="533400"/>
            <a:ext cx="2923822" cy="2753142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271" name="Picture 7" descr="C:\Users\User\Pictures\pmed_2060.jpg"/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l="17552" t="11818" r="27995" b="4303"/>
          <a:stretch/>
        </p:blipFill>
        <p:spPr bwMode="auto">
          <a:xfrm>
            <a:off x="48492" y="609600"/>
            <a:ext cx="2636608" cy="62484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272" name="Picture 8" descr="C:\Users\User\Pictures\01cd9a304058554b12435b0326ec3a9c.jp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75460" y="476025"/>
            <a:ext cx="1368517" cy="249577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7000165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64704"/>
          </a:xfrm>
        </p:spPr>
        <p:txBody>
          <a:bodyPr/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Опорный конспект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9" name="Group 49"/>
          <p:cNvGraphicFramePr>
            <a:graphicFrameLocks/>
          </p:cNvGraphicFramePr>
          <p:nvPr>
            <p:extLst>
              <p:ext uri="{D42A27DB-BD31-4B8C-83A1-F6EECF244321}">
                <p14:modId xmlns="" xmlns:p14="http://schemas.microsoft.com/office/powerpoint/2010/main" val="1777227450"/>
              </p:ext>
            </p:extLst>
          </p:nvPr>
        </p:nvGraphicFramePr>
        <p:xfrm>
          <a:off x="106560" y="903451"/>
          <a:ext cx="8929936" cy="5576491"/>
        </p:xfrm>
        <a:graphic>
          <a:graphicData uri="http://schemas.openxmlformats.org/drawingml/2006/table">
            <a:tbl>
              <a:tblPr/>
              <a:tblGrid>
                <a:gridCol w="1009056"/>
                <a:gridCol w="3384376"/>
                <a:gridCol w="2232248"/>
                <a:gridCol w="2304256"/>
              </a:tblGrid>
              <a:tr h="1655054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Статья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Требование потребителя</a:t>
                      </a:r>
                    </a:p>
                    <a:p>
                      <a:pPr algn="ctr"/>
                      <a:endParaRPr lang="ru-RU" sz="20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Сроки удовлетворения требования</a:t>
                      </a:r>
                      <a:endParaRPr lang="ru-RU" sz="20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Ответственность продавца за нарушение удовлетворения  требований потребителя</a:t>
                      </a:r>
                      <a:endParaRPr lang="ru-RU" sz="20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4151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20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ru-RU" sz="20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ru-RU" sz="20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182182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20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lang="ru-RU" sz="20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Устранение недостатков товара изготовителем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20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Незамедлительно,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20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но не более 45 дней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20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1% за каждый день просрочки от стоимости товара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77829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lang="ru-RU" sz="20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Безвозмездное предоставление</a:t>
                      </a:r>
                      <a:r>
                        <a:rPr lang="ru-RU" sz="200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u-RU" sz="20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потребителю на период ремонта товара длительного пользования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lang="ru-RU" sz="2000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20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3 дня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800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18609672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0"/>
            <a:ext cx="8991600" cy="1371600"/>
          </a:xfrm>
        </p:spPr>
        <p:txBody>
          <a:bodyPr/>
          <a:lstStyle/>
          <a:p>
            <a:r>
              <a:rPr lang="ru-RU" sz="1600" b="1" dirty="0" smtClean="0">
                <a:hlinkClick r:id="rId2"/>
              </a:rPr>
              <a:t>ТОВАРЫ ДЛИТЕЛЬНОГО </a:t>
            </a:r>
            <a:r>
              <a:rPr lang="ru-RU" sz="1600" b="1" dirty="0">
                <a:hlinkClick r:id="rId2"/>
              </a:rPr>
              <a:t>ПОЛЬЗОВАНИЯ, НА КОТОРЫЕ</a:t>
            </a:r>
            <a:br>
              <a:rPr lang="ru-RU" sz="1600" b="1" dirty="0">
                <a:hlinkClick r:id="rId2"/>
              </a:rPr>
            </a:br>
            <a:r>
              <a:rPr lang="ru-RU" sz="1600" b="1" dirty="0">
                <a:hlinkClick r:id="rId2"/>
              </a:rPr>
              <a:t>НЕ РАСПРОСТРАНЯЕТСЯ ТРЕБОВАНИЕ ПОКУПАТЕЛЯ О БЕЗВОЗМЕЗДНОМ</a:t>
            </a:r>
            <a:br>
              <a:rPr lang="ru-RU" sz="1600" b="1" dirty="0">
                <a:hlinkClick r:id="rId2"/>
              </a:rPr>
            </a:br>
            <a:r>
              <a:rPr lang="ru-RU" sz="1600" b="1" dirty="0">
                <a:hlinkClick r:id="rId2"/>
              </a:rPr>
              <a:t>ПРЕДОСТАВЛЕНИИ ЕМУ НА ПЕРИОД РЕМОНТА ИЛИ ЗАМЕНЫ</a:t>
            </a:r>
            <a:br>
              <a:rPr lang="ru-RU" sz="1600" b="1" dirty="0">
                <a:hlinkClick r:id="rId2"/>
              </a:rPr>
            </a:br>
            <a:r>
              <a:rPr lang="ru-RU" sz="1600" b="1" dirty="0">
                <a:hlinkClick r:id="rId2"/>
              </a:rPr>
              <a:t>АНАЛОГИЧНОГО ТОВАРА</a:t>
            </a:r>
            <a:endParaRPr lang="ru-RU" sz="1600" b="1" dirty="0"/>
          </a:p>
        </p:txBody>
      </p:sp>
      <p:pic>
        <p:nvPicPr>
          <p:cNvPr id="7" name="Picture 4" descr="C:\Users\User\Pictures\Focus_sedan.jpg"/>
          <p:cNvPicPr>
            <a:picLocks noGrp="1" noChangeAspect="1" noChangeArrowheads="1"/>
          </p:cNvPicPr>
          <p:nvPr>
            <p:ph idx="1"/>
          </p:nvPr>
        </p:nvPicPr>
        <p:blipFill rotWithShape="1"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l="6821" t="8780" r="4268" b="14548"/>
          <a:stretch/>
        </p:blipFill>
        <p:spPr bwMode="auto">
          <a:xfrm>
            <a:off x="0" y="3929066"/>
            <a:ext cx="4464882" cy="2887709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196" name="Picture 4" descr="C:\Users\User\Pictures\2005YamahaFZ6b.jpg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l="9050" t="6546" r="6263"/>
          <a:stretch/>
        </p:blipFill>
        <p:spPr bwMode="auto">
          <a:xfrm>
            <a:off x="5612832" y="4260165"/>
            <a:ext cx="3531168" cy="259783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197" name="Picture 5" descr="C:\Users\User\Pictures\00000014080.jpg"/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t="12480" b="11780"/>
          <a:stretch/>
        </p:blipFill>
        <p:spPr bwMode="auto">
          <a:xfrm>
            <a:off x="6896" y="1285860"/>
            <a:ext cx="3601142" cy="60019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198" name="Picture 6" descr="C:\Users\User\Pictures\krovat_divan1.jpg"/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1042775" y="1814961"/>
            <a:ext cx="3427501" cy="1971229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200" name="Picture 8" descr="C:\Users\User\Pictures\shgs-700x700.jpg"/>
          <p:cNvPicPr>
            <a:picLocks noChangeAspect="1" noChangeArrowheads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l="13428" r="19870"/>
          <a:stretch/>
        </p:blipFill>
        <p:spPr bwMode="auto">
          <a:xfrm>
            <a:off x="5185967" y="1921804"/>
            <a:ext cx="957669" cy="1435758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201" name="Picture 9" descr="C:\Users\User\Pictures\pr.jpg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80305" y="1428736"/>
            <a:ext cx="2592289" cy="1490566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199" name="Picture 7" descr="C:\Users\User\Pictures\0712.jpg"/>
          <p:cNvPicPr>
            <a:picLocks noChangeAspect="1" noChangeArrowheads="1"/>
          </p:cNvPicPr>
          <p:nvPr/>
        </p:nvPicPr>
        <p:blipFill rotWithShape="1">
          <a:blip r:embed="rId9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l="27273" r="27273"/>
          <a:stretch/>
        </p:blipFill>
        <p:spPr bwMode="auto">
          <a:xfrm>
            <a:off x="4985393" y="2643182"/>
            <a:ext cx="515301" cy="1101607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2144</TotalTime>
  <Words>869</Words>
  <Application>Microsoft Office PowerPoint</Application>
  <PresentationFormat>Экран (4:3)</PresentationFormat>
  <Paragraphs>142</Paragraphs>
  <Slides>17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8" baseType="lpstr">
      <vt:lpstr>Тема Office</vt:lpstr>
      <vt:lpstr>Слайд 1</vt:lpstr>
      <vt:lpstr>Слайд 2</vt:lpstr>
      <vt:lpstr>Защита прав потребителей при продаже товаров потребителям</vt:lpstr>
      <vt:lpstr>    </vt:lpstr>
      <vt:lpstr>ПЕРЕЧЕНЬ ТЕХНИЧЕСКИ СЛОЖНЫХ ТОВАРОВ</vt:lpstr>
      <vt:lpstr>ТЕХНИЧЕСКИ СЛОЖНЫЕ ТОВАРЫ</vt:lpstr>
      <vt:lpstr>ТЕХНИЧЕСКИ СЛОЖНЫЕ ТОВАРЫ</vt:lpstr>
      <vt:lpstr>Опорный конспект</vt:lpstr>
      <vt:lpstr>ТОВАРЫ ДЛИТЕЛЬНОГО ПОЛЬЗОВАНИЯ, НА КОТОРЫЕ НЕ РАСПРОСТРАНЯЕТСЯ ТРЕБОВАНИЕ ПОКУПАТЕЛЯ О БЕЗВОЗМЕЗДНОМ ПРЕДОСТАВЛЕНИИ ЕМУ НА ПЕРИОД РЕМОНТА ИЛИ ЗАМЕНЫ АНАЛОГИЧНОГО ТОВАРА</vt:lpstr>
      <vt:lpstr>Опорный конспект</vt:lpstr>
      <vt:lpstr>Опорный конспект</vt:lpstr>
      <vt:lpstr>Опорный конспект</vt:lpstr>
      <vt:lpstr>ПЕРЕЧЕНЬ  НЕПРОДОВОЛЬСТВЕННЫХ ТОВАРОВ НАДЛЕЖАЩЕГО КАЧЕСТВА,  НЕ ПОДЛЕЖАЩИХ ВОЗВРАТУ ИЛИ ОБМЕНУ НА АНАЛОГИЧНЫЙ  ТОВАР ДРУГИХ РАЗМЕРА, ФОРМЫ, ГАБАРИТА, ФАСОНА,  РАСЦВЕТКИ ИЛИ КОМПЛЕКТАЦИИ</vt:lpstr>
      <vt:lpstr> Ответственность продавца за нарушение требований Закона РФ «О защите прав потребителей»  </vt:lpstr>
      <vt:lpstr>Ситуационные задачи</vt:lpstr>
      <vt:lpstr>Ситуационные задачи</vt:lpstr>
      <vt:lpstr>Слайд 17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Администратор</dc:creator>
  <cp:lastModifiedBy>zavuch</cp:lastModifiedBy>
  <cp:revision>170</cp:revision>
  <cp:lastPrinted>1601-01-01T00:00:00Z</cp:lastPrinted>
  <dcterms:created xsi:type="dcterms:W3CDTF">2013-01-21T08:22:04Z</dcterms:created>
  <dcterms:modified xsi:type="dcterms:W3CDTF">2018-03-20T08:25:52Z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