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17"/>
  </p:handoutMasterIdLst>
  <p:sldIdLst>
    <p:sldId id="267" r:id="rId2"/>
    <p:sldId id="268" r:id="rId3"/>
    <p:sldId id="270" r:id="rId4"/>
    <p:sldId id="258" r:id="rId5"/>
    <p:sldId id="271" r:id="rId6"/>
    <p:sldId id="256" r:id="rId7"/>
    <p:sldId id="259" r:id="rId8"/>
    <p:sldId id="269" r:id="rId9"/>
    <p:sldId id="260" r:id="rId10"/>
    <p:sldId id="261" r:id="rId11"/>
    <p:sldId id="262" r:id="rId12"/>
    <p:sldId id="264" r:id="rId13"/>
    <p:sldId id="266" r:id="rId14"/>
    <p:sldId id="265" r:id="rId15"/>
    <p:sldId id="272" r:id="rId16"/>
  </p:sldIdLst>
  <p:sldSz cx="12192000" cy="6858000"/>
  <p:notesSz cx="9928225" cy="679767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038" autoAdjust="0"/>
    <p:restoredTop sz="94660"/>
  </p:normalViewPr>
  <p:slideViewPr>
    <p:cSldViewPr snapToGrid="0">
      <p:cViewPr>
        <p:scale>
          <a:sx n="117" d="100"/>
          <a:sy n="117" d="100"/>
        </p:scale>
        <p:origin x="-126" y="-1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2231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5623697" y="0"/>
            <a:ext cx="4302231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B9F825-5DB4-43DF-9DDE-6152BE6018E4}" type="datetimeFigureOut">
              <a:rPr lang="ru-RU" smtClean="0"/>
              <a:t>29.01.2021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6456612"/>
            <a:ext cx="4302231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5623697" y="6456612"/>
            <a:ext cx="4302231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B1BD66-FF9D-464E-87C8-8F46B3B825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694062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5FE453-B412-425E-A611-8025D2CE41E8}" type="datetimeFigureOut">
              <a:rPr lang="ru-RU" smtClean="0"/>
              <a:t>29.01.2021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28D3C-C82C-4D8B-8535-25F84D5B81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43732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5FE453-B412-425E-A611-8025D2CE41E8}" type="datetimeFigureOut">
              <a:rPr lang="ru-RU" smtClean="0"/>
              <a:t>29.01.2021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28D3C-C82C-4D8B-8535-25F84D5B81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42755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5FE453-B412-425E-A611-8025D2CE41E8}" type="datetimeFigureOut">
              <a:rPr lang="ru-RU" smtClean="0"/>
              <a:t>29.01.2021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28D3C-C82C-4D8B-8535-25F84D5B81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86940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5FE453-B412-425E-A611-8025D2CE41E8}" type="datetimeFigureOut">
              <a:rPr lang="ru-RU" smtClean="0"/>
              <a:t>29.01.2021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28D3C-C82C-4D8B-8535-25F84D5B81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55619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5FE453-B412-425E-A611-8025D2CE41E8}" type="datetimeFigureOut">
              <a:rPr lang="ru-RU" smtClean="0"/>
              <a:t>29.01.2021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28D3C-C82C-4D8B-8535-25F84D5B81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39128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5FE453-B412-425E-A611-8025D2CE41E8}" type="datetimeFigureOut">
              <a:rPr lang="ru-RU" smtClean="0"/>
              <a:t>29.01.2021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28D3C-C82C-4D8B-8535-25F84D5B81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63511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5FE453-B412-425E-A611-8025D2CE41E8}" type="datetimeFigureOut">
              <a:rPr lang="ru-RU" smtClean="0"/>
              <a:t>29.01.2021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28D3C-C82C-4D8B-8535-25F84D5B81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83124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5FE453-B412-425E-A611-8025D2CE41E8}" type="datetimeFigureOut">
              <a:rPr lang="ru-RU" smtClean="0"/>
              <a:t>29.01.2021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28D3C-C82C-4D8B-8535-25F84D5B81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79985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5FE453-B412-425E-A611-8025D2CE41E8}" type="datetimeFigureOut">
              <a:rPr lang="ru-RU" smtClean="0"/>
              <a:t>29.01.2021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28D3C-C82C-4D8B-8535-25F84D5B81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01831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5FE453-B412-425E-A611-8025D2CE41E8}" type="datetimeFigureOut">
              <a:rPr lang="ru-RU" smtClean="0"/>
              <a:t>29.01.2021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28D3C-C82C-4D8B-8535-25F84D5B81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45529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5FE453-B412-425E-A611-8025D2CE41E8}" type="datetimeFigureOut">
              <a:rPr lang="ru-RU" smtClean="0"/>
              <a:t>29.01.2021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28D3C-C82C-4D8B-8535-25F84D5B81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42470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5FE453-B412-425E-A611-8025D2CE41E8}" type="datetimeFigureOut">
              <a:rPr lang="ru-RU" smtClean="0"/>
              <a:t>29.01.2021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E28D3C-C82C-4D8B-8535-25F84D5B81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38447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1.png"/><Relationship Id="rId7" Type="http://schemas.microsoft.com/office/2007/relationships/hdphoto" Target="../media/hdphoto1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gif"/><Relationship Id="rId9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12.png"/><Relationship Id="rId3" Type="http://schemas.openxmlformats.org/officeDocument/2006/relationships/image" Target="../media/image47.png"/><Relationship Id="rId7" Type="http://schemas.openxmlformats.org/officeDocument/2006/relationships/image" Target="../media/image50.png"/><Relationship Id="rId12" Type="http://schemas.openxmlformats.org/officeDocument/2006/relationships/image" Target="../media/image23.png"/><Relationship Id="rId2" Type="http://schemas.openxmlformats.org/officeDocument/2006/relationships/image" Target="../media/image46.png"/><Relationship Id="rId16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png"/><Relationship Id="rId11" Type="http://schemas.openxmlformats.org/officeDocument/2006/relationships/image" Target="../media/image17.png"/><Relationship Id="rId5" Type="http://schemas.openxmlformats.org/officeDocument/2006/relationships/image" Target="../media/image8.png"/><Relationship Id="rId15" Type="http://schemas.openxmlformats.org/officeDocument/2006/relationships/image" Target="../media/image22.png"/><Relationship Id="rId10" Type="http://schemas.openxmlformats.org/officeDocument/2006/relationships/image" Target="../media/image53.png"/><Relationship Id="rId4" Type="http://schemas.openxmlformats.org/officeDocument/2006/relationships/image" Target="../media/image48.png"/><Relationship Id="rId9" Type="http://schemas.openxmlformats.org/officeDocument/2006/relationships/image" Target="../media/image52.png"/><Relationship Id="rId1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55.png"/><Relationship Id="rId7" Type="http://schemas.openxmlformats.org/officeDocument/2006/relationships/image" Target="../media/image58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2.gif"/><Relationship Id="rId4" Type="http://schemas.openxmlformats.org/officeDocument/2006/relationships/image" Target="../media/image5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0.jpeg"/><Relationship Id="rId7" Type="http://schemas.openxmlformats.org/officeDocument/2006/relationships/image" Target="../media/image64.jpg"/><Relationship Id="rId12" Type="http://schemas.openxmlformats.org/officeDocument/2006/relationships/image" Target="../media/image68.pn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jpg"/><Relationship Id="rId11" Type="http://schemas.openxmlformats.org/officeDocument/2006/relationships/image" Target="../media/image67.png"/><Relationship Id="rId5" Type="http://schemas.openxmlformats.org/officeDocument/2006/relationships/image" Target="../media/image62.png"/><Relationship Id="rId10" Type="http://schemas.microsoft.com/office/2007/relationships/hdphoto" Target="../media/hdphoto3.wdp"/><Relationship Id="rId4" Type="http://schemas.openxmlformats.org/officeDocument/2006/relationships/image" Target="../media/image61.png"/><Relationship Id="rId9" Type="http://schemas.openxmlformats.org/officeDocument/2006/relationships/image" Target="../media/image6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6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18" Type="http://schemas.openxmlformats.org/officeDocument/2006/relationships/image" Target="../media/image2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17" Type="http://schemas.openxmlformats.org/officeDocument/2006/relationships/image" Target="../media/image22.png"/><Relationship Id="rId2" Type="http://schemas.openxmlformats.org/officeDocument/2006/relationships/image" Target="../media/image7.png"/><Relationship Id="rId16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5" Type="http://schemas.openxmlformats.org/officeDocument/2006/relationships/image" Target="../media/image2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.png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12" Type="http://schemas.openxmlformats.org/officeDocument/2006/relationships/image" Target="../media/image36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image" Target="../media/image29.png"/><Relationship Id="rId15" Type="http://schemas.openxmlformats.org/officeDocument/2006/relationships/image" Target="../media/image39.pn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Relationship Id="rId14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86691" y="1122362"/>
            <a:ext cx="10764981" cy="4211638"/>
          </a:xfrm>
        </p:spPr>
        <p:txBody>
          <a:bodyPr>
            <a:normAutofit fontScale="90000"/>
          </a:bodyPr>
          <a:lstStyle/>
          <a:p>
            <a:r>
              <a:rPr lang="ru-RU" b="1" i="1" dirty="0">
                <a:solidFill>
                  <a:srgbClr val="0070C0"/>
                </a:solidFill>
              </a:rPr>
              <a:t>Конспект-презентация </a:t>
            </a:r>
            <a:r>
              <a:rPr lang="ru-RU" b="1" i="1" dirty="0" smtClean="0">
                <a:solidFill>
                  <a:srgbClr val="0070C0"/>
                </a:solidFill>
              </a:rPr>
              <a:t>совместной непрерывной образовательной деятельности </a:t>
            </a:r>
            <a:r>
              <a:rPr lang="ru-RU" b="1" i="1" dirty="0">
                <a:solidFill>
                  <a:srgbClr val="0070C0"/>
                </a:solidFill>
              </a:rPr>
              <a:t>по развитию речи в старшей группе по теме «Овощи»</a:t>
            </a:r>
            <a:br>
              <a:rPr lang="ru-RU" b="1" i="1" dirty="0">
                <a:solidFill>
                  <a:srgbClr val="0070C0"/>
                </a:solidFill>
              </a:rPr>
            </a:br>
            <a:r>
              <a:rPr lang="ru-RU" b="1" i="1" dirty="0">
                <a:solidFill>
                  <a:srgbClr val="0070C0"/>
                </a:solidFill>
              </a:rPr>
              <a:t/>
            </a:r>
            <a:br>
              <a:rPr lang="ru-RU" b="1" i="1" dirty="0">
                <a:solidFill>
                  <a:srgbClr val="0070C0"/>
                </a:solidFill>
              </a:rPr>
            </a:br>
            <a:r>
              <a:rPr lang="ru-RU" sz="2800" b="1" i="1" dirty="0">
                <a:solidFill>
                  <a:srgbClr val="0070C0"/>
                </a:solidFill>
              </a:rPr>
              <a:t>выполнила воспитатель </a:t>
            </a:r>
            <a:r>
              <a:rPr lang="ru-RU" sz="2800" b="1" i="1" dirty="0" err="1">
                <a:solidFill>
                  <a:srgbClr val="0070C0"/>
                </a:solidFill>
              </a:rPr>
              <a:t>Дядева</a:t>
            </a:r>
            <a:r>
              <a:rPr lang="ru-RU" sz="2800" b="1" i="1" dirty="0">
                <a:solidFill>
                  <a:srgbClr val="0070C0"/>
                </a:solidFill>
              </a:rPr>
              <a:t> М.А.</a:t>
            </a:r>
            <a:endParaRPr lang="ru-RU" b="1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9912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-1141420" y="18042"/>
            <a:ext cx="13403284" cy="864260"/>
          </a:xfrm>
        </p:spPr>
        <p:txBody>
          <a:bodyPr>
            <a:normAutofit fontScale="90000"/>
          </a:bodyPr>
          <a:lstStyle/>
          <a:p>
            <a:r>
              <a:rPr lang="ru-RU" b="1" i="1" dirty="0">
                <a:solidFill>
                  <a:srgbClr val="FF0000"/>
                </a:solidFill>
              </a:rPr>
              <a:t>Назовите овощи по цветам 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449783" y="6390686"/>
            <a:ext cx="4779818" cy="484909"/>
          </a:xfrm>
        </p:spPr>
        <p:txBody>
          <a:bodyPr>
            <a:normAutofit fontScale="92500"/>
          </a:bodyPr>
          <a:lstStyle/>
          <a:p>
            <a:r>
              <a:rPr lang="ru-RU" dirty="0"/>
              <a:t>Какие овощи красного цвета? И т.д.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762" y="1431529"/>
            <a:ext cx="3125970" cy="238887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4175" y="1216765"/>
            <a:ext cx="3429001" cy="238887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601" y="911677"/>
            <a:ext cx="3252169" cy="317427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339" y="3533675"/>
            <a:ext cx="4409539" cy="290248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0" y="3564868"/>
            <a:ext cx="2586044" cy="284899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2282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699" t="1104" r="699" b="6626"/>
          <a:stretch/>
        </p:blipFill>
        <p:spPr>
          <a:xfrm rot="17791649">
            <a:off x="7208158" y="3753948"/>
            <a:ext cx="3962400" cy="3472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726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80109"/>
            <a:ext cx="8631382" cy="706582"/>
          </a:xfrm>
        </p:spPr>
        <p:txBody>
          <a:bodyPr>
            <a:normAutofit fontScale="90000"/>
          </a:bodyPr>
          <a:lstStyle/>
          <a:p>
            <a:r>
              <a:rPr lang="ru-RU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Описание овощей по форме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15176" y="6134093"/>
            <a:ext cx="9144000" cy="651164"/>
          </a:xfrm>
        </p:spPr>
        <p:txBody>
          <a:bodyPr/>
          <a:lstStyle/>
          <a:p>
            <a:r>
              <a:rPr lang="ru-RU" dirty="0"/>
              <a:t>Какие овощи похожи на треугольник- треугольной формы? И т.д.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6" t="11111" r="-2706" b="29293"/>
          <a:stretch/>
        </p:blipFill>
        <p:spPr>
          <a:xfrm>
            <a:off x="328481" y="3879273"/>
            <a:ext cx="1996181" cy="159327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9" t="16456" r="4767" b="17088"/>
          <a:stretch/>
        </p:blipFill>
        <p:spPr>
          <a:xfrm>
            <a:off x="457201" y="886691"/>
            <a:ext cx="1427017" cy="144537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3686" y="2332061"/>
            <a:ext cx="1160124" cy="204597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3460" y="886691"/>
            <a:ext cx="1173140" cy="131174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389" y="3812591"/>
            <a:ext cx="2070127" cy="176388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94" r="5570" b="3664"/>
          <a:stretch/>
        </p:blipFill>
        <p:spPr>
          <a:xfrm rot="19717532">
            <a:off x="6274138" y="3923765"/>
            <a:ext cx="1304426" cy="150428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75216">
            <a:off x="6924744" y="2173161"/>
            <a:ext cx="1249935" cy="198132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26469">
            <a:off x="6251530" y="801972"/>
            <a:ext cx="1683829" cy="2380934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48" t="3769" r="77450" b="31429"/>
          <a:stretch/>
        </p:blipFill>
        <p:spPr>
          <a:xfrm rot="445894">
            <a:off x="4714230" y="3874413"/>
            <a:ext cx="983140" cy="1947478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46" t="13826" r="27641" b="35068"/>
          <a:stretch/>
        </p:blipFill>
        <p:spPr>
          <a:xfrm>
            <a:off x="8629967" y="2235423"/>
            <a:ext cx="1857760" cy="158754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25" t="22689" r="10556" b="21567"/>
          <a:stretch/>
        </p:blipFill>
        <p:spPr>
          <a:xfrm rot="19760119">
            <a:off x="2873201" y="2387256"/>
            <a:ext cx="2148087" cy="1035532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58879">
            <a:off x="4303111" y="1330183"/>
            <a:ext cx="1858569" cy="639879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045918">
            <a:off x="4616268" y="1906522"/>
            <a:ext cx="2186179" cy="1926307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02350">
            <a:off x="8176704" y="385087"/>
            <a:ext cx="2657818" cy="2407959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014852">
            <a:off x="8000437" y="3851552"/>
            <a:ext cx="1583928" cy="1609858"/>
          </a:xfrm>
          <a:prstGeom prst="rect">
            <a:avLst/>
          </a:prstGeom>
        </p:spPr>
      </p:pic>
      <p:sp>
        <p:nvSpPr>
          <p:cNvPr id="20" name="Овал 19"/>
          <p:cNvSpPr/>
          <p:nvPr/>
        </p:nvSpPr>
        <p:spPr>
          <a:xfrm>
            <a:off x="387152" y="2648467"/>
            <a:ext cx="1648691" cy="914400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4152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rmAutofit/>
          </a:bodyPr>
          <a:lstStyle/>
          <a:p>
            <a:r>
              <a:rPr lang="ru-RU" sz="54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Какой овощ на вкус?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8" t="53131" r="67017" b="11314"/>
          <a:stretch/>
        </p:blipFill>
        <p:spPr>
          <a:xfrm>
            <a:off x="7155084" y="2406327"/>
            <a:ext cx="4067097" cy="364810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3945" y="1690688"/>
            <a:ext cx="3940526" cy="394052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4222" y="3813784"/>
            <a:ext cx="1223283" cy="1367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591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665017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Описание овоща по схеме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2" t="6414" r="1899" b="11947"/>
          <a:stretch/>
        </p:blipFill>
        <p:spPr>
          <a:xfrm>
            <a:off x="512618" y="1191491"/>
            <a:ext cx="11263746" cy="5112328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581" y="3893561"/>
            <a:ext cx="1080655" cy="108065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581" y="1362256"/>
            <a:ext cx="1728437" cy="132087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0113" y="1240157"/>
            <a:ext cx="1478384" cy="144297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5972" y="2536440"/>
            <a:ext cx="1932525" cy="134632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527" y="2491141"/>
            <a:ext cx="1140544" cy="1256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798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5527" y="124691"/>
            <a:ext cx="11104418" cy="263237"/>
          </a:xfrm>
        </p:spPr>
        <p:txBody>
          <a:bodyPr>
            <a:normAutofit fontScale="90000"/>
          </a:bodyPr>
          <a:lstStyle/>
          <a:p>
            <a:r>
              <a:rPr lang="ru-RU" sz="54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</a:t>
            </a:r>
            <a:r>
              <a:rPr lang="ru-RU" sz="31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Составление рассказа по цепочке «Огородники».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01782" y="6358554"/>
            <a:ext cx="11526982" cy="499446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ru-RU" sz="2000" dirty="0"/>
              <a:t>Это огород. В огороде растут овощи. Овощи растут на грядках. Грядки рыхлят и поливают огородники. Огородники собирают урожай овощей на грядке.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5840" y="568037"/>
            <a:ext cx="2076524" cy="124690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3693" y="1623314"/>
            <a:ext cx="1885552" cy="113223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4076" y="1552199"/>
            <a:ext cx="1844079" cy="127446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3693" y="2731748"/>
            <a:ext cx="1708252" cy="118059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49" t="51686" r="2970" b="12768"/>
          <a:stretch/>
        </p:blipFill>
        <p:spPr>
          <a:xfrm>
            <a:off x="6533492" y="2826663"/>
            <a:ext cx="3202071" cy="99849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49" t="51686" r="2970" b="12768"/>
          <a:stretch/>
        </p:blipFill>
        <p:spPr>
          <a:xfrm>
            <a:off x="705468" y="3990934"/>
            <a:ext cx="3265127" cy="1018158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12" t="20769" r="15042" b="16294"/>
          <a:stretch/>
        </p:blipFill>
        <p:spPr>
          <a:xfrm>
            <a:off x="7811264" y="3833922"/>
            <a:ext cx="1713781" cy="143881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12" t="20769" r="15042" b="16294"/>
          <a:stretch/>
        </p:blipFill>
        <p:spPr>
          <a:xfrm>
            <a:off x="1596646" y="5020774"/>
            <a:ext cx="1642599" cy="137904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2" t="8129" r="3535" b="16212"/>
          <a:stretch/>
        </p:blipFill>
        <p:spPr>
          <a:xfrm>
            <a:off x="6943108" y="5099621"/>
            <a:ext cx="2337507" cy="143266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0615" y="4435746"/>
            <a:ext cx="1189566" cy="91993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8522" y="4529437"/>
            <a:ext cx="580042" cy="624125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195" y="5671888"/>
            <a:ext cx="580042" cy="624125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5840" y="1759877"/>
            <a:ext cx="1514334" cy="832883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3402" y="2905602"/>
            <a:ext cx="1514334" cy="832883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5840" y="4195201"/>
            <a:ext cx="1514334" cy="832883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4109" y="5339617"/>
            <a:ext cx="1514334" cy="832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909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5 группа\Дядева\f86f4f4fbebda4ed065be2c793dd19e7--bedtime-stories-short-storie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6972" y="144818"/>
            <a:ext cx="4425042" cy="6607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29 янв., 15.09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57.441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6079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5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3778" y="0"/>
            <a:ext cx="6792686" cy="6858000"/>
          </a:xfrm>
        </p:spPr>
      </p:pic>
      <p:pic>
        <p:nvPicPr>
          <p:cNvPr id="9" name="29 янв., 14.1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986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47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5 группа\Дядева\101881475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37" y="117792"/>
            <a:ext cx="10047514" cy="6740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5 группа\Дядева\100023839136b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5346" y="4631788"/>
            <a:ext cx="2016654" cy="1346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10286999" y="365125"/>
            <a:ext cx="1804307" cy="1325563"/>
          </a:xfrm>
        </p:spPr>
        <p:txBody>
          <a:bodyPr>
            <a:normAutofit/>
          </a:bodyPr>
          <a:lstStyle/>
          <a:p>
            <a:r>
              <a:rPr lang="ru-RU" sz="1600" dirty="0" smtClean="0">
                <a:solidFill>
                  <a:srgbClr val="FF0000"/>
                </a:solidFill>
                <a:latin typeface="+mn-lt"/>
              </a:rPr>
              <a:t>Что мы положим в суп?</a:t>
            </a:r>
            <a:endParaRPr lang="ru-RU" sz="1600" dirty="0">
              <a:solidFill>
                <a:srgbClr val="FF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97188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659605" y="403058"/>
            <a:ext cx="4872789" cy="637674"/>
          </a:xfrm>
        </p:spPr>
        <p:txBody>
          <a:bodyPr>
            <a:noAutofit/>
          </a:bodyPr>
          <a:lstStyle/>
          <a:p>
            <a:r>
              <a:rPr lang="ru-RU" sz="4000" dirty="0"/>
              <a:t/>
            </a:r>
            <a:br>
              <a:rPr lang="ru-RU" sz="4000" dirty="0"/>
            </a:br>
            <a:r>
              <a:rPr lang="ru-RU" sz="4000" dirty="0"/>
              <a:t/>
            </a:r>
            <a:br>
              <a:rPr lang="ru-RU" sz="4000" dirty="0"/>
            </a:br>
            <a:r>
              <a:rPr lang="ru-RU" sz="4000" dirty="0"/>
              <a:t/>
            </a:r>
            <a:br>
              <a:rPr lang="ru-RU" sz="4000" dirty="0"/>
            </a:br>
            <a:r>
              <a:rPr lang="ru-RU" sz="4000" dirty="0"/>
              <a:t/>
            </a:r>
            <a:br>
              <a:rPr lang="ru-RU" sz="4000" dirty="0"/>
            </a:br>
            <a:r>
              <a:rPr lang="ru-RU" sz="6600" b="1" i="1" dirty="0">
                <a:solidFill>
                  <a:srgbClr val="C00000"/>
                </a:solidFill>
              </a:rPr>
              <a:t>ОВОЩИ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6391175"/>
            <a:ext cx="9144000" cy="409074"/>
          </a:xfrm>
        </p:spPr>
        <p:txBody>
          <a:bodyPr>
            <a:normAutofit lnSpcReduction="10000"/>
          </a:bodyPr>
          <a:lstStyle/>
          <a:p>
            <a:r>
              <a:rPr lang="ru-RU" dirty="0"/>
              <a:t>Что вы видите на экране? Как это все называется одним словом?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7" t="28357" r="1317" b="7134"/>
          <a:stretch/>
        </p:blipFill>
        <p:spPr>
          <a:xfrm>
            <a:off x="487680" y="721895"/>
            <a:ext cx="11704320" cy="5440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1878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93675"/>
            <a:ext cx="3888921" cy="1325563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solidFill>
                  <a:srgbClr val="FF0000"/>
                </a:solidFill>
              </a:rPr>
              <a:t>Назовите овощи</a:t>
            </a:r>
            <a:endParaRPr lang="ru-RU" sz="4000" b="1" dirty="0">
              <a:solidFill>
                <a:srgbClr val="FF0000"/>
              </a:solidFill>
            </a:endParaRPr>
          </a:p>
        </p:txBody>
      </p:sp>
      <p:pic>
        <p:nvPicPr>
          <p:cNvPr id="2050" name="Picture 2" descr="D:\5 группа\Дядева\fruits-vagy-4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5165" y="65312"/>
            <a:ext cx="8454924" cy="6531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5591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394309" y="140924"/>
            <a:ext cx="4535424" cy="667612"/>
          </a:xfrm>
        </p:spPr>
        <p:txBody>
          <a:bodyPr>
            <a:normAutofit fontScale="92500" lnSpcReduction="10000"/>
          </a:bodyPr>
          <a:lstStyle/>
          <a:p>
            <a:r>
              <a:rPr lang="ru-RU" sz="4800" b="1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Назови ласково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509" y="863411"/>
            <a:ext cx="1649427" cy="184431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1460" y="1341293"/>
            <a:ext cx="1173140" cy="131174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87907">
            <a:off x="3415903" y="789851"/>
            <a:ext cx="1514409" cy="227161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32192">
            <a:off x="4867635" y="1175436"/>
            <a:ext cx="1243770" cy="186565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43116">
            <a:off x="6494976" y="1372566"/>
            <a:ext cx="2118334" cy="99527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43116">
            <a:off x="8534826" y="1600098"/>
            <a:ext cx="1280214" cy="71685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65" y="2182430"/>
            <a:ext cx="1765123" cy="279796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8945" y="2653042"/>
            <a:ext cx="1279790" cy="202864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4990" y="2640553"/>
            <a:ext cx="2771755" cy="2304022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8932" y="2707721"/>
            <a:ext cx="2186179" cy="1817261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46" t="13826" r="27641" b="35068"/>
          <a:stretch/>
        </p:blipFill>
        <p:spPr>
          <a:xfrm>
            <a:off x="6937248" y="2433886"/>
            <a:ext cx="2682240" cy="2292096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46" t="13826" r="27641" b="35068"/>
          <a:stretch/>
        </p:blipFill>
        <p:spPr>
          <a:xfrm>
            <a:off x="9607979" y="2253034"/>
            <a:ext cx="2266103" cy="1936488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1145" y="4508107"/>
            <a:ext cx="2819369" cy="2402294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018" y="5009297"/>
            <a:ext cx="2151862" cy="1833533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06" t="6758" b="9272"/>
          <a:stretch/>
        </p:blipFill>
        <p:spPr>
          <a:xfrm rot="1054357">
            <a:off x="3966938" y="4057755"/>
            <a:ext cx="2253491" cy="3174166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4357">
            <a:off x="4968276" y="4465142"/>
            <a:ext cx="1979745" cy="2799359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7199" y="4363639"/>
            <a:ext cx="3090571" cy="3090571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70296">
            <a:off x="8295321" y="4936436"/>
            <a:ext cx="2407959" cy="2407959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25" t="22689" r="10556" b="21567"/>
          <a:stretch/>
        </p:blipFill>
        <p:spPr>
          <a:xfrm rot="984718">
            <a:off x="8736131" y="4697127"/>
            <a:ext cx="2747811" cy="1324642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25" t="22689" r="10556" b="21567"/>
          <a:stretch/>
        </p:blipFill>
        <p:spPr>
          <a:xfrm rot="984718">
            <a:off x="10000019" y="4426808"/>
            <a:ext cx="2148087" cy="1035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0059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423310" y="111174"/>
            <a:ext cx="7509164" cy="1027289"/>
          </a:xfrm>
        </p:spPr>
        <p:txBody>
          <a:bodyPr>
            <a:noAutofit/>
          </a:bodyPr>
          <a:lstStyle/>
          <a:p>
            <a:r>
              <a:rPr lang="ru-RU" sz="7200" b="1" dirty="0"/>
              <a:t>Где растут овощи?  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 flipV="1">
            <a:off x="1524000" y="7204363"/>
            <a:ext cx="9144000" cy="138545"/>
          </a:xfrm>
        </p:spPr>
        <p:txBody>
          <a:bodyPr>
            <a:normAutofit fontScale="25000" lnSpcReduction="20000"/>
          </a:bodyPr>
          <a:lstStyle/>
          <a:p>
            <a:r>
              <a:rPr lang="ru-RU" dirty="0"/>
              <a:t>Где растут овощи?</a:t>
            </a:r>
          </a:p>
        </p:txBody>
      </p:sp>
      <p:pic>
        <p:nvPicPr>
          <p:cNvPr id="4098" name="Picture 2" descr="D:\5 группа\Дядева\d6a86bfd9f693ac3687f3ed80f3b09cb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8159" y="754517"/>
            <a:ext cx="5108575" cy="6181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29 янв., 15.08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645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4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="" xmlns:a16="http://schemas.microsoft.com/office/drawing/2014/main" id="{3495DB80-6332-AC41-84DE-6E91A4AAC80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22" y="284238"/>
            <a:ext cx="11796889" cy="6622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066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25" t="9371" r="2875"/>
          <a:stretch/>
        </p:blipFill>
        <p:spPr>
          <a:xfrm>
            <a:off x="-61651" y="39454"/>
            <a:ext cx="12698730" cy="6929212"/>
          </a:xfrm>
          <a:prstGeom prst="rect">
            <a:avLst/>
          </a:prstGeom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1809" y="166364"/>
            <a:ext cx="9144000" cy="653298"/>
          </a:xfrm>
        </p:spPr>
        <p:txBody>
          <a:bodyPr/>
          <a:lstStyle/>
          <a:p>
            <a:r>
              <a:rPr lang="ru-RU" b="1" i="1" dirty="0">
                <a:solidFill>
                  <a:srgbClr val="C00000"/>
                </a:solidFill>
              </a:rPr>
              <a:t>Посчитаем овощи (один помидор, …пять помидоров)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75" t="-40250" r="7276" b="15250"/>
          <a:stretch/>
        </p:blipFill>
        <p:spPr>
          <a:xfrm>
            <a:off x="578401" y="1017270"/>
            <a:ext cx="2283618" cy="452740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902" y="2900829"/>
            <a:ext cx="730907" cy="81726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8441" y="3504060"/>
            <a:ext cx="799533" cy="893999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763" y="4406666"/>
            <a:ext cx="627943" cy="702136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3656" y="2673076"/>
            <a:ext cx="722866" cy="808274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344" y="3804568"/>
            <a:ext cx="739448" cy="826815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49448">
            <a:off x="7312382" y="2780059"/>
            <a:ext cx="1106217" cy="1564191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49448">
            <a:off x="7811311" y="2784033"/>
            <a:ext cx="1106217" cy="1564191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49448">
            <a:off x="7341181" y="3813433"/>
            <a:ext cx="1106217" cy="1564191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49448">
            <a:off x="7723082" y="4290266"/>
            <a:ext cx="1106217" cy="1564191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49448">
            <a:off x="8252427" y="4202866"/>
            <a:ext cx="1106217" cy="1564191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014852">
            <a:off x="5340523" y="2890474"/>
            <a:ext cx="1583928" cy="1609858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014852">
            <a:off x="5901586" y="3055390"/>
            <a:ext cx="1583928" cy="1609858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014852">
            <a:off x="4893069" y="3146130"/>
            <a:ext cx="1583928" cy="1609858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014852">
            <a:off x="5707162" y="4465040"/>
            <a:ext cx="1583928" cy="1609858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014852">
            <a:off x="4835198" y="4267432"/>
            <a:ext cx="1583928" cy="1609858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915" t="420" r="320" b="-420"/>
          <a:stretch/>
        </p:blipFill>
        <p:spPr>
          <a:xfrm>
            <a:off x="9482185" y="2036635"/>
            <a:ext cx="2084556" cy="3488902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974830">
            <a:off x="9814339" y="3012455"/>
            <a:ext cx="949835" cy="491024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974830">
            <a:off x="10799500" y="3594741"/>
            <a:ext cx="949835" cy="491024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974830">
            <a:off x="10315054" y="3219457"/>
            <a:ext cx="949835" cy="491024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974830">
            <a:off x="9703199" y="4528060"/>
            <a:ext cx="949835" cy="491024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974830">
            <a:off x="10176672" y="4605302"/>
            <a:ext cx="949835" cy="491024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51" r="33839" b="3639"/>
          <a:stretch/>
        </p:blipFill>
        <p:spPr>
          <a:xfrm>
            <a:off x="3435584" y="2830387"/>
            <a:ext cx="1842654" cy="3038043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6599">
            <a:off x="3435757" y="3126079"/>
            <a:ext cx="866992" cy="1310014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4309" flipH="1">
            <a:off x="4443139" y="4858276"/>
            <a:ext cx="908542" cy="1372796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6599">
            <a:off x="3366742" y="5269788"/>
            <a:ext cx="866992" cy="1310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473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495</TotalTime>
  <Words>128</Words>
  <Application>Microsoft Office PowerPoint</Application>
  <PresentationFormat>Произвольный</PresentationFormat>
  <Paragraphs>17</Paragraphs>
  <Slides>15</Slides>
  <Notes>0</Notes>
  <HiddenSlides>0</HiddenSlides>
  <MMClips>3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Тема Office</vt:lpstr>
      <vt:lpstr>Конспект-презентация совместной непрерывной образовательной деятельности по развитию речи в старшей группе по теме «Овощи»  выполнила воспитатель Дядева М.А.</vt:lpstr>
      <vt:lpstr>Презентация PowerPoint</vt:lpstr>
      <vt:lpstr>Что мы положим в суп?</vt:lpstr>
      <vt:lpstr>    ОВОЩИ</vt:lpstr>
      <vt:lpstr>Назовите овощи</vt:lpstr>
      <vt:lpstr>Презентация PowerPoint</vt:lpstr>
      <vt:lpstr>Где растут овощи?  </vt:lpstr>
      <vt:lpstr>Презентация PowerPoint</vt:lpstr>
      <vt:lpstr>Презентация PowerPoint</vt:lpstr>
      <vt:lpstr>Назовите овощи по цветам </vt:lpstr>
      <vt:lpstr>Описание овощей по форме</vt:lpstr>
      <vt:lpstr>             Какой овощ на вкус?</vt:lpstr>
      <vt:lpstr>Описание овоща по схеме</vt:lpstr>
      <vt:lpstr>             Составление рассказа по цепочке «Огородники».</vt:lpstr>
      <vt:lpstr>Презентация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ОВОЩИ</dc:title>
  <dc:creator>Светлана</dc:creator>
  <cp:lastModifiedBy>Наталья</cp:lastModifiedBy>
  <cp:revision>50</cp:revision>
  <cp:lastPrinted>2021-01-29T12:28:47Z</cp:lastPrinted>
  <dcterms:created xsi:type="dcterms:W3CDTF">2018-09-05T07:18:58Z</dcterms:created>
  <dcterms:modified xsi:type="dcterms:W3CDTF">2021-01-29T12:28:58Z</dcterms:modified>
</cp:coreProperties>
</file>