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2" r:id="rId1"/>
  </p:sldMasterIdLst>
  <p:notesMasterIdLst>
    <p:notesMasterId r:id="rId14"/>
  </p:notesMasterIdLst>
  <p:sldIdLst>
    <p:sldId id="257" r:id="rId2"/>
    <p:sldId id="278" r:id="rId3"/>
    <p:sldId id="263" r:id="rId4"/>
    <p:sldId id="273" r:id="rId5"/>
    <p:sldId id="279" r:id="rId6"/>
    <p:sldId id="280" r:id="rId7"/>
    <p:sldId id="281" r:id="rId8"/>
    <p:sldId id="264" r:id="rId9"/>
    <p:sldId id="276" r:id="rId10"/>
    <p:sldId id="266" r:id="rId11"/>
    <p:sldId id="267" r:id="rId12"/>
    <p:sldId id="27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16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snapToGrid="0">
      <p:cViewPr varScale="1">
        <p:scale>
          <a:sx n="70" d="100"/>
          <a:sy n="70" d="100"/>
        </p:scale>
        <p:origin x="1386" y="72"/>
      </p:cViewPr>
      <p:guideLst>
        <p:guide orient="horz" pos="2160"/>
        <p:guide pos="2880"/>
      </p:guideLst>
    </p:cSldViewPr>
  </p:slideViewPr>
  <p:outlineViewPr>
    <p:cViewPr>
      <p:scale>
        <a:sx n="33" d="100"/>
        <a:sy n="33" d="100"/>
      </p:scale>
      <p:origin x="0" y="-106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63BD9F-BD27-4ACA-818C-5CF45D9A0FB6}" type="datetimeFigureOut">
              <a:rPr lang="ru-RU" smtClean="0"/>
              <a:pPr/>
              <a:t>19.02.2019</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B9DEF7-2291-4A26-AE7D-55BBD6C1D43D}" type="slidenum">
              <a:rPr lang="ru-RU" smtClean="0"/>
              <a:pPr/>
              <a:t>‹#›</a:t>
            </a:fld>
            <a:endParaRPr lang="ru-RU"/>
          </a:p>
        </p:txBody>
      </p:sp>
    </p:spTree>
    <p:extLst>
      <p:ext uri="{BB962C8B-B14F-4D97-AF65-F5344CB8AC3E}">
        <p14:creationId xmlns:p14="http://schemas.microsoft.com/office/powerpoint/2010/main" val="85984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9B9DEF7-2291-4A26-AE7D-55BBD6C1D43D}" type="slidenum">
              <a:rPr lang="ru-RU" smtClean="0"/>
              <a:pPr/>
              <a:t>3</a:t>
            </a:fld>
            <a:endParaRPr lang="ru-RU"/>
          </a:p>
        </p:txBody>
      </p:sp>
    </p:spTree>
    <p:extLst>
      <p:ext uri="{BB962C8B-B14F-4D97-AF65-F5344CB8AC3E}">
        <p14:creationId xmlns:p14="http://schemas.microsoft.com/office/powerpoint/2010/main" val="35511350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9B9DEF7-2291-4A26-AE7D-55BBD6C1D43D}" type="slidenum">
              <a:rPr lang="ru-RU" smtClean="0"/>
              <a:pPr/>
              <a:t>5</a:t>
            </a:fld>
            <a:endParaRPr lang="ru-RU"/>
          </a:p>
        </p:txBody>
      </p:sp>
    </p:spTree>
    <p:extLst>
      <p:ext uri="{BB962C8B-B14F-4D97-AF65-F5344CB8AC3E}">
        <p14:creationId xmlns:p14="http://schemas.microsoft.com/office/powerpoint/2010/main" val="35511350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9B9DEF7-2291-4A26-AE7D-55BBD6C1D43D}" type="slidenum">
              <a:rPr lang="ru-RU" smtClean="0"/>
              <a:pPr/>
              <a:t>8</a:t>
            </a:fld>
            <a:endParaRPr lang="ru-RU"/>
          </a:p>
        </p:txBody>
      </p:sp>
    </p:spTree>
    <p:extLst>
      <p:ext uri="{BB962C8B-B14F-4D97-AF65-F5344CB8AC3E}">
        <p14:creationId xmlns:p14="http://schemas.microsoft.com/office/powerpoint/2010/main" val="3318278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9B9DEF7-2291-4A26-AE7D-55BBD6C1D43D}" type="slidenum">
              <a:rPr lang="ru-RU" smtClean="0"/>
              <a:pPr/>
              <a:t>10</a:t>
            </a:fld>
            <a:endParaRPr lang="ru-RU"/>
          </a:p>
        </p:txBody>
      </p:sp>
    </p:spTree>
    <p:extLst>
      <p:ext uri="{BB962C8B-B14F-4D97-AF65-F5344CB8AC3E}">
        <p14:creationId xmlns:p14="http://schemas.microsoft.com/office/powerpoint/2010/main" val="34168266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1371600" y="1143000"/>
            <a:ext cx="4114800" cy="3086100"/>
          </a:xfrm>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C9B9DEF7-2291-4A26-AE7D-55BBD6C1D43D}" type="slidenum">
              <a:rPr lang="ru-RU" smtClean="0"/>
              <a:pPr/>
              <a:t>11</a:t>
            </a:fld>
            <a:endParaRPr lang="ru-RU"/>
          </a:p>
        </p:txBody>
      </p:sp>
    </p:spTree>
    <p:extLst>
      <p:ext uri="{BB962C8B-B14F-4D97-AF65-F5344CB8AC3E}">
        <p14:creationId xmlns:p14="http://schemas.microsoft.com/office/powerpoint/2010/main" val="502201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835216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1098612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334318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2739538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859221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28095498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10591203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1577387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2670904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290009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326812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1020112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33024827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1314209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4133405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68F3489-A37E-4845-8D23-E58A1A749F82}" type="datetimeFigureOut">
              <a:rPr lang="ru-RU" smtClean="0"/>
              <a:pPr/>
              <a:t>19.02.2019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E6D8FC2-9DE4-405B-800B-DF5EF99FA8D5}" type="slidenum">
              <a:rPr lang="ru-RU" smtClean="0"/>
              <a:pPr/>
              <a:t>‹#›</a:t>
            </a:fld>
            <a:endParaRPr lang="ru-RU"/>
          </a:p>
        </p:txBody>
      </p:sp>
    </p:spTree>
    <p:extLst>
      <p:ext uri="{BB962C8B-B14F-4D97-AF65-F5344CB8AC3E}">
        <p14:creationId xmlns:p14="http://schemas.microsoft.com/office/powerpoint/2010/main" val="2961986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68F3489-A37E-4845-8D23-E58A1A749F82}" type="datetimeFigureOut">
              <a:rPr lang="ru-RU" smtClean="0"/>
              <a:pPr/>
              <a:t>19.02.2019</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FE6D8FC2-9DE4-405B-800B-DF5EF99FA8D5}" type="slidenum">
              <a:rPr lang="ru-RU" smtClean="0"/>
              <a:pPr/>
              <a:t>‹#›</a:t>
            </a:fld>
            <a:endParaRPr lang="ru-RU"/>
          </a:p>
        </p:txBody>
      </p:sp>
    </p:spTree>
    <p:extLst>
      <p:ext uri="{BB962C8B-B14F-4D97-AF65-F5344CB8AC3E}">
        <p14:creationId xmlns:p14="http://schemas.microsoft.com/office/powerpoint/2010/main" val="700927071"/>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 id="2147483760" r:id="rId8"/>
    <p:sldLayoutId id="2147483761" r:id="rId9"/>
    <p:sldLayoutId id="2147483762" r:id="rId10"/>
    <p:sldLayoutId id="2147483763" r:id="rId11"/>
    <p:sldLayoutId id="2147483764" r:id="rId12"/>
    <p:sldLayoutId id="2147483765" r:id="rId13"/>
    <p:sldLayoutId id="2147483766" r:id="rId14"/>
    <p:sldLayoutId id="2147483767" r:id="rId15"/>
    <p:sldLayoutId id="214748376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Заголовок 9"/>
          <p:cNvSpPr>
            <a:spLocks noGrp="1"/>
          </p:cNvSpPr>
          <p:nvPr>
            <p:ph type="title"/>
          </p:nvPr>
        </p:nvSpPr>
        <p:spPr>
          <a:xfrm>
            <a:off x="130629" y="691000"/>
            <a:ext cx="8436428" cy="5524743"/>
          </a:xfrm>
        </p:spPr>
        <p:txBody>
          <a:bodyPr>
            <a:normAutofit/>
          </a:bodyPr>
          <a:lstStyle/>
          <a:p>
            <a:pPr algn="ctr"/>
            <a:r>
              <a:rPr lang="ru-RU" b="1" dirty="0" smtClean="0">
                <a:solidFill>
                  <a:srgbClr val="C00000"/>
                </a:solidFill>
                <a:latin typeface="Times New Roman" panose="02020603050405020304" pitchFamily="18" charset="0"/>
                <a:cs typeface="Times New Roman" panose="02020603050405020304" pitchFamily="18" charset="0"/>
              </a:rPr>
              <a:t>Мастер-класс для педагогов</a:t>
            </a:r>
            <a:r>
              <a:rPr lang="ru-RU" dirty="0" smtClean="0">
                <a:solidFill>
                  <a:srgbClr val="C00000"/>
                </a:solidFill>
                <a:latin typeface="Times New Roman" panose="02020603050405020304" pitchFamily="18" charset="0"/>
                <a:cs typeface="Times New Roman" panose="02020603050405020304" pitchFamily="18" charset="0"/>
              </a:rPr>
              <a:t/>
            </a:r>
            <a:br>
              <a:rPr lang="ru-RU" dirty="0" smtClean="0">
                <a:solidFill>
                  <a:srgbClr val="C00000"/>
                </a:solidFill>
                <a:latin typeface="Times New Roman" panose="02020603050405020304" pitchFamily="18" charset="0"/>
                <a:cs typeface="Times New Roman" panose="02020603050405020304" pitchFamily="18" charset="0"/>
              </a:rPr>
            </a:br>
            <a:r>
              <a:rPr lang="ru-RU" b="1" dirty="0" smtClean="0">
                <a:solidFill>
                  <a:srgbClr val="7030A0"/>
                </a:solidFill>
                <a:latin typeface="Times New Roman" panose="02020603050405020304" pitchFamily="18" charset="0"/>
                <a:cs typeface="Times New Roman" panose="02020603050405020304" pitchFamily="18" charset="0"/>
              </a:rPr>
              <a:t>«Камни Марблс- разноцветное счастье детей»</a:t>
            </a:r>
            <a:br>
              <a:rPr lang="ru-RU" b="1" dirty="0" smtClean="0">
                <a:solidFill>
                  <a:srgbClr val="7030A0"/>
                </a:solidFill>
                <a:latin typeface="Times New Roman" panose="02020603050405020304" pitchFamily="18" charset="0"/>
                <a:cs typeface="Times New Roman" panose="02020603050405020304" pitchFamily="18" charset="0"/>
              </a:rPr>
            </a:br>
            <a:r>
              <a:rPr lang="ru-RU" b="1" dirty="0" smtClean="0">
                <a:solidFill>
                  <a:srgbClr val="7030A0"/>
                </a:solidFill>
                <a:latin typeface="Times New Roman" panose="02020603050405020304" pitchFamily="18" charset="0"/>
                <a:cs typeface="Times New Roman" panose="02020603050405020304" pitchFamily="18" charset="0"/>
              </a:rPr>
              <a:t/>
            </a:r>
            <a:br>
              <a:rPr lang="ru-RU" b="1" dirty="0" smtClean="0">
                <a:solidFill>
                  <a:srgbClr val="7030A0"/>
                </a:solidFill>
                <a:latin typeface="Times New Roman" panose="02020603050405020304" pitchFamily="18" charset="0"/>
                <a:cs typeface="Times New Roman" panose="02020603050405020304" pitchFamily="18" charset="0"/>
              </a:rPr>
            </a:br>
            <a:r>
              <a:rPr lang="ru-RU" b="1" dirty="0">
                <a:solidFill>
                  <a:srgbClr val="7030A0"/>
                </a:solidFill>
                <a:latin typeface="Times New Roman" panose="02020603050405020304" pitchFamily="18" charset="0"/>
                <a:cs typeface="Times New Roman" panose="02020603050405020304" pitchFamily="18" charset="0"/>
              </a:rPr>
              <a:t/>
            </a:r>
            <a:br>
              <a:rPr lang="ru-RU" b="1" dirty="0">
                <a:solidFill>
                  <a:srgbClr val="7030A0"/>
                </a:solidFill>
                <a:latin typeface="Times New Roman" panose="02020603050405020304" pitchFamily="18" charset="0"/>
                <a:cs typeface="Times New Roman" panose="02020603050405020304" pitchFamily="18" charset="0"/>
              </a:rPr>
            </a:br>
            <a:r>
              <a:rPr lang="ru-RU" b="1" dirty="0" smtClean="0">
                <a:solidFill>
                  <a:srgbClr val="7030A0"/>
                </a:solidFill>
                <a:latin typeface="Times New Roman" panose="02020603050405020304" pitchFamily="18" charset="0"/>
                <a:cs typeface="Times New Roman" panose="02020603050405020304" pitchFamily="18" charset="0"/>
              </a:rPr>
              <a:t>                          </a:t>
            </a:r>
            <a:r>
              <a:rPr lang="ru-RU" sz="3100" b="1" dirty="0" smtClean="0">
                <a:latin typeface="Times New Roman" panose="02020603050405020304" pitchFamily="18" charset="0"/>
                <a:cs typeface="Times New Roman" panose="02020603050405020304" pitchFamily="18" charset="0"/>
              </a:rPr>
              <a:t>Подготовила и провела </a:t>
            </a:r>
            <a:br>
              <a:rPr lang="ru-RU" sz="3100" b="1" dirty="0" smtClean="0">
                <a:latin typeface="Times New Roman" panose="02020603050405020304" pitchFamily="18" charset="0"/>
                <a:cs typeface="Times New Roman" panose="02020603050405020304" pitchFamily="18" charset="0"/>
              </a:rPr>
            </a:br>
            <a:r>
              <a:rPr lang="ru-RU" sz="3100" b="1" dirty="0" smtClean="0">
                <a:latin typeface="Times New Roman" panose="02020603050405020304" pitchFamily="18" charset="0"/>
                <a:cs typeface="Times New Roman" panose="02020603050405020304" pitchFamily="18" charset="0"/>
              </a:rPr>
              <a:t>                                   воспитатель </a:t>
            </a:r>
            <a:br>
              <a:rPr lang="ru-RU" sz="3100" b="1" dirty="0" smtClean="0">
                <a:latin typeface="Times New Roman" panose="02020603050405020304" pitchFamily="18" charset="0"/>
                <a:cs typeface="Times New Roman" panose="02020603050405020304" pitchFamily="18" charset="0"/>
              </a:rPr>
            </a:br>
            <a:r>
              <a:rPr lang="ru-RU" sz="3100" b="1" dirty="0" smtClean="0">
                <a:latin typeface="Times New Roman" panose="02020603050405020304" pitchFamily="18" charset="0"/>
                <a:cs typeface="Times New Roman" panose="02020603050405020304" pitchFamily="18" charset="0"/>
              </a:rPr>
              <a:t>                                    Сачкова Т.М.</a:t>
            </a:r>
            <a:endParaRPr lang="ru-RU" b="1" dirty="0">
              <a:latin typeface="Times New Roman" panose="02020603050405020304" pitchFamily="18" charset="0"/>
              <a:cs typeface="Times New Roman" panose="02020603050405020304" pitchFamily="18" charset="0"/>
            </a:endParaRPr>
          </a:p>
        </p:txBody>
      </p:sp>
      <p:sp>
        <p:nvSpPr>
          <p:cNvPr id="11" name="Заголовок 9"/>
          <p:cNvSpPr txBox="1">
            <a:spLocks/>
          </p:cNvSpPr>
          <p:nvPr/>
        </p:nvSpPr>
        <p:spPr>
          <a:xfrm>
            <a:off x="5243512" y="3884492"/>
            <a:ext cx="2657476" cy="1316158"/>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12" name="Заголовок 9"/>
          <p:cNvSpPr txBox="1">
            <a:spLocks/>
          </p:cNvSpPr>
          <p:nvPr/>
        </p:nvSpPr>
        <p:spPr>
          <a:xfrm>
            <a:off x="792067" y="554189"/>
            <a:ext cx="6447501" cy="990600"/>
          </a:xfrm>
          <a:prstGeom prst="rect">
            <a:avLst/>
          </a:prstGeom>
        </p:spPr>
        <p:txBody>
          <a:bodyPr vert="horz" lIns="68580" tIns="34290" rIns="68580" bIns="3429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ru-RU" sz="18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6784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txBox="1">
            <a:spLocks/>
          </p:cNvSpPr>
          <p:nvPr/>
        </p:nvSpPr>
        <p:spPr>
          <a:xfrm>
            <a:off x="657223" y="1067440"/>
            <a:ext cx="6800850" cy="671514"/>
          </a:xfrm>
          <a:prstGeom prst="rect">
            <a:avLst/>
          </a:prstGeom>
        </p:spPr>
        <p:txBody>
          <a:bodyPr vert="horz" lIns="68580" tIns="34290" rIns="68580" bIns="34290" rtlCol="0" anchor="t">
            <a:normAutofit/>
            <a:scene3d>
              <a:camera prst="orthographicFront"/>
              <a:lightRig rig="harsh" dir="t"/>
            </a:scene3d>
            <a:sp3d extrusionH="57150" prstMaterial="matte">
              <a:bevelT w="63500" h="12700" prst="angle"/>
              <a:contourClr>
                <a:schemeClr val="bg1">
                  <a:lumMod val="65000"/>
                </a:schemeClr>
              </a:contourClr>
            </a:sp3d>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20000"/>
              </a:lnSpc>
            </a:pPr>
            <a:endParaRPr lang="ru-RU" sz="3200" b="1" dirty="0">
              <a:ln/>
              <a:solidFill>
                <a:srgbClr val="0070C0"/>
              </a:solidFill>
              <a:latin typeface="Times New Roman" panose="02020603050405020304" pitchFamily="18" charset="0"/>
              <a:cs typeface="Times New Roman" panose="02020603050405020304" pitchFamily="18" charset="0"/>
            </a:endParaRPr>
          </a:p>
        </p:txBody>
      </p:sp>
      <p:sp>
        <p:nvSpPr>
          <p:cNvPr id="8" name="Заголовок 1"/>
          <p:cNvSpPr txBox="1">
            <a:spLocks/>
          </p:cNvSpPr>
          <p:nvPr/>
        </p:nvSpPr>
        <p:spPr>
          <a:xfrm>
            <a:off x="337457" y="3287485"/>
            <a:ext cx="3929743" cy="1562101"/>
          </a:xfrm>
          <a:prstGeom prst="rect">
            <a:avLst/>
          </a:prstGeom>
        </p:spPr>
        <p:txBody>
          <a:bodyPr vert="horz" lIns="68580" tIns="34290" rIns="68580" bIns="34290" rtlCol="0" anchor="t">
            <a:normAutofit fontScale="250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9600" i="1" dirty="0" smtClean="0">
                <a:solidFill>
                  <a:srgbClr val="FF0000"/>
                </a:solidFill>
              </a:rPr>
              <a:t> </a:t>
            </a:r>
            <a:r>
              <a:rPr lang="ru-RU" sz="9600" b="1" i="1" dirty="0" smtClean="0">
                <a:solidFill>
                  <a:srgbClr val="FF0000"/>
                </a:solidFill>
              </a:rPr>
              <a:t>Игра «Чудесный </a:t>
            </a:r>
            <a:r>
              <a:rPr lang="ru-RU" sz="9600" b="1" i="1" dirty="0">
                <a:solidFill>
                  <a:srgbClr val="FF0000"/>
                </a:solidFill>
              </a:rPr>
              <a:t>мешочек»</a:t>
            </a:r>
            <a:endParaRPr lang="ru-RU" sz="9600" b="1" dirty="0">
              <a:solidFill>
                <a:srgbClr val="FF0000"/>
              </a:solidFill>
            </a:endParaRPr>
          </a:p>
          <a:p>
            <a:r>
              <a:rPr lang="ru-RU" sz="9600" u="sng" dirty="0">
                <a:solidFill>
                  <a:schemeClr val="tx1"/>
                </a:solidFill>
              </a:rPr>
              <a:t>Задачи</a:t>
            </a:r>
            <a:r>
              <a:rPr lang="ru-RU" sz="9600" dirty="0">
                <a:solidFill>
                  <a:schemeClr val="tx1"/>
                </a:solidFill>
              </a:rPr>
              <a:t>: формировать умения сопоставлять зрительные и осязательные впечатления, развивать речь</a:t>
            </a:r>
          </a:p>
          <a:p>
            <a:pPr lvl="0" algn="ctr"/>
            <a:endParaRPr lang="ru-RU" sz="9600" b="1" dirty="0">
              <a:solidFill>
                <a:schemeClr val="tx1"/>
              </a:solidFill>
              <a:latin typeface="Times New Roman" panose="02020603050405020304" pitchFamily="18" charset="0"/>
              <a:cs typeface="Times New Roman" panose="02020603050405020304" pitchFamily="18" charset="0"/>
            </a:endParaRPr>
          </a:p>
          <a:p>
            <a:pPr>
              <a:lnSpc>
                <a:spcPct val="120000"/>
              </a:lnSpc>
            </a:pPr>
            <a:endParaRPr lang="ru-RU" sz="2700" dirty="0">
              <a:solidFill>
                <a:schemeClr val="tx1"/>
              </a:solidFill>
            </a:endParaRPr>
          </a:p>
        </p:txBody>
      </p:sp>
      <p:pic>
        <p:nvPicPr>
          <p:cNvPr id="2" name="Рисунок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07976" y="283191"/>
            <a:ext cx="4599295" cy="3449471"/>
          </a:xfrm>
          <a:prstGeom prst="rect">
            <a:avLst/>
          </a:prstGeom>
        </p:spPr>
      </p:pic>
    </p:spTree>
    <p:extLst>
      <p:ext uri="{BB962C8B-B14F-4D97-AF65-F5344CB8AC3E}">
        <p14:creationId xmlns:p14="http://schemas.microsoft.com/office/powerpoint/2010/main" val="27772619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txBox="1">
            <a:spLocks/>
          </p:cNvSpPr>
          <p:nvPr/>
        </p:nvSpPr>
        <p:spPr>
          <a:xfrm>
            <a:off x="4730353" y="1760866"/>
            <a:ext cx="4413647" cy="3760151"/>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endParaRPr lang="ru-RU" sz="9600" b="1" dirty="0">
              <a:solidFill>
                <a:schemeClr val="tx1"/>
              </a:solidFill>
              <a:latin typeface="Times New Roman" panose="02020603050405020304" pitchFamily="18" charset="0"/>
              <a:cs typeface="Times New Roman" panose="02020603050405020304" pitchFamily="18" charset="0"/>
            </a:endParaRPr>
          </a:p>
          <a:p>
            <a:pPr>
              <a:lnSpc>
                <a:spcPct val="120000"/>
              </a:lnSpc>
            </a:pPr>
            <a:endParaRPr lang="ru-RU" sz="2700" dirty="0">
              <a:solidFill>
                <a:schemeClr val="tx1"/>
              </a:solidFill>
            </a:endParaRPr>
          </a:p>
        </p:txBody>
      </p:sp>
      <p:sp>
        <p:nvSpPr>
          <p:cNvPr id="10" name="AutoShape 2" descr="https://cloclo17.cloud.mail.ru/thumb/xw1/%D1%82%D0%B5%D0%BB%D0%B5%D1%84%D0%BE%D0%BD%2012%2C05%2C2016/%D1%84%D0%BE%D1%82%D0%BE/DSC_0079.JPG?x-email=anikanov1982%40mail.r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11" name="AutoShape 4" descr="https://cloclo17.cloud.mail.ru/thumb/xw1/%D1%82%D0%B5%D0%BB%D0%B5%D1%84%D0%BE%D0%BD%2012%2C05%2C2016/%D1%84%D0%BE%D1%82%D0%BE/DSC_0079.JPG?x-email=anikanov1982%40mail.r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2" name="Прямоугольник 1"/>
          <p:cNvSpPr/>
          <p:nvPr/>
        </p:nvSpPr>
        <p:spPr>
          <a:xfrm>
            <a:off x="2286000" y="2690336"/>
            <a:ext cx="4572000" cy="1477328"/>
          </a:xfrm>
          <a:prstGeom prst="rect">
            <a:avLst/>
          </a:prstGeom>
        </p:spPr>
        <p:txBody>
          <a:bodyPr>
            <a:spAutoFit/>
          </a:bodyPr>
          <a:lstStyle/>
          <a:p>
            <a:r>
              <a:rPr lang="ru-RU" b="1" dirty="0">
                <a:solidFill>
                  <a:srgbClr val="FF0000"/>
                </a:solidFill>
              </a:rPr>
              <a:t>Игры </a:t>
            </a:r>
            <a:r>
              <a:rPr lang="ru-RU" b="1" i="1" dirty="0">
                <a:solidFill>
                  <a:srgbClr val="FF0000"/>
                </a:solidFill>
              </a:rPr>
              <a:t>«Выложи по контуру»</a:t>
            </a:r>
            <a:r>
              <a:rPr lang="ru-RU" b="1" dirty="0">
                <a:solidFill>
                  <a:srgbClr val="FF0000"/>
                </a:solidFill>
              </a:rPr>
              <a:t>, </a:t>
            </a:r>
            <a:r>
              <a:rPr lang="ru-RU" b="1" i="1" dirty="0">
                <a:solidFill>
                  <a:srgbClr val="FF0000"/>
                </a:solidFill>
              </a:rPr>
              <a:t>«Заполни картинку камушками»</a:t>
            </a:r>
            <a:r>
              <a:rPr lang="ru-RU" b="1" dirty="0">
                <a:solidFill>
                  <a:srgbClr val="FF0000"/>
                </a:solidFill>
              </a:rPr>
              <a:t>. </a:t>
            </a:r>
            <a:endParaRPr lang="ru-RU" b="1" dirty="0" smtClean="0">
              <a:solidFill>
                <a:srgbClr val="FF0000"/>
              </a:solidFill>
            </a:endParaRPr>
          </a:p>
          <a:p>
            <a:r>
              <a:rPr lang="ru-RU" dirty="0" smtClean="0"/>
              <a:t>Данные </a:t>
            </a:r>
            <a:r>
              <a:rPr lang="ru-RU" dirty="0"/>
              <a:t>игры помогают при закреплении лексических тем, обогащают словарь, развивают мелкую моторику </a:t>
            </a:r>
            <a:r>
              <a:rPr lang="ru-RU" dirty="0" smtClean="0"/>
              <a:t>рук</a:t>
            </a:r>
            <a:endParaRPr lang="ru-RU" dirty="0"/>
          </a:p>
        </p:txBody>
      </p:sp>
      <p:pic>
        <p:nvPicPr>
          <p:cNvPr id="3074" name="Picture 2" descr="E:\МК АТ Марбл 14.2.8\DSCN508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375" y="312738"/>
            <a:ext cx="3632653" cy="247400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3076" name="Picture 4" descr="E:\МК АТ Марбл 14.2.8\DSCN508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0086" y="4328002"/>
            <a:ext cx="3635828" cy="2529998"/>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41189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361666" y="1844129"/>
            <a:ext cx="8229600" cy="2512105"/>
          </a:xfrm>
        </p:spPr>
        <p:txBody>
          <a:bodyPr>
            <a:noAutofit/>
          </a:bodyPr>
          <a:lstStyle/>
          <a:p>
            <a:pPr algn="ctr"/>
            <a:r>
              <a:rPr lang="ru-RU" sz="8800" b="1" i="1" dirty="0" smtClean="0">
                <a:solidFill>
                  <a:srgbClr val="FF0000"/>
                </a:solidFill>
                <a:latin typeface="Times New Roman" panose="02020603050405020304" pitchFamily="18" charset="0"/>
                <a:cs typeface="Times New Roman" panose="02020603050405020304" pitchFamily="18" charset="0"/>
              </a:rPr>
              <a:t>Спасибо за </a:t>
            </a:r>
            <a:br>
              <a:rPr lang="ru-RU" sz="8800" b="1" i="1" dirty="0" smtClean="0">
                <a:solidFill>
                  <a:srgbClr val="FF0000"/>
                </a:solidFill>
                <a:latin typeface="Times New Roman" panose="02020603050405020304" pitchFamily="18" charset="0"/>
                <a:cs typeface="Times New Roman" panose="02020603050405020304" pitchFamily="18" charset="0"/>
              </a:rPr>
            </a:br>
            <a:r>
              <a:rPr lang="ru-RU" sz="8800" b="1" i="1" dirty="0" smtClean="0">
                <a:solidFill>
                  <a:srgbClr val="FF0000"/>
                </a:solidFill>
                <a:latin typeface="Times New Roman" panose="02020603050405020304" pitchFamily="18" charset="0"/>
                <a:cs typeface="Times New Roman" panose="02020603050405020304" pitchFamily="18" charset="0"/>
              </a:rPr>
              <a:t>внимание</a:t>
            </a:r>
            <a:r>
              <a:rPr lang="ru-RU" sz="8800" dirty="0" smtClean="0">
                <a:solidFill>
                  <a:srgbClr val="FF0000"/>
                </a:solidFill>
                <a:latin typeface="Times New Roman" panose="02020603050405020304" pitchFamily="18" charset="0"/>
                <a:cs typeface="Times New Roman" panose="02020603050405020304" pitchFamily="18" charset="0"/>
              </a:rPr>
              <a:t>!</a:t>
            </a:r>
            <a:endParaRPr lang="ru-RU" sz="8800" dirty="0">
              <a:solidFill>
                <a:srgbClr val="FF0000"/>
              </a:solidFill>
              <a:latin typeface="Times New Roman" panose="02020603050405020304" pitchFamily="18" charset="0"/>
              <a:cs typeface="Times New Roman" panose="02020603050405020304" pitchFamily="18" charset="0"/>
            </a:endParaRPr>
          </a:p>
        </p:txBody>
      </p:sp>
      <p:sp>
        <p:nvSpPr>
          <p:cNvPr id="8" name="Объект 7"/>
          <p:cNvSpPr>
            <a:spLocks noGrp="1"/>
          </p:cNvSpPr>
          <p:nvPr>
            <p:ph idx="1"/>
          </p:nvPr>
        </p:nvSpPr>
        <p:spPr>
          <a:xfrm>
            <a:off x="522514" y="1970314"/>
            <a:ext cx="8229600" cy="835705"/>
          </a:xfrm>
        </p:spPr>
        <p:txBody>
          <a:bodyPr/>
          <a:lstStyle/>
          <a:p>
            <a:pPr marL="0" indent="0">
              <a:buNone/>
            </a:pPr>
            <a:endParaRPr lang="ru-RU" dirty="0"/>
          </a:p>
        </p:txBody>
      </p:sp>
    </p:spTree>
    <p:extLst>
      <p:ext uri="{BB962C8B-B14F-4D97-AF65-F5344CB8AC3E}">
        <p14:creationId xmlns:p14="http://schemas.microsoft.com/office/powerpoint/2010/main" val="12927351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32183" y="408419"/>
            <a:ext cx="7542826" cy="2523768"/>
          </a:xfrm>
          <a:prstGeom prst="rect">
            <a:avLst/>
          </a:prstGeom>
        </p:spPr>
        <p:txBody>
          <a:bodyPr wrap="square">
            <a:spAutoFit/>
          </a:bodyPr>
          <a:lstStyle/>
          <a:p>
            <a:r>
              <a:rPr lang="ru-RU" sz="2800" b="1" dirty="0">
                <a:solidFill>
                  <a:srgbClr val="C00000"/>
                </a:solidFill>
              </a:rPr>
              <a:t>«</a:t>
            </a:r>
            <a:r>
              <a:rPr lang="ru-RU" sz="2800" dirty="0">
                <a:solidFill>
                  <a:srgbClr val="C00000"/>
                </a:solidFill>
              </a:rPr>
              <a:t>Истоки способностей и дарований детей на</a:t>
            </a:r>
          </a:p>
          <a:p>
            <a:r>
              <a:rPr lang="ru-RU" sz="2800" dirty="0">
                <a:solidFill>
                  <a:srgbClr val="C00000"/>
                </a:solidFill>
              </a:rPr>
              <a:t>кончиках пальцев.</a:t>
            </a:r>
          </a:p>
          <a:p>
            <a:r>
              <a:rPr lang="ru-RU" sz="2800" dirty="0">
                <a:solidFill>
                  <a:srgbClr val="C00000"/>
                </a:solidFill>
              </a:rPr>
              <a:t>От пальцев идут тончайшие ручейки,</a:t>
            </a:r>
          </a:p>
          <a:p>
            <a:r>
              <a:rPr lang="ru-RU" sz="2800" dirty="0">
                <a:solidFill>
                  <a:srgbClr val="C00000"/>
                </a:solidFill>
              </a:rPr>
              <a:t>которые питают источник творческой</a:t>
            </a:r>
          </a:p>
          <a:p>
            <a:r>
              <a:rPr lang="ru-RU" sz="2800" dirty="0">
                <a:solidFill>
                  <a:srgbClr val="C00000"/>
                </a:solidFill>
              </a:rPr>
              <a:t>мысли</a:t>
            </a:r>
            <a:r>
              <a:rPr lang="ru-RU" sz="2800" b="1" dirty="0">
                <a:solidFill>
                  <a:srgbClr val="C00000"/>
                </a:solidFill>
              </a:rPr>
              <a:t>»</a:t>
            </a:r>
            <a:r>
              <a:rPr lang="ru-RU" sz="2800" dirty="0">
                <a:solidFill>
                  <a:srgbClr val="C00000"/>
                </a:solidFill>
              </a:rPr>
              <a:t>.</a:t>
            </a:r>
          </a:p>
          <a:p>
            <a:r>
              <a:rPr lang="ru-RU" dirty="0" smtClean="0">
                <a:solidFill>
                  <a:srgbClr val="C00000"/>
                </a:solidFill>
              </a:rPr>
              <a:t>                                                                 </a:t>
            </a:r>
            <a:r>
              <a:rPr lang="ru-RU" b="1" dirty="0" smtClean="0"/>
              <a:t>В</a:t>
            </a:r>
            <a:r>
              <a:rPr lang="ru-RU" b="1" dirty="0"/>
              <a:t>. А. Сухомлинский</a:t>
            </a:r>
          </a:p>
        </p:txBody>
      </p:sp>
    </p:spTree>
    <p:extLst>
      <p:ext uri="{BB962C8B-B14F-4D97-AF65-F5344CB8AC3E}">
        <p14:creationId xmlns:p14="http://schemas.microsoft.com/office/powerpoint/2010/main" val="3132464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txBox="1">
            <a:spLocks/>
          </p:cNvSpPr>
          <p:nvPr/>
        </p:nvSpPr>
        <p:spPr>
          <a:xfrm>
            <a:off x="457198" y="1078396"/>
            <a:ext cx="6800850" cy="671514"/>
          </a:xfrm>
          <a:prstGeom prst="rect">
            <a:avLst/>
          </a:prstGeom>
        </p:spPr>
        <p:txBody>
          <a:bodyPr vert="horz" lIns="68580" tIns="34290" rIns="68580" bIns="34290" rtlCol="0" anchor="t">
            <a:normAutofit/>
            <a:scene3d>
              <a:camera prst="orthographicFront"/>
              <a:lightRig rig="harsh" dir="t"/>
            </a:scene3d>
            <a:sp3d extrusionH="57150" prstMaterial="matte">
              <a:bevelT w="63500" h="12700" prst="angle"/>
              <a:contourClr>
                <a:schemeClr val="bg1">
                  <a:lumMod val="65000"/>
                </a:schemeClr>
              </a:contourClr>
            </a:sp3d>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20000"/>
              </a:lnSpc>
            </a:pPr>
            <a:endParaRPr lang="ru-RU" sz="3200" b="1" dirty="0">
              <a:ln/>
              <a:solidFill>
                <a:schemeClr val="accent3"/>
              </a:solidFill>
              <a:latin typeface="Times New Roman" panose="02020603050405020304" pitchFamily="18" charset="0"/>
              <a:cs typeface="Times New Roman" panose="02020603050405020304" pitchFamily="18" charset="0"/>
            </a:endParaRPr>
          </a:p>
        </p:txBody>
      </p:sp>
      <p:sp>
        <p:nvSpPr>
          <p:cNvPr id="12" name="Заголовок 1"/>
          <p:cNvSpPr txBox="1">
            <a:spLocks/>
          </p:cNvSpPr>
          <p:nvPr/>
        </p:nvSpPr>
        <p:spPr>
          <a:xfrm>
            <a:off x="258366" y="2006775"/>
            <a:ext cx="8385572" cy="4545963"/>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15000"/>
              </a:lnSpc>
              <a:spcAft>
                <a:spcPts val="1000"/>
              </a:spcAft>
            </a:pPr>
            <a:endParaRPr lang="ru-RU" sz="9600" b="1" dirty="0">
              <a:solidFill>
                <a:schemeClr val="tx1"/>
              </a:solidFill>
              <a:latin typeface="Times New Roman" panose="02020603050405020304" pitchFamily="18" charset="0"/>
              <a:cs typeface="Times New Roman" panose="02020603050405020304" pitchFamily="18" charset="0"/>
            </a:endParaRPr>
          </a:p>
          <a:p>
            <a:pPr>
              <a:lnSpc>
                <a:spcPct val="120000"/>
              </a:lnSpc>
            </a:pPr>
            <a:endParaRPr lang="ru-RU" sz="2700" dirty="0">
              <a:solidFill>
                <a:schemeClr val="tx1"/>
              </a:solidFill>
            </a:endParaRPr>
          </a:p>
        </p:txBody>
      </p:sp>
      <p:sp>
        <p:nvSpPr>
          <p:cNvPr id="2" name="Объект 1"/>
          <p:cNvSpPr>
            <a:spLocks noGrp="1"/>
          </p:cNvSpPr>
          <p:nvPr>
            <p:ph idx="1"/>
          </p:nvPr>
        </p:nvSpPr>
        <p:spPr>
          <a:xfrm>
            <a:off x="457198" y="968830"/>
            <a:ext cx="7315201" cy="5072534"/>
          </a:xfrm>
        </p:spPr>
        <p:txBody>
          <a:bodyPr>
            <a:normAutofit/>
          </a:bodyPr>
          <a:lstStyle/>
          <a:p>
            <a:pPr>
              <a:buNone/>
            </a:pPr>
            <a:r>
              <a:rPr lang="ru-RU" b="1" u="sng" dirty="0"/>
              <a:t>Цель</a:t>
            </a:r>
            <a:r>
              <a:rPr lang="ru-RU" b="1" dirty="0"/>
              <a:t>: </a:t>
            </a:r>
            <a:r>
              <a:rPr lang="ru-RU" dirty="0">
                <a:solidFill>
                  <a:srgbClr val="D816B3"/>
                </a:solidFill>
              </a:rPr>
              <a:t>- рассмотрение современной методики применения коррекционной технологии в образовательной деятельности с детьми.</a:t>
            </a:r>
          </a:p>
          <a:p>
            <a:pPr>
              <a:buNone/>
            </a:pPr>
            <a:r>
              <a:rPr lang="ru-RU" b="1" u="sng" dirty="0"/>
              <a:t>Задачи</a:t>
            </a:r>
            <a:r>
              <a:rPr lang="ru-RU" b="1" dirty="0"/>
              <a:t>:</a:t>
            </a:r>
          </a:p>
          <a:p>
            <a:r>
              <a:rPr lang="ru-RU" dirty="0">
                <a:solidFill>
                  <a:srgbClr val="D816B3"/>
                </a:solidFill>
              </a:rPr>
              <a:t>- познакомить </a:t>
            </a:r>
            <a:r>
              <a:rPr lang="ru-RU" b="1" dirty="0">
                <a:solidFill>
                  <a:srgbClr val="D816B3"/>
                </a:solidFill>
              </a:rPr>
              <a:t>педагогов</a:t>
            </a:r>
            <a:r>
              <a:rPr lang="ru-RU" dirty="0">
                <a:solidFill>
                  <a:srgbClr val="D816B3"/>
                </a:solidFill>
              </a:rPr>
              <a:t> с нетрадиционной технологией использования камешков </a:t>
            </a:r>
            <a:r>
              <a:rPr lang="ru-RU" b="1" dirty="0" err="1">
                <a:solidFill>
                  <a:srgbClr val="D816B3"/>
                </a:solidFill>
              </a:rPr>
              <a:t>Марблс</a:t>
            </a:r>
            <a:r>
              <a:rPr lang="ru-RU" b="1" dirty="0">
                <a:solidFill>
                  <a:srgbClr val="D816B3"/>
                </a:solidFill>
              </a:rPr>
              <a:t> в обучении детей</a:t>
            </a:r>
            <a:r>
              <a:rPr lang="ru-RU" dirty="0">
                <a:solidFill>
                  <a:srgbClr val="D816B3"/>
                </a:solidFill>
              </a:rPr>
              <a:t>;</a:t>
            </a:r>
          </a:p>
          <a:p>
            <a:r>
              <a:rPr lang="ru-RU" dirty="0">
                <a:solidFill>
                  <a:srgbClr val="D816B3"/>
                </a:solidFill>
              </a:rPr>
              <a:t>- мотивировать педагогов на применение камешков </a:t>
            </a:r>
            <a:r>
              <a:rPr lang="ru-RU" dirty="0" err="1">
                <a:solidFill>
                  <a:srgbClr val="D816B3"/>
                </a:solidFill>
              </a:rPr>
              <a:t>Марблс</a:t>
            </a:r>
            <a:r>
              <a:rPr lang="ru-RU" dirty="0">
                <a:solidFill>
                  <a:srgbClr val="D816B3"/>
                </a:solidFill>
              </a:rPr>
              <a:t> в индивидуальной работе с </a:t>
            </a:r>
            <a:r>
              <a:rPr lang="ru-RU" dirty="0" smtClean="0">
                <a:solidFill>
                  <a:srgbClr val="D816B3"/>
                </a:solidFill>
              </a:rPr>
              <a:t>дошкольниками;</a:t>
            </a:r>
            <a:endParaRPr lang="ru-RU" dirty="0">
              <a:solidFill>
                <a:srgbClr val="D816B3"/>
              </a:solidFill>
            </a:endParaRPr>
          </a:p>
          <a:p>
            <a:r>
              <a:rPr lang="ru-RU" dirty="0">
                <a:solidFill>
                  <a:srgbClr val="D816B3"/>
                </a:solidFill>
              </a:rPr>
              <a:t>- использовать нетрадиционные методы работы для повышения эффективности процесса коррекции речевых нарушений;</a:t>
            </a:r>
          </a:p>
          <a:p>
            <a:endParaRPr lang="ru-RU" dirty="0"/>
          </a:p>
        </p:txBody>
      </p:sp>
    </p:spTree>
    <p:extLst>
      <p:ext uri="{BB962C8B-B14F-4D97-AF65-F5344CB8AC3E}">
        <p14:creationId xmlns:p14="http://schemas.microsoft.com/office/powerpoint/2010/main" val="11943610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1791" y="615832"/>
            <a:ext cx="8229600" cy="1143000"/>
          </a:xfrm>
        </p:spPr>
        <p:txBody>
          <a:bodyPr>
            <a:normAutofit fontScale="90000"/>
          </a:bodyPr>
          <a:lstStyle/>
          <a:p>
            <a:pPr lvl="0" defTabSz="914400">
              <a:spcBef>
                <a:spcPts val="0"/>
              </a:spcBef>
            </a:pPr>
            <a:r>
              <a:rPr lang="ru-RU" sz="2700" b="1" dirty="0"/>
              <a:t>Так что же такое </a:t>
            </a:r>
            <a:r>
              <a:rPr lang="ru-RU" sz="2700" b="1" dirty="0" err="1" smtClean="0"/>
              <a:t>Марблс</a:t>
            </a:r>
            <a:r>
              <a:rPr lang="ru-RU" sz="2700" b="1" dirty="0" smtClean="0"/>
              <a:t>?</a:t>
            </a:r>
            <a:r>
              <a:rPr lang="ru-RU" sz="2400" b="1" dirty="0" smtClean="0">
                <a:solidFill>
                  <a:srgbClr val="7030A0"/>
                </a:solidFill>
              </a:rPr>
              <a:t/>
            </a:r>
            <a:br>
              <a:rPr lang="ru-RU" sz="2400" b="1" dirty="0" smtClean="0">
                <a:solidFill>
                  <a:srgbClr val="7030A0"/>
                </a:solidFill>
              </a:rPr>
            </a:br>
            <a:r>
              <a:rPr lang="ru-RU" sz="2400" b="1" dirty="0" smtClean="0">
                <a:solidFill>
                  <a:srgbClr val="7030A0"/>
                </a:solidFill>
              </a:rPr>
              <a:t> </a:t>
            </a:r>
            <a:r>
              <a:rPr lang="ru-RU" sz="2400" dirty="0" smtClean="0">
                <a:solidFill>
                  <a:schemeClr val="tx1"/>
                </a:solidFill>
              </a:rPr>
              <a:t/>
            </a:r>
            <a:br>
              <a:rPr lang="ru-RU" sz="2400" dirty="0" smtClean="0">
                <a:solidFill>
                  <a:schemeClr val="tx1"/>
                </a:solidFill>
              </a:rPr>
            </a:br>
            <a:r>
              <a:rPr lang="ru-RU" sz="2400" b="1" dirty="0" err="1" smtClean="0">
                <a:solidFill>
                  <a:srgbClr val="D816B3"/>
                </a:solidFill>
              </a:rPr>
              <a:t>Марблс</a:t>
            </a:r>
            <a:r>
              <a:rPr lang="ru-RU" sz="2400" b="1" dirty="0" smtClean="0">
                <a:solidFill>
                  <a:srgbClr val="D816B3"/>
                </a:solidFill>
              </a:rPr>
              <a:t> </a:t>
            </a:r>
            <a:r>
              <a:rPr lang="ru-RU" sz="2400" dirty="0">
                <a:solidFill>
                  <a:srgbClr val="D816B3"/>
                </a:solidFill>
              </a:rPr>
              <a:t>– это шарики или сплюснутые овальной или круглой формы. Они могут быть сделаны из глины, дерева, пластика или чаще всего из стекла. Они имеют разнообразные оттенки, цвета, красота которых завораживает настолько, что и взрослым и детям хочется к ним прикоснуться, подержать в руках. А главное их предназначение это веселые, полезные и простые игры. Камни всегда были связаны с жизнью людей, как материал для строительства жилища и как магический символ. С древних времен камни считаются сильными оберегами в силу своего природного происхождения, наделяются душой и магическими силами. В этих природных оберегах заключена сила стихий природы</a:t>
            </a:r>
            <a:r>
              <a:rPr lang="ru-RU" sz="2400" i="1" dirty="0">
                <a:solidFill>
                  <a:srgbClr val="D816B3"/>
                </a:solidFill>
                <a:latin typeface="Times New Roman" panose="02020603050405020304" pitchFamily="18" charset="0"/>
                <a:ea typeface="+mn-ea"/>
                <a:cs typeface="Times New Roman" panose="02020603050405020304" pitchFamily="18" charset="0"/>
              </a:rPr>
              <a:t/>
            </a:r>
            <a:br>
              <a:rPr lang="ru-RU" sz="2400" i="1" dirty="0">
                <a:solidFill>
                  <a:srgbClr val="D816B3"/>
                </a:solidFill>
                <a:latin typeface="Times New Roman" panose="02020603050405020304" pitchFamily="18" charset="0"/>
                <a:ea typeface="+mn-ea"/>
                <a:cs typeface="Times New Roman" panose="02020603050405020304" pitchFamily="18" charset="0"/>
              </a:rPr>
            </a:br>
            <a:endParaRPr lang="ru-RU" dirty="0">
              <a:solidFill>
                <a:srgbClr val="D816B3"/>
              </a:solidFill>
            </a:endParaRPr>
          </a:p>
        </p:txBody>
      </p:sp>
    </p:spTree>
    <p:extLst>
      <p:ext uri="{BB962C8B-B14F-4D97-AF65-F5344CB8AC3E}">
        <p14:creationId xmlns:p14="http://schemas.microsoft.com/office/powerpoint/2010/main" val="38723364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txBox="1">
            <a:spLocks/>
          </p:cNvSpPr>
          <p:nvPr/>
        </p:nvSpPr>
        <p:spPr>
          <a:xfrm>
            <a:off x="457198" y="1078396"/>
            <a:ext cx="6800850" cy="671514"/>
          </a:xfrm>
          <a:prstGeom prst="rect">
            <a:avLst/>
          </a:prstGeom>
        </p:spPr>
        <p:txBody>
          <a:bodyPr vert="horz" lIns="68580" tIns="34290" rIns="68580" bIns="34290" rtlCol="0" anchor="t">
            <a:normAutofit/>
            <a:scene3d>
              <a:camera prst="orthographicFront"/>
              <a:lightRig rig="harsh" dir="t"/>
            </a:scene3d>
            <a:sp3d extrusionH="57150" prstMaterial="matte">
              <a:bevelT w="63500" h="12700" prst="angle"/>
              <a:contourClr>
                <a:schemeClr val="bg1">
                  <a:lumMod val="65000"/>
                </a:schemeClr>
              </a:contourClr>
            </a:sp3d>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20000"/>
              </a:lnSpc>
            </a:pPr>
            <a:endParaRPr lang="ru-RU" sz="3200" b="1" dirty="0">
              <a:ln/>
              <a:solidFill>
                <a:schemeClr val="accent3"/>
              </a:solidFill>
              <a:latin typeface="Times New Roman" panose="02020603050405020304" pitchFamily="18" charset="0"/>
              <a:cs typeface="Times New Roman" panose="02020603050405020304" pitchFamily="18" charset="0"/>
            </a:endParaRPr>
          </a:p>
        </p:txBody>
      </p:sp>
      <p:sp>
        <p:nvSpPr>
          <p:cNvPr id="12" name="Заголовок 1"/>
          <p:cNvSpPr txBox="1">
            <a:spLocks/>
          </p:cNvSpPr>
          <p:nvPr/>
        </p:nvSpPr>
        <p:spPr>
          <a:xfrm>
            <a:off x="258366" y="2006775"/>
            <a:ext cx="8385572" cy="4545963"/>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115000"/>
              </a:lnSpc>
              <a:spcAft>
                <a:spcPts val="1000"/>
              </a:spcAft>
            </a:pPr>
            <a:endParaRPr lang="ru-RU" sz="9600" b="1" dirty="0">
              <a:solidFill>
                <a:schemeClr val="tx1"/>
              </a:solidFill>
              <a:latin typeface="Times New Roman" panose="02020603050405020304" pitchFamily="18" charset="0"/>
              <a:cs typeface="Times New Roman" panose="02020603050405020304" pitchFamily="18" charset="0"/>
            </a:endParaRPr>
          </a:p>
          <a:p>
            <a:pPr>
              <a:lnSpc>
                <a:spcPct val="120000"/>
              </a:lnSpc>
            </a:pPr>
            <a:endParaRPr lang="ru-RU" sz="2700" dirty="0">
              <a:solidFill>
                <a:schemeClr val="tx1"/>
              </a:solidFill>
            </a:endParaRPr>
          </a:p>
        </p:txBody>
      </p:sp>
      <p:sp>
        <p:nvSpPr>
          <p:cNvPr id="2" name="Объект 1"/>
          <p:cNvSpPr>
            <a:spLocks noGrp="1"/>
          </p:cNvSpPr>
          <p:nvPr>
            <p:ph idx="1"/>
          </p:nvPr>
        </p:nvSpPr>
        <p:spPr>
          <a:xfrm>
            <a:off x="457198" y="259307"/>
            <a:ext cx="7895232" cy="6346209"/>
          </a:xfrm>
        </p:spPr>
        <p:txBody>
          <a:bodyPr>
            <a:normAutofit fontScale="77500" lnSpcReduction="20000"/>
          </a:bodyPr>
          <a:lstStyle/>
          <a:p>
            <a:pPr algn="ctr">
              <a:buNone/>
            </a:pPr>
            <a:r>
              <a:rPr lang="ru-RU" b="1" dirty="0" smtClean="0"/>
              <a:t> </a:t>
            </a:r>
            <a:r>
              <a:rPr lang="ru-RU" sz="3600" b="1" dirty="0"/>
              <a:t>История </a:t>
            </a:r>
            <a:r>
              <a:rPr lang="ru-RU" sz="3600" b="1" dirty="0" err="1" smtClean="0"/>
              <a:t>Марблс</a:t>
            </a:r>
            <a:endParaRPr lang="ru-RU" b="1" dirty="0" smtClean="0"/>
          </a:p>
          <a:p>
            <a:pPr algn="just"/>
            <a:r>
              <a:rPr lang="ru-RU" dirty="0" smtClean="0">
                <a:solidFill>
                  <a:srgbClr val="D816B3"/>
                </a:solidFill>
              </a:rPr>
              <a:t> </a:t>
            </a:r>
            <a:r>
              <a:rPr lang="ru-RU" sz="3400" dirty="0" smtClean="0">
                <a:solidFill>
                  <a:srgbClr val="D816B3"/>
                </a:solidFill>
              </a:rPr>
              <a:t>Одна из самых популярных детских игр на Западе – это игра в камешки или, как ее еще называют, игра в </a:t>
            </a:r>
            <a:r>
              <a:rPr lang="ru-RU" sz="3400" dirty="0" err="1" smtClean="0">
                <a:solidFill>
                  <a:srgbClr val="D816B3"/>
                </a:solidFill>
              </a:rPr>
              <a:t>марблс</a:t>
            </a:r>
            <a:r>
              <a:rPr lang="ru-RU" sz="3400" dirty="0" smtClean="0">
                <a:solidFill>
                  <a:srgbClr val="D816B3"/>
                </a:solidFill>
              </a:rPr>
              <a:t>. Можно с уверенностью предположить, что игра в </a:t>
            </a:r>
            <a:r>
              <a:rPr lang="ru-RU" sz="3400" dirty="0" err="1" smtClean="0">
                <a:solidFill>
                  <a:srgbClr val="D816B3"/>
                </a:solidFill>
              </a:rPr>
              <a:t>марблс</a:t>
            </a:r>
            <a:r>
              <a:rPr lang="ru-RU" sz="3400" dirty="0" smtClean="0">
                <a:solidFill>
                  <a:srgbClr val="D816B3"/>
                </a:solidFill>
              </a:rPr>
              <a:t> ведет свою историю от времен нашего пещерного предка, когда маленькие неандертальцы играли в свободное время мелкой галькой или шариками из глины. Изделия в виде шариков были обнаружены в различных археологических зонах всего мира. </a:t>
            </a:r>
            <a:r>
              <a:rPr lang="ru-RU" sz="3400" dirty="0" err="1" smtClean="0">
                <a:solidFill>
                  <a:srgbClr val="D816B3"/>
                </a:solidFill>
              </a:rPr>
              <a:t>Марблс</a:t>
            </a:r>
            <a:r>
              <a:rPr lang="ru-RU" sz="3400" dirty="0" smtClean="0">
                <a:solidFill>
                  <a:srgbClr val="D816B3"/>
                </a:solidFill>
              </a:rPr>
              <a:t> делались из кремня, камня и обожженной глины. Шарики из глины, предназначенные для игры, были найдены в пирамидах Египта и на местах древних городов Ацтеков.  </a:t>
            </a:r>
          </a:p>
          <a:p>
            <a:pPr algn="just">
              <a:buNone/>
            </a:pPr>
            <a:r>
              <a:rPr lang="ru-RU" sz="3400" dirty="0" smtClean="0">
                <a:solidFill>
                  <a:srgbClr val="D816B3"/>
                </a:solidFill>
              </a:rPr>
              <a:t>    Веками </a:t>
            </a:r>
            <a:r>
              <a:rPr lang="ru-RU" sz="3400" dirty="0" err="1" smtClean="0">
                <a:solidFill>
                  <a:srgbClr val="D816B3"/>
                </a:solidFill>
              </a:rPr>
              <a:t>марблс</a:t>
            </a:r>
            <a:r>
              <a:rPr lang="ru-RU" sz="3400" dirty="0" smtClean="0">
                <a:solidFill>
                  <a:srgbClr val="D816B3"/>
                </a:solidFill>
              </a:rPr>
              <a:t> изготавливались из натурального материала. </a:t>
            </a:r>
            <a:endParaRPr lang="ru-RU" sz="3400" dirty="0">
              <a:solidFill>
                <a:srgbClr val="D816B3"/>
              </a:solidFill>
            </a:endParaRPr>
          </a:p>
        </p:txBody>
      </p:sp>
    </p:spTree>
    <p:extLst>
      <p:ext uri="{BB962C8B-B14F-4D97-AF65-F5344CB8AC3E}">
        <p14:creationId xmlns:p14="http://schemas.microsoft.com/office/powerpoint/2010/main" val="37395029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1193" y="365163"/>
            <a:ext cx="8393373" cy="5632311"/>
          </a:xfrm>
          <a:prstGeom prst="rect">
            <a:avLst/>
          </a:prstGeom>
        </p:spPr>
        <p:txBody>
          <a:bodyPr wrap="square">
            <a:spAutoFit/>
          </a:bodyPr>
          <a:lstStyle/>
          <a:p>
            <a:pPr algn="just"/>
            <a:r>
              <a:rPr lang="ru-RU" sz="2000" dirty="0" smtClean="0"/>
              <a:t>   </a:t>
            </a:r>
            <a:r>
              <a:rPr lang="ru-RU" sz="2400" dirty="0" smtClean="0">
                <a:solidFill>
                  <a:srgbClr val="D816B3"/>
                </a:solidFill>
              </a:rPr>
              <a:t>Приблизительно двести лет назад западный мир впервые познакомился с китайскими керамическими шариками. О появлении в обиходе фарфоровых шариков рассказывается в самой первой книге о </a:t>
            </a:r>
            <a:r>
              <a:rPr lang="ru-RU" sz="2400" dirty="0" err="1" smtClean="0">
                <a:solidFill>
                  <a:srgbClr val="D816B3"/>
                </a:solidFill>
              </a:rPr>
              <a:t>марблс</a:t>
            </a:r>
            <a:r>
              <a:rPr lang="ru-RU" sz="2400" dirty="0" smtClean="0">
                <a:solidFill>
                  <a:srgbClr val="D816B3"/>
                </a:solidFill>
              </a:rPr>
              <a:t>, изданной в 1815 году в Англии. В 1848 году один немецкий стеклодув изобрел специальный инструмент, похожий на ножницы, с помощью которого можно было быстро изготавливать большие партии </a:t>
            </a:r>
            <a:r>
              <a:rPr lang="ru-RU" sz="2400" dirty="0" err="1" smtClean="0">
                <a:solidFill>
                  <a:srgbClr val="D816B3"/>
                </a:solidFill>
              </a:rPr>
              <a:t>марблс</a:t>
            </a:r>
            <a:r>
              <a:rPr lang="ru-RU" sz="2400" dirty="0" smtClean="0">
                <a:solidFill>
                  <a:srgbClr val="D816B3"/>
                </a:solidFill>
              </a:rPr>
              <a:t>. Первые </a:t>
            </a:r>
            <a:r>
              <a:rPr lang="ru-RU" sz="2400" dirty="0" err="1" smtClean="0">
                <a:solidFill>
                  <a:srgbClr val="D816B3"/>
                </a:solidFill>
              </a:rPr>
              <a:t>марблс</a:t>
            </a:r>
            <a:r>
              <a:rPr lang="ru-RU" sz="2400" dirty="0" smtClean="0">
                <a:solidFill>
                  <a:srgbClr val="D816B3"/>
                </a:solidFill>
              </a:rPr>
              <a:t>, произведенные при помощи фабричных станков, появились в 1890 году сначала в Германии, а чуть позже в Соединенных Штатах, так как поступление шариков из Европы из-за войны стало затруднительным. В середине прошлого века теперь уже из Японии пришла еще одна технология изготовления </a:t>
            </a:r>
            <a:r>
              <a:rPr lang="ru-RU" sz="2400" dirty="0" err="1" smtClean="0">
                <a:solidFill>
                  <a:srgbClr val="D816B3"/>
                </a:solidFill>
              </a:rPr>
              <a:t>марблс</a:t>
            </a:r>
            <a:r>
              <a:rPr lang="ru-RU" sz="2400" dirty="0" smtClean="0">
                <a:solidFill>
                  <a:srgbClr val="D816B3"/>
                </a:solidFill>
              </a:rPr>
              <a:t>, путем смешения стекла и натурального мрамора, что позволяет добиться очень красивых разводов. </a:t>
            </a:r>
            <a:endParaRPr lang="ru-RU" sz="2000" dirty="0">
              <a:solidFill>
                <a:srgbClr val="D816B3"/>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61664" y="747299"/>
            <a:ext cx="8345607" cy="5262979"/>
          </a:xfrm>
          <a:prstGeom prst="rect">
            <a:avLst/>
          </a:prstGeom>
        </p:spPr>
        <p:txBody>
          <a:bodyPr wrap="square">
            <a:spAutoFit/>
          </a:bodyPr>
          <a:lstStyle/>
          <a:p>
            <a:pPr algn="just"/>
            <a:r>
              <a:rPr lang="ru-RU" sz="2400" dirty="0" smtClean="0">
                <a:solidFill>
                  <a:srgbClr val="D816B3"/>
                </a:solidFill>
              </a:rPr>
              <a:t>Современные </a:t>
            </a:r>
            <a:r>
              <a:rPr lang="ru-RU" sz="2400" dirty="0" err="1" smtClean="0">
                <a:solidFill>
                  <a:srgbClr val="D816B3"/>
                </a:solidFill>
              </a:rPr>
              <a:t>марблс</a:t>
            </a:r>
            <a:r>
              <a:rPr lang="ru-RU" sz="2400" dirty="0" smtClean="0">
                <a:solidFill>
                  <a:srgbClr val="D816B3"/>
                </a:solidFill>
              </a:rPr>
              <a:t> делаются из силикатного песка, золы и соды, которые расплавляются в печи при 650 градусах Цельсия. С помощью специальных красителей стеклу придают самые разнообразные расцветки, например, добавляя кобальт, получают синие шарики, селений — красные. Новые технологии изготовления </a:t>
            </a:r>
            <a:r>
              <a:rPr lang="ru-RU" sz="2400" dirty="0" err="1" smtClean="0">
                <a:solidFill>
                  <a:srgbClr val="D816B3"/>
                </a:solidFill>
              </a:rPr>
              <a:t>марблс</a:t>
            </a:r>
            <a:r>
              <a:rPr lang="ru-RU" sz="2400" dirty="0" smtClean="0">
                <a:solidFill>
                  <a:srgbClr val="D816B3"/>
                </a:solidFill>
              </a:rPr>
              <a:t> позволяют добиваться очень эффектных интересных расцветок, что поднимает простые шарики для игры на уровень художественных изделий и делает интересными для коллекционеров. Красота </a:t>
            </a:r>
            <a:r>
              <a:rPr lang="ru-RU" sz="2400" dirty="0" err="1" smtClean="0">
                <a:solidFill>
                  <a:srgbClr val="D816B3"/>
                </a:solidFill>
              </a:rPr>
              <a:t>марблс</a:t>
            </a:r>
            <a:r>
              <a:rPr lang="ru-RU" sz="2400" dirty="0" smtClean="0">
                <a:solidFill>
                  <a:srgbClr val="D816B3"/>
                </a:solidFill>
              </a:rPr>
              <a:t> завораживает настолько, что и взрослым и детям хочется к ним прикоснуться, подержать их в руках, поиграть с ними. Так эстетическая привлекательность </a:t>
            </a:r>
            <a:r>
              <a:rPr lang="ru-RU" sz="2400" dirty="0" err="1" smtClean="0">
                <a:solidFill>
                  <a:srgbClr val="D816B3"/>
                </a:solidFill>
              </a:rPr>
              <a:t>марблс</a:t>
            </a:r>
            <a:r>
              <a:rPr lang="ru-RU" sz="2400" dirty="0" smtClean="0">
                <a:solidFill>
                  <a:srgbClr val="D816B3"/>
                </a:solidFill>
              </a:rPr>
              <a:t> усилила интерес к этой игре у современных детей, в противовес новейшим, высокотехнологичным игрушкам.</a:t>
            </a:r>
            <a:endParaRPr lang="ru-RU" sz="2400" dirty="0">
              <a:solidFill>
                <a:srgbClr val="D816B3"/>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txBox="1">
            <a:spLocks/>
          </p:cNvSpPr>
          <p:nvPr/>
        </p:nvSpPr>
        <p:spPr>
          <a:xfrm>
            <a:off x="685798" y="1067440"/>
            <a:ext cx="6800850" cy="671514"/>
          </a:xfrm>
          <a:prstGeom prst="rect">
            <a:avLst/>
          </a:prstGeom>
        </p:spPr>
        <p:txBody>
          <a:bodyPr vert="horz" lIns="68580" tIns="34290" rIns="68580" bIns="34290" rtlCol="0" anchor="t">
            <a:normAutofit/>
            <a:scene3d>
              <a:camera prst="orthographicFront"/>
              <a:lightRig rig="harsh" dir="t"/>
            </a:scene3d>
            <a:sp3d extrusionH="57150" prstMaterial="matte">
              <a:bevelT w="63500" h="12700" prst="angle"/>
              <a:contourClr>
                <a:schemeClr val="bg1">
                  <a:lumMod val="65000"/>
                </a:schemeClr>
              </a:contourClr>
            </a:sp3d>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20000"/>
              </a:lnSpc>
            </a:pPr>
            <a:r>
              <a:rPr lang="ru-RU" sz="3200" b="1" dirty="0" smtClean="0">
                <a:ln/>
                <a:solidFill>
                  <a:schemeClr val="accent3"/>
                </a:solidFill>
                <a:latin typeface="Times New Roman" panose="02020603050405020304" pitchFamily="18" charset="0"/>
                <a:cs typeface="Times New Roman" panose="02020603050405020304" pitchFamily="18" charset="0"/>
              </a:rPr>
              <a:t> </a:t>
            </a:r>
            <a:endParaRPr lang="ru-RU" sz="3200" b="1" dirty="0">
              <a:ln/>
              <a:solidFill>
                <a:schemeClr val="accent3"/>
              </a:solidFill>
              <a:latin typeface="Times New Roman" panose="02020603050405020304" pitchFamily="18" charset="0"/>
              <a:cs typeface="Times New Roman" panose="02020603050405020304" pitchFamily="18" charset="0"/>
            </a:endParaRPr>
          </a:p>
        </p:txBody>
      </p:sp>
      <p:sp>
        <p:nvSpPr>
          <p:cNvPr id="12" name="Заголовок 1"/>
          <p:cNvSpPr txBox="1">
            <a:spLocks/>
          </p:cNvSpPr>
          <p:nvPr/>
        </p:nvSpPr>
        <p:spPr>
          <a:xfrm>
            <a:off x="385547" y="842969"/>
            <a:ext cx="6973196" cy="2253300"/>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2600" dirty="0">
                <a:solidFill>
                  <a:schemeClr val="tx1"/>
                </a:solidFill>
                <a:latin typeface="Times New Roman" panose="02020603050405020304" pitchFamily="18" charset="0"/>
                <a:cs typeface="Times New Roman" panose="02020603050405020304" pitchFamily="18" charset="0"/>
              </a:rPr>
              <a:t> </a:t>
            </a:r>
            <a:endParaRPr lang="ru-RU" sz="2700" dirty="0">
              <a:solidFill>
                <a:schemeClr val="tx1"/>
              </a:solidFill>
            </a:endParaRPr>
          </a:p>
        </p:txBody>
      </p:sp>
      <p:sp>
        <p:nvSpPr>
          <p:cNvPr id="8" name="Заголовок 1"/>
          <p:cNvSpPr txBox="1">
            <a:spLocks/>
          </p:cNvSpPr>
          <p:nvPr/>
        </p:nvSpPr>
        <p:spPr>
          <a:xfrm>
            <a:off x="4723529" y="960109"/>
            <a:ext cx="4413647" cy="1346363"/>
          </a:xfrm>
          <a:prstGeom prst="rect">
            <a:avLst/>
          </a:prstGeom>
        </p:spPr>
        <p:txBody>
          <a:bodyPr vert="horz" lIns="68580" tIns="34290" rIns="68580" bIns="34290" rtlCol="0" anchor="t">
            <a:normAutofit fontScale="92500" lnSpcReduction="1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0" algn="ctr"/>
            <a:endParaRPr lang="ru-RU" sz="9600" b="1" dirty="0">
              <a:solidFill>
                <a:schemeClr val="tx1"/>
              </a:solidFill>
              <a:latin typeface="Times New Roman" panose="02020603050405020304" pitchFamily="18" charset="0"/>
              <a:cs typeface="Times New Roman" panose="02020603050405020304" pitchFamily="18" charset="0"/>
            </a:endParaRPr>
          </a:p>
          <a:p>
            <a:pPr>
              <a:lnSpc>
                <a:spcPct val="120000"/>
              </a:lnSpc>
            </a:pPr>
            <a:endParaRPr lang="ru-RU" sz="2700" dirty="0">
              <a:solidFill>
                <a:schemeClr val="tx1"/>
              </a:solidFill>
            </a:endParaRPr>
          </a:p>
        </p:txBody>
      </p:sp>
      <p:sp>
        <p:nvSpPr>
          <p:cNvPr id="13" name="Заголовок 1"/>
          <p:cNvSpPr txBox="1">
            <a:spLocks/>
          </p:cNvSpPr>
          <p:nvPr/>
        </p:nvSpPr>
        <p:spPr>
          <a:xfrm>
            <a:off x="4564595" y="1333334"/>
            <a:ext cx="4413647" cy="3760151"/>
          </a:xfrm>
          <a:prstGeom prst="rect">
            <a:avLst/>
          </a:prstGeom>
        </p:spPr>
        <p:txBody>
          <a:bodyPr vert="horz" lIns="68580" tIns="34290" rIns="68580" bIns="3429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ru-RU" sz="2400" dirty="0">
                <a:solidFill>
                  <a:schemeClr val="tx1"/>
                </a:solidFill>
                <a:latin typeface="Times New Roman" panose="02020603050405020304" pitchFamily="18" charset="0"/>
                <a:cs typeface="Times New Roman" panose="02020603050405020304" pitchFamily="18" charset="0"/>
              </a:rPr>
              <a:t> </a:t>
            </a:r>
            <a:endParaRPr lang="ru-RU" sz="2400" i="1" dirty="0">
              <a:solidFill>
                <a:schemeClr val="tx1"/>
              </a:solidFill>
              <a:latin typeface="Times New Roman" panose="02020603050405020304" pitchFamily="18" charset="0"/>
              <a:cs typeface="Times New Roman" panose="02020603050405020304" pitchFamily="18" charset="0"/>
            </a:endParaRPr>
          </a:p>
        </p:txBody>
      </p:sp>
      <p:sp>
        <p:nvSpPr>
          <p:cNvPr id="2" name="Прямоугольник 1"/>
          <p:cNvSpPr/>
          <p:nvPr/>
        </p:nvSpPr>
        <p:spPr>
          <a:xfrm>
            <a:off x="653644" y="814501"/>
            <a:ext cx="7652155" cy="369332"/>
          </a:xfrm>
          <a:prstGeom prst="rect">
            <a:avLst/>
          </a:prstGeom>
        </p:spPr>
        <p:txBody>
          <a:bodyPr wrap="square">
            <a:spAutoFit/>
          </a:bodyPr>
          <a:lstStyle/>
          <a:p>
            <a:endParaRPr lang="ru-RU" dirty="0"/>
          </a:p>
        </p:txBody>
      </p:sp>
      <p:sp>
        <p:nvSpPr>
          <p:cNvPr id="4" name="Прямоугольник 3"/>
          <p:cNvSpPr/>
          <p:nvPr/>
        </p:nvSpPr>
        <p:spPr>
          <a:xfrm>
            <a:off x="502532" y="117693"/>
            <a:ext cx="7645182" cy="5016758"/>
          </a:xfrm>
          <a:prstGeom prst="rect">
            <a:avLst/>
          </a:prstGeom>
        </p:spPr>
        <p:txBody>
          <a:bodyPr wrap="square">
            <a:spAutoFit/>
          </a:bodyPr>
          <a:lstStyle/>
          <a:p>
            <a:pPr algn="just"/>
            <a:r>
              <a:rPr lang="ru-RU" sz="2000" dirty="0"/>
              <a:t>Применение камешков "</a:t>
            </a:r>
            <a:r>
              <a:rPr lang="ru-RU" sz="2000" dirty="0" err="1"/>
              <a:t>Марблс</a:t>
            </a:r>
            <a:r>
              <a:rPr lang="ru-RU" sz="2000" dirty="0"/>
              <a:t>" </a:t>
            </a:r>
            <a:r>
              <a:rPr lang="ru-RU" sz="2000" dirty="0">
                <a:solidFill>
                  <a:srgbClr val="D816B3"/>
                </a:solidFill>
              </a:rPr>
              <a:t>это один из нетрадиционных приемов обучения, интересный для детей. Все упражнения могут варьироваться в зависимости от возраста ребенка, его умственной и моторной </a:t>
            </a:r>
            <a:r>
              <a:rPr lang="ru-RU" sz="2000" dirty="0" smtClean="0">
                <a:solidFill>
                  <a:srgbClr val="D816B3"/>
                </a:solidFill>
              </a:rPr>
              <a:t>способности</a:t>
            </a:r>
            <a:r>
              <a:rPr lang="ru-RU" sz="2000" dirty="0">
                <a:solidFill>
                  <a:srgbClr val="D816B3"/>
                </a:solidFill>
              </a:rPr>
              <a:t>, а </a:t>
            </a:r>
            <a:r>
              <a:rPr lang="ru-RU" sz="2000" dirty="0" smtClean="0">
                <a:solidFill>
                  <a:srgbClr val="D816B3"/>
                </a:solidFill>
              </a:rPr>
              <a:t>также </a:t>
            </a:r>
            <a:r>
              <a:rPr lang="ru-RU" sz="2000" dirty="0">
                <a:solidFill>
                  <a:srgbClr val="D816B3"/>
                </a:solidFill>
              </a:rPr>
              <a:t>заинтересованности в игре. В ходе упражнений предусмотрено с одной стороны, решение сенсорных задач с учетом различных умений и навыков детей, с другой, - приобретение детьми новых знаний и умений, которые они могли бы использовать в других видах деятельности. В занятие, проводимое педагогом, может включаться одно или несколько видов упражнений. Каждое упражнение проводят несколько раз, постепенно их усложняя. Занятия с камешками лучше проводить в малых группах (не больше 3 - 5 человек, если возраст детей от 3 до 7 лет) или индивидуально. При работе с данными камешками нужно ребенку давать четкую </a:t>
            </a:r>
            <a:r>
              <a:rPr lang="ru-RU" sz="2000" dirty="0" smtClean="0">
                <a:solidFill>
                  <a:srgbClr val="D816B3"/>
                </a:solidFill>
              </a:rPr>
              <a:t>инструкцию для применения.</a:t>
            </a:r>
            <a:endParaRPr lang="ru-RU" sz="2000" dirty="0">
              <a:solidFill>
                <a:srgbClr val="D816B3"/>
              </a:solidFill>
            </a:endParaRPr>
          </a:p>
        </p:txBody>
      </p:sp>
    </p:spTree>
    <p:extLst>
      <p:ext uri="{BB962C8B-B14F-4D97-AF65-F5344CB8AC3E}">
        <p14:creationId xmlns:p14="http://schemas.microsoft.com/office/powerpoint/2010/main" val="1623371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609600"/>
            <a:ext cx="7372350" cy="1238250"/>
          </a:xfrm>
        </p:spPr>
        <p:txBody>
          <a:bodyPr>
            <a:normAutofit/>
          </a:bodyPr>
          <a:lstStyle/>
          <a:p>
            <a:pPr lvl="0" algn="ctr" defTabSz="914400">
              <a:spcBef>
                <a:spcPts val="0"/>
              </a:spcBef>
            </a:pPr>
            <a:r>
              <a:rPr lang="ru-RU" sz="2800" b="1" dirty="0" smtClean="0">
                <a:solidFill>
                  <a:prstClr val="black"/>
                </a:solidFill>
                <a:latin typeface="Times New Roman" panose="02020603050405020304" pitchFamily="18" charset="0"/>
                <a:ea typeface="+mn-ea"/>
                <a:cs typeface="Times New Roman" panose="02020603050405020304" pitchFamily="18" charset="0"/>
              </a:rPr>
              <a:t> </a:t>
            </a:r>
            <a:r>
              <a:rPr lang="ru-RU" sz="2800" i="1" dirty="0">
                <a:solidFill>
                  <a:prstClr val="black"/>
                </a:solidFill>
                <a:latin typeface="Times New Roman" panose="02020603050405020304" pitchFamily="18" charset="0"/>
                <a:ea typeface="+mn-ea"/>
                <a:cs typeface="Times New Roman" panose="02020603050405020304" pitchFamily="18" charset="0"/>
              </a:rPr>
              <a:t/>
            </a:r>
            <a:br>
              <a:rPr lang="ru-RU" sz="2800" i="1" dirty="0">
                <a:solidFill>
                  <a:prstClr val="black"/>
                </a:solidFill>
                <a:latin typeface="Times New Roman" panose="02020603050405020304" pitchFamily="18" charset="0"/>
                <a:ea typeface="+mn-ea"/>
                <a:cs typeface="Times New Roman" panose="02020603050405020304" pitchFamily="18" charset="0"/>
              </a:rPr>
            </a:br>
            <a:endParaRPr lang="ru-RU" sz="2800" dirty="0"/>
          </a:p>
        </p:txBody>
      </p:sp>
      <p:sp>
        <p:nvSpPr>
          <p:cNvPr id="3" name="Прямоугольник 2"/>
          <p:cNvSpPr/>
          <p:nvPr/>
        </p:nvSpPr>
        <p:spPr>
          <a:xfrm>
            <a:off x="293913" y="335846"/>
            <a:ext cx="8536188" cy="6124754"/>
          </a:xfrm>
          <a:prstGeom prst="rect">
            <a:avLst/>
          </a:prstGeom>
        </p:spPr>
        <p:txBody>
          <a:bodyPr wrap="square">
            <a:spAutoFit/>
          </a:bodyPr>
          <a:lstStyle/>
          <a:p>
            <a:pPr algn="just"/>
            <a:r>
              <a:rPr lang="ru-RU" sz="2800" b="1" dirty="0"/>
              <a:t>Использование камешков </a:t>
            </a:r>
            <a:r>
              <a:rPr lang="ru-RU" sz="2800" b="1" dirty="0" err="1"/>
              <a:t>Марблс</a:t>
            </a:r>
            <a:r>
              <a:rPr lang="ru-RU" sz="2800" b="1" dirty="0"/>
              <a:t> на практике решает следующие </a:t>
            </a:r>
            <a:r>
              <a:rPr lang="ru-RU" sz="2800" b="1" dirty="0" smtClean="0"/>
              <a:t>зачади</a:t>
            </a:r>
            <a:r>
              <a:rPr lang="ru-RU" sz="2800" b="1" dirty="0"/>
              <a:t>: </a:t>
            </a:r>
          </a:p>
          <a:p>
            <a:pPr marL="342900" indent="-342900" algn="just">
              <a:buAutoNum type="arabicPeriod"/>
            </a:pPr>
            <a:r>
              <a:rPr lang="ru-RU" sz="2400" dirty="0">
                <a:solidFill>
                  <a:srgbClr val="D816B3"/>
                </a:solidFill>
              </a:rPr>
              <a:t>Развитие мелкой моторики, зрительно-двигательной координации.. </a:t>
            </a:r>
          </a:p>
          <a:p>
            <a:pPr marL="342900" indent="-342900" algn="just">
              <a:buAutoNum type="arabicPeriod"/>
            </a:pPr>
            <a:r>
              <a:rPr lang="ru-RU" sz="2400" dirty="0">
                <a:solidFill>
                  <a:srgbClr val="D816B3"/>
                </a:solidFill>
              </a:rPr>
              <a:t> Развитие навыков ориентировки в микро пространстве (на плоскости). </a:t>
            </a:r>
          </a:p>
          <a:p>
            <a:pPr marL="342900" indent="-342900" algn="just">
              <a:buAutoNum type="arabicPeriod"/>
            </a:pPr>
            <a:r>
              <a:rPr lang="ru-RU" sz="2400" dirty="0">
                <a:solidFill>
                  <a:srgbClr val="D816B3"/>
                </a:solidFill>
              </a:rPr>
              <a:t> Развитие сенсорного восприятия. </a:t>
            </a:r>
          </a:p>
          <a:p>
            <a:pPr marL="342900" indent="-342900" algn="just">
              <a:buAutoNum type="arabicPeriod"/>
            </a:pPr>
            <a:r>
              <a:rPr lang="ru-RU" sz="2400" dirty="0">
                <a:solidFill>
                  <a:srgbClr val="D816B3"/>
                </a:solidFill>
              </a:rPr>
              <a:t> Развитие тактильных ощущений.</a:t>
            </a:r>
          </a:p>
          <a:p>
            <a:pPr marL="342900" indent="-342900" algn="just">
              <a:buAutoNum type="arabicPeriod"/>
            </a:pPr>
            <a:r>
              <a:rPr lang="ru-RU" sz="2400" dirty="0">
                <a:solidFill>
                  <a:srgbClr val="D816B3"/>
                </a:solidFill>
              </a:rPr>
              <a:t>  Развитие глазодвигательных функций, повышение остроты зрения, фиксации взора.</a:t>
            </a:r>
          </a:p>
          <a:p>
            <a:pPr marL="342900" indent="-342900" algn="just">
              <a:buAutoNum type="arabicPeriod"/>
            </a:pPr>
            <a:r>
              <a:rPr lang="ru-RU" sz="2400" dirty="0">
                <a:solidFill>
                  <a:srgbClr val="D816B3"/>
                </a:solidFill>
              </a:rPr>
              <a:t>  Развитие зрительного внимания, памяти, мышления, воображения, речи.</a:t>
            </a:r>
          </a:p>
          <a:p>
            <a:pPr marL="342900" indent="-342900" algn="just">
              <a:buAutoNum type="arabicPeriod"/>
            </a:pPr>
            <a:r>
              <a:rPr lang="ru-RU" sz="2400" dirty="0">
                <a:solidFill>
                  <a:srgbClr val="D816B3"/>
                </a:solidFill>
              </a:rPr>
              <a:t> Работа с камешками предоставляет пространство для творчества и исследования, для индивидуальной и групповой арт-терапии, для снятия усталости, напряжения, разрешения негативных эмоциональных </a:t>
            </a:r>
            <a:r>
              <a:rPr lang="ru-RU" sz="2400" dirty="0" smtClean="0">
                <a:solidFill>
                  <a:srgbClr val="D816B3"/>
                </a:solidFill>
              </a:rPr>
              <a:t>переживаний</a:t>
            </a:r>
            <a:endParaRPr lang="ru-RU" sz="2400" dirty="0">
              <a:solidFill>
                <a:srgbClr val="D816B3"/>
              </a:solidFill>
            </a:endParaRPr>
          </a:p>
        </p:txBody>
      </p:sp>
    </p:spTree>
    <p:extLst>
      <p:ext uri="{BB962C8B-B14F-4D97-AF65-F5344CB8AC3E}">
        <p14:creationId xmlns:p14="http://schemas.microsoft.com/office/powerpoint/2010/main" val="2133813570"/>
      </p:ext>
    </p:extLst>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532</TotalTime>
  <Words>642</Words>
  <Application>Microsoft Office PowerPoint</Application>
  <PresentationFormat>Экран (4:3)</PresentationFormat>
  <Paragraphs>41</Paragraphs>
  <Slides>12</Slides>
  <Notes>5</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Times New Roman</vt:lpstr>
      <vt:lpstr>Trebuchet MS</vt:lpstr>
      <vt:lpstr>Wingdings 3</vt:lpstr>
      <vt:lpstr>Грань</vt:lpstr>
      <vt:lpstr>Мастер-класс для педагогов «Камни Марблс- разноцветное счастье детей»                             Подготовила и провела                                     воспитатель                                      Сачкова Т.М.</vt:lpstr>
      <vt:lpstr>Презентация PowerPoint</vt:lpstr>
      <vt:lpstr>Презентация PowerPoint</vt:lpstr>
      <vt:lpstr>Так что же такое Марблс?   Марблс – это шарики или сплюснутые овальной или круглой формы. Они могут быть сделаны из глины, дерева, пластика или чаще всего из стекла. Они имеют разнообразные оттенки, цвета, красота которых завораживает настолько, что и взрослым и детям хочется к ним прикоснуться, подержать в руках. А главное их предназначение это веселые, полезные и простые игры. Камни всегда были связаны с жизнью людей, как материал для строительства жилища и как магический символ. С древних времен камни считаются сильными оберегами в силу своего природного происхождения, наделяются душой и магическими силами. В этих природных оберегах заключена сила стихий природы </vt:lpstr>
      <vt:lpstr>Презентация PowerPoint</vt:lpstr>
      <vt:lpstr>Презентация PowerPoint</vt:lpstr>
      <vt:lpstr>Презентация PowerPoint</vt:lpstr>
      <vt:lpstr>Презентация PowerPoint</vt:lpstr>
      <vt:lpstr>  </vt:lpstr>
      <vt:lpstr>Презентация PowerPoint</vt:lpstr>
      <vt:lpstr>Презентация PowerPoint</vt:lpstr>
      <vt:lpstr>Спасибо за  внимание!</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ТВОРЧЕСКИЙ ПРОЕКТ «Путешествие по сказке «Колобок»</dc:title>
  <dc:creator>Zarubina Mariya</dc:creator>
  <cp:lastModifiedBy>Пользователь Windows</cp:lastModifiedBy>
  <cp:revision>65</cp:revision>
  <dcterms:created xsi:type="dcterms:W3CDTF">2016-02-08T03:01:23Z</dcterms:created>
  <dcterms:modified xsi:type="dcterms:W3CDTF">2019-02-19T08:16:40Z</dcterms:modified>
</cp:coreProperties>
</file>