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757" r:id="rId2"/>
  </p:sldMasterIdLst>
  <p:notesMasterIdLst>
    <p:notesMasterId r:id="rId13"/>
  </p:notesMasterIdLst>
  <p:handoutMasterIdLst>
    <p:handoutMasterId r:id="rId14"/>
  </p:handoutMasterIdLst>
  <p:sldIdLst>
    <p:sldId id="1432" r:id="rId3"/>
    <p:sldId id="1591" r:id="rId4"/>
    <p:sldId id="1599" r:id="rId5"/>
    <p:sldId id="1602" r:id="rId6"/>
    <p:sldId id="1577" r:id="rId7"/>
    <p:sldId id="1551" r:id="rId8"/>
    <p:sldId id="1598" r:id="rId9"/>
    <p:sldId id="1601" r:id="rId10"/>
    <p:sldId id="1603" r:id="rId11"/>
    <p:sldId id="1604" r:id="rId12"/>
  </p:sldIdLst>
  <p:sldSz cx="9906000" cy="6858000" type="A4"/>
  <p:notesSz cx="6797675" cy="9928225"/>
  <p:embeddedFontLst>
    <p:embeddedFont>
      <p:font typeface="Trebuchet MS" pitchFamily="34" charset="0"/>
      <p:regular r:id="rId15"/>
      <p:bold r:id="rId16"/>
      <p:italic r:id="rId17"/>
      <p:boldItalic r:id="rId18"/>
    </p:embeddedFont>
    <p:embeddedFont>
      <p:font typeface="Georgia" pitchFamily="18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6699"/>
    <a:srgbClr val="0000FF"/>
    <a:srgbClr val="0066CC"/>
    <a:srgbClr val="FF0000"/>
    <a:srgbClr val="DDDDDD"/>
    <a:srgbClr val="00FFCC"/>
    <a:srgbClr val="66FFCC"/>
    <a:srgbClr val="66FF99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>
        <p:scale>
          <a:sx n="62" d="100"/>
          <a:sy n="62" d="100"/>
        </p:scale>
        <p:origin x="-1362" y="-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340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41" tIns="0" rIns="19141" bIns="0" numCol="1" anchor="t" anchorCtr="0" compatLnSpc="1">
            <a:prstTxWarp prst="textNoShape">
              <a:avLst/>
            </a:prstTxWarp>
          </a:bodyPr>
          <a:lstStyle>
            <a:lvl1pPr defTabSz="765175" eaLnBrk="0" hangingPunct="0">
              <a:defRPr sz="1000" i="1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41" tIns="0" rIns="19141" bIns="0" numCol="1" anchor="t" anchorCtr="0" compatLnSpc="1">
            <a:prstTxWarp prst="textNoShape">
              <a:avLst/>
            </a:prstTxWarp>
          </a:bodyPr>
          <a:lstStyle>
            <a:lvl1pPr algn="r" defTabSz="765175" eaLnBrk="0" hangingPunct="0">
              <a:defRPr sz="1000" i="1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9138" y="750888"/>
            <a:ext cx="535940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7218"/>
            <a:ext cx="498792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16" tIns="46259" rIns="92516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41" tIns="0" rIns="19141" bIns="0" numCol="1" anchor="b" anchorCtr="0" compatLnSpc="1">
            <a:prstTxWarp prst="textNoShape">
              <a:avLst/>
            </a:prstTxWarp>
          </a:bodyPr>
          <a:lstStyle>
            <a:lvl1pPr defTabSz="765175" eaLnBrk="0" hangingPunct="0">
              <a:defRPr sz="1000" i="1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846"/>
            <a:ext cx="2944812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41" tIns="0" rIns="19141" bIns="0" numCol="1" anchor="b" anchorCtr="0" compatLnSpc="1">
            <a:prstTxWarp prst="textNoShape">
              <a:avLst/>
            </a:prstTxWarp>
          </a:bodyPr>
          <a:lstStyle>
            <a:lvl1pPr algn="r" defTabSz="765175" eaLnBrk="0" hangingPunct="0">
              <a:defRPr sz="1000" i="1">
                <a:effectLst/>
              </a:defRPr>
            </a:lvl1pPr>
          </a:lstStyle>
          <a:p>
            <a:pPr>
              <a:defRPr/>
            </a:pPr>
            <a:fld id="{CECCA091-6914-4450-B6A4-93C71726D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4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C1A0-5EB8-4B6C-9D1A-3ADBC90EF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26864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8DC5-3E1F-4416-9549-54CD96D0F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78970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152400"/>
            <a:ext cx="24765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72771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7F52-04EC-4E55-82BC-0D88A609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81900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mails\Дизайнеры2\Презентации\Архив исходников\фоны для презент\abstract-backgrounds-gallery-ibdr_b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90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30" b="60870"/>
          <a:stretch/>
        </p:blipFill>
        <p:spPr bwMode="auto">
          <a:xfrm>
            <a:off x="0" y="-2"/>
            <a:ext cx="9906000" cy="11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1124743"/>
            <a:ext cx="9906000" cy="571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2600" y="129084"/>
            <a:ext cx="8208912" cy="850056"/>
          </a:xfrm>
          <a:effectLst/>
        </p:spPr>
        <p:txBody>
          <a:bodyPr anchor="ctr">
            <a:noAutofit/>
          </a:bodyPr>
          <a:lstStyle>
            <a:lvl1pPr marL="182880" indent="0" algn="ctr">
              <a:buNone/>
              <a:defRPr sz="32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 smtClean="0"/>
              <a:t>Метод БОС обучает навыкам противостояния стрессу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/>
          </p:nvPr>
        </p:nvSpPr>
        <p:spPr>
          <a:xfrm>
            <a:off x="1424608" y="1340768"/>
            <a:ext cx="8208912" cy="5112568"/>
          </a:xfrm>
        </p:spPr>
        <p:txBody>
          <a:bodyPr/>
          <a:lstStyle>
            <a:lvl1pPr marL="228600" indent="-182880"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>
                <a:solidFill>
                  <a:srgbClr val="336699"/>
                </a:solidFill>
              </a:defRPr>
            </a:lvl1pPr>
            <a:lvl2pPr marL="548640" indent="-182880"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>
                <a:solidFill>
                  <a:srgbClr val="336699"/>
                </a:solidFill>
              </a:defRPr>
            </a:lvl2pPr>
            <a:lvl3pPr marL="822960" indent="-182880"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>
                <a:solidFill>
                  <a:srgbClr val="336699"/>
                </a:solidFill>
              </a:defRPr>
            </a:lvl3pPr>
            <a:lvl4pPr marL="1097280" indent="-182880"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>
                <a:solidFill>
                  <a:srgbClr val="336699"/>
                </a:solidFill>
              </a:defRPr>
            </a:lvl4pPr>
            <a:lvl5pPr marL="1389888" indent="-182880"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>
                <a:solidFill>
                  <a:srgbClr val="336699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28674" name="Picture 2" descr="\\mails\Дизайнеры2\Logo\Прозрачные\Logo_2_201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83" y="223641"/>
            <a:ext cx="1152128" cy="5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C2BA26-779D-47E2-81B1-BE8C0244F3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18F1BD-A0A1-4045-946B-C1B1CD30FE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27693-B1AC-4569-8838-E6FC70D5F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1BBA36-A7AD-4EEF-8F8F-914015C95C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DA4039-B858-4352-890A-C3437704AB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500F00-2305-490E-A12E-B1AC819E3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65806C-DA61-49FF-8295-AB1AE12F39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F3E0-5B3D-4D45-91FD-3C8CD853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441871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17AE3F-63F8-4C9F-A470-833B8DFD9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A57876-4491-4397-B717-8F23322E2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71EEC3-4E3D-4EBC-896C-F917096D3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5E25-5E83-49B4-8175-93360742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65323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752600"/>
            <a:ext cx="41338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41338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B27C-BC14-4804-B28C-526B34175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17379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B6DF-0CF5-4D60-BD99-2463A46D4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448637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A6A2-CD7F-40B2-910A-D22779EE6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84052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D9E9-AE8D-4177-9259-CC76A4696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55196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5D6E-B90F-4C59-A75C-C43603B8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69727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A542-D9B7-4A83-9B98-9AEAA64A9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87969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0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074"/>
          <p:cNvGrpSpPr>
            <a:grpSpLocks/>
          </p:cNvGrpSpPr>
          <p:nvPr/>
        </p:nvGrpSpPr>
        <p:grpSpPr bwMode="auto">
          <a:xfrm>
            <a:off x="-1120775" y="1552575"/>
            <a:ext cx="11026775" cy="5305425"/>
            <a:chOff x="-652" y="978"/>
            <a:chExt cx="6412" cy="3342"/>
          </a:xfrm>
        </p:grpSpPr>
        <p:sp>
          <p:nvSpPr>
            <p:cNvPr id="9" name="Freeform 3075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Arc 3076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90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752600"/>
            <a:ext cx="8420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307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3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30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43D43393-1AAE-44C2-B11E-820FD0D5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2050" name="Picture 2" descr="\\mails\Дизайнеры2\Презентации\Архив исходников\фоны для презент\abstract-backgrounds-gallery-ibdr_bl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90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 cap="none" spc="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12.xml"/><Relationship Id="rId1" Type="http://schemas.openxmlformats.org/officeDocument/2006/relationships/video" Target="../media/media1.avi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Program%20Files\Biosvyaz\BOS.Applications\Read_complex_words\BOS.Launcher.exe" TargetMode="External"/><Relationship Id="rId13" Type="http://schemas.openxmlformats.org/officeDocument/2006/relationships/hyperlink" Target="file:///C:\Program%20Files\Biosvyaz\BOS.Applications\Diktor_part2\BOS.Launcher.exe" TargetMode="External"/><Relationship Id="rId3" Type="http://schemas.openxmlformats.org/officeDocument/2006/relationships/hyperlink" Target="file:///C:\Program%20Files\Biosvyaz\BOS.Applications\Vowels_28_09\BOS.Launcher.exe" TargetMode="External"/><Relationship Id="rId7" Type="http://schemas.openxmlformats.org/officeDocument/2006/relationships/hyperlink" Target="file:///C:\Program%20Files\Biosvyaz\BOS.Applications\Sizzling_29_09\BOS.Launcher.exe" TargetMode="External"/><Relationship Id="rId12" Type="http://schemas.openxmlformats.org/officeDocument/2006/relationships/hyperlink" Target="file:///C:\Program%20Files\Biosvyaz\BOS.Applications\Diktor\BOS.Launcher.exe" TargetMode="External"/><Relationship Id="rId2" Type="http://schemas.openxmlformats.org/officeDocument/2006/relationships/hyperlink" Target="file:///C:\Program%20Files\Biosvyaz\BOS.Applications\ritm_emu_19_09\BOS.Launcher.exe" TargetMode="External"/><Relationship Id="rId16" Type="http://schemas.openxmlformats.org/officeDocument/2006/relationships/hyperlink" Target="file:///C:\Projects\Root%20lit%2003.08\BOS.Launcher.ex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C:\Program%20Files\Biosvyaz\BOS.Applications\Affricat_20_09\BOS.Launcher.exe" TargetMode="External"/><Relationship Id="rId11" Type="http://schemas.openxmlformats.org/officeDocument/2006/relationships/hyperlink" Target="file:///C:\Program%20Files\Biosvyaz\BOS.Applications\School_Rus_pr_1kl_part1\BOS.Launcher.exe" TargetMode="External"/><Relationship Id="rId5" Type="http://schemas.openxmlformats.org/officeDocument/2006/relationships/hyperlink" Target="file:///C:\Program%20Files\Biosvyaz\BOS.Applications\Whistling_29_09\BOS.Launcher.exe" TargetMode="External"/><Relationship Id="rId15" Type="http://schemas.openxmlformats.org/officeDocument/2006/relationships/hyperlink" Target="file:///C:\Program%20Files\Biosvyaz\BOS.Applications\AudioBook_Sh.R.1-2\" TargetMode="External"/><Relationship Id="rId10" Type="http://schemas.openxmlformats.org/officeDocument/2006/relationships/hyperlink" Target="file:///C:\Program%20Files\Biosvyaz\BOS.Applications\Skorogovorki_adult_22_09\BOS.Launcher.exe" TargetMode="External"/><Relationship Id="rId4" Type="http://schemas.openxmlformats.org/officeDocument/2006/relationships/hyperlink" Target="file:///C:\Program%20Files\Biosvyaz\BOS.Applications\Sonor_20_09\BOS.Launcher.exe" TargetMode="External"/><Relationship Id="rId9" Type="http://schemas.openxmlformats.org/officeDocument/2006/relationships/hyperlink" Target="file:///C:\Program%20Files\Biosvyaz\BOS.Applications\Skorogovorki_kids_22_09\BOS.Launcher.exe" TargetMode="External"/><Relationship Id="rId14" Type="http://schemas.openxmlformats.org/officeDocument/2006/relationships/hyperlink" Target="file:///C:\Program%20Files\Biosvyaz\BOS.Applications\AudioBook_Sh.R.1-1\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464" y="152636"/>
            <a:ext cx="9649071" cy="6552728"/>
          </a:xfrm>
          <a:prstGeom prst="rect">
            <a:avLst/>
          </a:prstGeom>
          <a:solidFill>
            <a:schemeClr val="bg2">
              <a:alpha val="25000"/>
            </a:schemeClr>
          </a:solidFill>
          <a:effectLst>
            <a:outerShdw blurRad="63500" dir="5400000" sx="99000" sy="99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42" y="2276872"/>
            <a:ext cx="9166670" cy="2664296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139700" stA="49000" endPos="45500" dist="25400" dir="5400000" sy="-100000" algn="bl" rotWithShape="0"/>
                </a:effectLst>
              </a:rPr>
              <a:t>Речевой комплекс</a:t>
            </a:r>
            <a:b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139700" stA="49000" endPos="45500" dist="25400" dir="5400000" sy="-100000" algn="bl" rotWithShape="0"/>
                </a:effectLst>
              </a:rPr>
            </a:b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139700" stA="49000" endPos="45500" dist="25400" dir="5400000" sy="-100000" algn="bl" rotWithShape="0"/>
                </a:effectLst>
              </a:rPr>
              <a:t>Биологической Обратной Связи (БОС)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0"/>
              </a:gradFill>
              <a:effectLst>
                <a:glow rad="635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139700" stA="49000" endPos="45500" dist="25400" dir="5400000" sy="-100000" algn="bl" rotWithShape="0"/>
              </a:effectLst>
            </a:endParaRPr>
          </a:p>
        </p:txBody>
      </p:sp>
      <p:pic>
        <p:nvPicPr>
          <p:cNvPr id="31746" name="Picture 2" descr="\\mails\Дизайнеры2\Logo\Прозрачные\Logo_2_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04664"/>
            <a:ext cx="2016224" cy="10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-B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638"/>
          <a:stretch>
            <a:fillRect/>
          </a:stretch>
        </p:blipFill>
        <p:spPr bwMode="auto">
          <a:xfrm>
            <a:off x="413557" y="322580"/>
            <a:ext cx="1011051" cy="123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723" y="7088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 smtClean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Благотворительный</a:t>
            </a:r>
          </a:p>
          <a:p>
            <a:r>
              <a:rPr lang="ru-RU" sz="1200" cap="all" dirty="0" smtClean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проект</a:t>
            </a:r>
            <a:endParaRPr lang="ru-RU" sz="1200" cap="all" dirty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79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79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Состав речевого комплекса БОС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32920" y="1844824"/>
            <a:ext cx="5472608" cy="3744416"/>
          </a:xfrm>
        </p:spPr>
        <p:txBody>
          <a:bodyPr/>
          <a:lstStyle/>
          <a:p>
            <a:pPr marL="45720" indent="0">
              <a:spcAft>
                <a:spcPts val="1200"/>
              </a:spcAft>
              <a:buNone/>
            </a:pPr>
            <a:r>
              <a:rPr lang="ru-RU" dirty="0" smtClean="0"/>
              <a:t>ПО «Метод </a:t>
            </a:r>
            <a:r>
              <a:rPr lang="ru-RU" dirty="0" err="1" smtClean="0"/>
              <a:t>Сметанкина</a:t>
            </a:r>
            <a:r>
              <a:rPr lang="ru-RU" dirty="0" smtClean="0"/>
              <a:t>»: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Постановка </a:t>
            </a:r>
            <a:r>
              <a:rPr lang="ru-RU" dirty="0"/>
              <a:t>речевого </a:t>
            </a:r>
            <a:r>
              <a:rPr lang="ru-RU" dirty="0" smtClean="0"/>
              <a:t>дыхания;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Аффрикаты, сонорные, шипящие, свистящие, гласные;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Чтение как диктор;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smtClean="0"/>
              <a:t>Чтение стихов, прозы, скороговорок…</a:t>
            </a:r>
          </a:p>
          <a:p>
            <a:pPr marL="45720" indent="0">
              <a:spcAft>
                <a:spcPts val="1200"/>
              </a:spcAft>
              <a:buNone/>
            </a:pPr>
            <a:r>
              <a:rPr lang="ru-RU" dirty="0" smtClean="0"/>
              <a:t>И другое…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88" y="2531516"/>
            <a:ext cx="3550261" cy="2985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491" y="1916832"/>
            <a:ext cx="3478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Индивидуальные и групповые занятия</a:t>
            </a:r>
            <a:endParaRPr lang="ru-RU" sz="1400" dirty="0">
              <a:solidFill>
                <a:srgbClr val="336699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714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Перечень бесплатных ПО «Речевой комплекс БОС»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464" y="1412776"/>
            <a:ext cx="4248472" cy="5028811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1. Задай </a:t>
            </a:r>
            <a:r>
              <a:rPr lang="ru-RU" sz="1600" dirty="0"/>
              <a:t>ритм (Дыхание по </a:t>
            </a:r>
            <a:r>
              <a:rPr lang="ru-RU" sz="1600" dirty="0" err="1"/>
              <a:t>Сметанкину</a:t>
            </a:r>
            <a:r>
              <a:rPr lang="ru-RU" sz="1600" dirty="0" smtClean="0"/>
              <a:t>)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2</a:t>
            </a:r>
            <a:r>
              <a:rPr lang="ru-RU" sz="1600" dirty="0"/>
              <a:t>. Гласные</a:t>
            </a:r>
          </a:p>
          <a:p>
            <a:r>
              <a:rPr lang="ru-RU" sz="1600" dirty="0"/>
              <a:t>3. Сонорные</a:t>
            </a:r>
          </a:p>
          <a:p>
            <a:r>
              <a:rPr lang="ru-RU" sz="1600" dirty="0"/>
              <a:t>4. Свистящие</a:t>
            </a:r>
          </a:p>
          <a:p>
            <a:r>
              <a:rPr lang="ru-RU" sz="1600" dirty="0"/>
              <a:t>5. Аффрикаты</a:t>
            </a:r>
          </a:p>
          <a:p>
            <a:r>
              <a:rPr lang="ru-RU" sz="1600" dirty="0"/>
              <a:t>6. Шипящие</a:t>
            </a:r>
          </a:p>
          <a:p>
            <a:r>
              <a:rPr lang="ru-RU" sz="1600" dirty="0"/>
              <a:t>7. Одно-, двух- и трехсложные слова</a:t>
            </a:r>
          </a:p>
          <a:p>
            <a:r>
              <a:rPr lang="ru-RU" sz="1600" dirty="0"/>
              <a:t>8. Скороговорки и </a:t>
            </a:r>
            <a:r>
              <a:rPr lang="ru-RU" sz="1600" dirty="0" err="1"/>
              <a:t>чистоговорки</a:t>
            </a:r>
            <a:r>
              <a:rPr lang="ru-RU" sz="1600" dirty="0"/>
              <a:t> для детей</a:t>
            </a:r>
          </a:p>
          <a:p>
            <a:r>
              <a:rPr lang="ru-RU" sz="1600" dirty="0"/>
              <a:t>9. Скороговорки для </a:t>
            </a:r>
            <a:r>
              <a:rPr lang="ru-RU" sz="1600" dirty="0" smtClean="0"/>
              <a:t>взрослых</a:t>
            </a:r>
            <a:endParaRPr lang="ru-RU" sz="1600" dirty="0"/>
          </a:p>
          <a:p>
            <a:pPr marL="45720" indent="0">
              <a:spcAft>
                <a:spcPts val="1200"/>
              </a:spcAft>
              <a:buNone/>
            </a:pP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21424" y="2492896"/>
            <a:ext cx="518457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2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1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16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14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600" dirty="0" smtClean="0">
                <a:effectLst/>
              </a:rPr>
              <a:t>10.0*. Лит. Чтение «Школа России» (1 — 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lvl="1" fontAlgn="auto"/>
            <a:r>
              <a:rPr lang="ru-RU" sz="1600" dirty="0" smtClean="0">
                <a:effectLst/>
              </a:rPr>
              <a:t>10.1*. Лит. чтение «Школа 2100» (1</a:t>
            </a:r>
            <a:r>
              <a:rPr lang="ru-RU" sz="1600" dirty="0">
                <a:effectLst/>
              </a:rPr>
              <a:t> — </a:t>
            </a:r>
            <a:r>
              <a:rPr lang="ru-RU" sz="1600" dirty="0" smtClean="0">
                <a:effectLst/>
              </a:rPr>
              <a:t> 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lvl="1" fontAlgn="auto"/>
            <a:r>
              <a:rPr lang="ru-RU" sz="1600" dirty="0" smtClean="0">
                <a:effectLst/>
              </a:rPr>
              <a:t>10.2*. Лит. чтение «Перспектива» (1</a:t>
            </a:r>
            <a:r>
              <a:rPr lang="ru-RU" sz="1600" dirty="0">
                <a:effectLst/>
              </a:rPr>
              <a:t> — </a:t>
            </a:r>
            <a:r>
              <a:rPr lang="ru-RU" sz="1600" dirty="0" smtClean="0">
                <a:effectLst/>
              </a:rPr>
              <a:t>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lvl="1" fontAlgn="auto"/>
            <a:r>
              <a:rPr lang="ru-RU" sz="1600" dirty="0" smtClean="0">
                <a:effectLst/>
              </a:rPr>
              <a:t>10.3*. Лит. чтение «Гармония» (1</a:t>
            </a:r>
            <a:r>
              <a:rPr lang="ru-RU" sz="1600" dirty="0">
                <a:effectLst/>
              </a:rPr>
              <a:t> — </a:t>
            </a:r>
            <a:r>
              <a:rPr lang="ru-RU" sz="1600" dirty="0" smtClean="0">
                <a:effectLst/>
              </a:rPr>
              <a:t>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fontAlgn="auto"/>
            <a:r>
              <a:rPr lang="ru-RU" sz="1600" dirty="0" smtClean="0">
                <a:effectLst/>
              </a:rPr>
              <a:t>11. Читай как диктор (Стихи 1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., 1 часть) </a:t>
            </a:r>
          </a:p>
          <a:p>
            <a:pPr fontAlgn="auto"/>
            <a:r>
              <a:rPr lang="ru-RU" sz="1600" dirty="0" smtClean="0">
                <a:effectLst/>
              </a:rPr>
              <a:t>12. Читай как диктор (Стихи 1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., 2 часть)</a:t>
            </a:r>
          </a:p>
          <a:p>
            <a:pPr fontAlgn="auto"/>
            <a:r>
              <a:rPr lang="ru-RU" sz="1600" dirty="0" smtClean="0">
                <a:effectLst/>
              </a:rPr>
              <a:t>13. Аудиокнига (1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., 1 часть)</a:t>
            </a:r>
          </a:p>
          <a:p>
            <a:pPr fontAlgn="auto"/>
            <a:r>
              <a:rPr lang="ru-RU" sz="1600" dirty="0" smtClean="0">
                <a:effectLst/>
              </a:rPr>
              <a:t>14. Аудиокнига (1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., 2 часть)</a:t>
            </a:r>
          </a:p>
          <a:p>
            <a:pPr marL="45720" indent="0" fontAlgn="auto">
              <a:spcAft>
                <a:spcPts val="1200"/>
              </a:spcAft>
              <a:buFont typeface="Wingdings" panose="05000000000000000000" pitchFamily="2" charset="2"/>
              <a:buNone/>
            </a:pPr>
            <a:endParaRPr lang="ru-RU" sz="1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512" y="184482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	Речевые ПО для </a:t>
            </a:r>
            <a:r>
              <a:rPr lang="ru-RU" sz="1800" b="1" dirty="0" smtClean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формирования </a:t>
            </a:r>
            <a:r>
              <a:rPr lang="ru-RU" sz="1800" b="1" dirty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правильной и красивой речи:</a:t>
            </a:r>
            <a:endParaRPr lang="ru-RU" sz="1800" dirty="0">
              <a:solidFill>
                <a:srgbClr val="336699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632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Перечень бесплатных ПО «Речевой комплекс БОС»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8544" y="1772816"/>
            <a:ext cx="8136904" cy="446449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dirty="0"/>
              <a:t>**Прошу ПО, </a:t>
            </a:r>
            <a:r>
              <a:rPr lang="ru-RU" dirty="0" err="1"/>
              <a:t>промокод</a:t>
            </a:r>
            <a:r>
              <a:rPr lang="ru-RU" dirty="0"/>
              <a:t> и ключи активации переслать мне на 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:________________________</a:t>
            </a:r>
          </a:p>
          <a:p>
            <a:pPr marL="45720" indent="0">
              <a:buNone/>
            </a:pPr>
            <a:r>
              <a:rPr lang="ru-RU" dirty="0" smtClean="0"/>
              <a:t>ФИО</a:t>
            </a:r>
            <a:r>
              <a:rPr lang="ru-RU" dirty="0"/>
              <a:t>________________________________________________________________________________</a:t>
            </a:r>
          </a:p>
          <a:p>
            <a:pPr marL="45720" indent="0">
              <a:buNone/>
            </a:pPr>
            <a:r>
              <a:rPr lang="ru-RU" dirty="0" smtClean="0"/>
              <a:t>Наименование организации___________________________________________________________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____________________________________________________________________________________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Тел. </a:t>
            </a:r>
            <a:r>
              <a:rPr lang="ru-RU" dirty="0" smtClean="0"/>
              <a:t>организации____________________________________________________________________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«_____»________________ </a:t>
            </a:r>
            <a:r>
              <a:rPr lang="ru-RU" dirty="0"/>
              <a:t>2016  г.                     </a:t>
            </a:r>
            <a:r>
              <a:rPr lang="ru-RU" dirty="0" smtClean="0"/>
              <a:t>_______________/__________________________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                                                                                </a:t>
            </a:r>
            <a:r>
              <a:rPr lang="ru-RU" dirty="0" smtClean="0"/>
              <a:t>Подпись                              ФИО                                            					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* </a:t>
            </a:r>
            <a:r>
              <a:rPr lang="ru-RU" dirty="0"/>
              <a:t>Из пунктов 10.0-10.3 необходимо выбрать один (подчеркнуть его).</a:t>
            </a:r>
          </a:p>
          <a:p>
            <a:pPr marL="45720" indent="0">
              <a:buNone/>
            </a:pPr>
            <a:r>
              <a:rPr lang="ru-RU" dirty="0"/>
              <a:t>** Ключи активации действительны при установке ПО на 3 компьютера. </a:t>
            </a:r>
            <a:r>
              <a:rPr lang="ru-RU" dirty="0" err="1"/>
              <a:t>Промокоды</a:t>
            </a:r>
            <a:r>
              <a:rPr lang="ru-RU" dirty="0"/>
              <a:t> дают право на приобретение ПО в магазине ООО «</a:t>
            </a:r>
            <a:r>
              <a:rPr lang="ru-RU" dirty="0" err="1"/>
              <a:t>Биосвязь</a:t>
            </a:r>
            <a:r>
              <a:rPr lang="ru-RU" dirty="0"/>
              <a:t>» за 20% первоначальной стоимости.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48544" y="5085184"/>
            <a:ext cx="8064896" cy="0"/>
          </a:xfrm>
          <a:prstGeom prst="line">
            <a:avLst/>
          </a:prstGeom>
          <a:ln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89440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Речевое дыхание,</a:t>
            </a:r>
            <a:br>
              <a:rPr lang="ru-RU" dirty="0" smtClean="0"/>
            </a:br>
            <a:r>
              <a:rPr lang="ru-RU" dirty="0" smtClean="0"/>
              <a:t>основа чтения с голосом</a:t>
            </a:r>
            <a:endParaRPr lang="ru-RU" dirty="0"/>
          </a:p>
        </p:txBody>
      </p:sp>
      <p:pic>
        <p:nvPicPr>
          <p:cNvPr id="4" name="Picture 3" descr="\\mails\Дизайнеры2\Презентации\Обучение чтению\Вет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3" t="14300" r="8639" b="15019"/>
          <a:stretch/>
        </p:blipFill>
        <p:spPr bwMode="auto">
          <a:xfrm>
            <a:off x="256206" y="1487086"/>
            <a:ext cx="3832698" cy="14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mails\Дизайнеры2\Презентации\Обучение чтению\Дыхани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904" y="1196752"/>
            <a:ext cx="5740101" cy="18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528" y="321297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336699"/>
                </a:solidFill>
                <a:effectLst/>
                <a:latin typeface="+mn-lt"/>
              </a:rPr>
              <a:t>Диафрагмальное (дыхание животом)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336699"/>
                </a:solidFill>
                <a:effectLst/>
                <a:latin typeface="+mn-lt"/>
              </a:rPr>
              <a:t>Вдох - через нос или рот (должен обеспечивать эффективный забор воздуха)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336699"/>
                </a:solidFill>
                <a:effectLst/>
                <a:latin typeface="+mn-lt"/>
              </a:rPr>
              <a:t>Выдох – через рот (длительный плавный с равномерным расходованием воздушной струи)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336699"/>
                </a:solidFill>
                <a:effectLst/>
                <a:latin typeface="+mn-lt"/>
              </a:rPr>
              <a:t>Дыхание без усилий свободное как песня</a:t>
            </a:r>
            <a:endParaRPr lang="ru-RU" dirty="0">
              <a:solidFill>
                <a:srgbClr val="336699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658" y="5694347"/>
            <a:ext cx="8843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+mj-lt"/>
              </a:rPr>
              <a:t>Спокойное, глубокое ритмичное дыхание обеспечивает оптимальное звучание голоса.</a:t>
            </a:r>
            <a:endParaRPr lang="ru-RU" b="1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1442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Учимся дышать правильно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рагмент урока Дыхание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2772" y="1148527"/>
            <a:ext cx="8448700" cy="57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907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Постановка речевого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2680" y="1340768"/>
            <a:ext cx="5760640" cy="4320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/>
              <a:t>ПО «Задай ритм. Дыхание по </a:t>
            </a:r>
            <a:r>
              <a:rPr lang="ru-RU" b="1" dirty="0" err="1" smtClean="0"/>
              <a:t>Сметанкину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96" y="2408728"/>
            <a:ext cx="3672408" cy="3684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9024" y="2514624"/>
            <a:ext cx="4415042" cy="34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924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Перечень бесплатных ПО «Речевой комплекс БОС»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0472" y="1340768"/>
            <a:ext cx="4320480" cy="5112568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1. </a:t>
            </a:r>
            <a:r>
              <a:rPr lang="ru-RU" sz="1600" dirty="0" smtClean="0">
                <a:hlinkClick r:id="rId2" action="ppaction://hlinkfile"/>
              </a:rPr>
              <a:t>Задай </a:t>
            </a:r>
            <a:r>
              <a:rPr lang="ru-RU" sz="1600" dirty="0">
                <a:hlinkClick r:id="rId2" action="ppaction://hlinkfile"/>
              </a:rPr>
              <a:t>ритм (Дыхание по </a:t>
            </a:r>
            <a:r>
              <a:rPr lang="ru-RU" sz="1600" dirty="0" err="1">
                <a:hlinkClick r:id="rId2" action="ppaction://hlinkfile"/>
              </a:rPr>
              <a:t>Сметанкину</a:t>
            </a:r>
            <a:r>
              <a:rPr lang="ru-RU" sz="1600" dirty="0" smtClean="0">
                <a:hlinkClick r:id="rId2" action="ppaction://hlinkfile"/>
              </a:rPr>
              <a:t>)</a:t>
            </a:r>
            <a:endParaRPr lang="ru-RU" sz="1600" dirty="0" smtClean="0"/>
          </a:p>
          <a:p>
            <a:pPr lvl="0"/>
            <a:endParaRPr lang="ru-RU" sz="1600" dirty="0"/>
          </a:p>
          <a:p>
            <a:pPr marL="45720" indent="0">
              <a:buNone/>
            </a:pPr>
            <a:r>
              <a:rPr lang="ru-RU" sz="1600" b="1" dirty="0" smtClean="0"/>
              <a:t>	</a:t>
            </a:r>
            <a:endParaRPr lang="ru-RU" sz="1600" dirty="0" smtClean="0"/>
          </a:p>
          <a:p>
            <a:r>
              <a:rPr lang="ru-RU" sz="1600" dirty="0" smtClean="0"/>
              <a:t>2. </a:t>
            </a:r>
            <a:r>
              <a:rPr lang="ru-RU" sz="1600" dirty="0" smtClean="0">
                <a:hlinkClick r:id="rId3" action="ppaction://hlinkfile"/>
              </a:rPr>
              <a:t>Гласные</a:t>
            </a:r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/>
              <a:t>. </a:t>
            </a:r>
            <a:r>
              <a:rPr lang="ru-RU" sz="1600" dirty="0">
                <a:hlinkClick r:id="rId4" action="ppaction://hlinkfile"/>
              </a:rPr>
              <a:t>Сонорные</a:t>
            </a:r>
            <a:endParaRPr lang="ru-RU" sz="1600" dirty="0"/>
          </a:p>
          <a:p>
            <a:r>
              <a:rPr lang="ru-RU" sz="1600" dirty="0"/>
              <a:t>4. </a:t>
            </a:r>
            <a:r>
              <a:rPr lang="ru-RU" sz="1600" dirty="0" smtClean="0">
                <a:hlinkClick r:id="rId5" action="ppaction://hlinkfile"/>
              </a:rPr>
              <a:t>Свистящие</a:t>
            </a:r>
            <a:endParaRPr lang="ru-RU" sz="1600" dirty="0" smtClean="0"/>
          </a:p>
          <a:p>
            <a:r>
              <a:rPr lang="ru-RU" sz="1600" dirty="0" smtClean="0"/>
              <a:t>5. </a:t>
            </a:r>
            <a:r>
              <a:rPr lang="ru-RU" sz="1600" dirty="0" smtClean="0">
                <a:hlinkClick r:id="rId6" action="ppaction://hlinkfile"/>
              </a:rPr>
              <a:t>Аффрикаты</a:t>
            </a:r>
            <a:endParaRPr lang="ru-RU" sz="1600" dirty="0" smtClean="0"/>
          </a:p>
          <a:p>
            <a:r>
              <a:rPr lang="ru-RU" sz="1600" dirty="0" smtClean="0"/>
              <a:t>6</a:t>
            </a:r>
            <a:r>
              <a:rPr lang="ru-RU" sz="1600" dirty="0"/>
              <a:t>. </a:t>
            </a:r>
            <a:r>
              <a:rPr lang="ru-RU" sz="1600" dirty="0">
                <a:hlinkClick r:id="rId7" action="ppaction://hlinkfile"/>
              </a:rPr>
              <a:t>Шипящие</a:t>
            </a:r>
            <a:endParaRPr lang="ru-RU" sz="1600" dirty="0"/>
          </a:p>
          <a:p>
            <a:r>
              <a:rPr lang="ru-RU" sz="1600" dirty="0"/>
              <a:t>7. </a:t>
            </a:r>
            <a:r>
              <a:rPr lang="ru-RU" sz="1600" dirty="0">
                <a:hlinkClick r:id="rId8" action="ppaction://hlinkfile"/>
              </a:rPr>
              <a:t>Одно-, двух- и трехсложные слова</a:t>
            </a:r>
            <a:endParaRPr lang="ru-RU" sz="1600" dirty="0"/>
          </a:p>
          <a:p>
            <a:r>
              <a:rPr lang="ru-RU" sz="1600" dirty="0"/>
              <a:t>8. </a:t>
            </a:r>
            <a:r>
              <a:rPr lang="ru-RU" sz="1600" dirty="0">
                <a:hlinkClick r:id="rId9" action="ppaction://hlinkfile"/>
              </a:rPr>
              <a:t>Скороговорки и </a:t>
            </a:r>
            <a:r>
              <a:rPr lang="ru-RU" sz="1600" dirty="0" err="1">
                <a:hlinkClick r:id="rId9" action="ppaction://hlinkfile"/>
              </a:rPr>
              <a:t>чистоговорки</a:t>
            </a:r>
            <a:r>
              <a:rPr lang="ru-RU" sz="1600" dirty="0">
                <a:hlinkClick r:id="rId9" action="ppaction://hlinkfile"/>
              </a:rPr>
              <a:t> для детей</a:t>
            </a:r>
            <a:endParaRPr lang="ru-RU" sz="1600" dirty="0"/>
          </a:p>
          <a:p>
            <a:r>
              <a:rPr lang="ru-RU" sz="1600" dirty="0"/>
              <a:t>9. </a:t>
            </a:r>
            <a:r>
              <a:rPr lang="ru-RU" sz="1600" dirty="0">
                <a:hlinkClick r:id="rId10" action="ppaction://hlinkfile"/>
              </a:rPr>
              <a:t>Скороговорки для </a:t>
            </a:r>
            <a:r>
              <a:rPr lang="ru-RU" sz="1600" dirty="0" smtClean="0">
                <a:hlinkClick r:id="rId10" action="ppaction://hlinkfile"/>
              </a:rPr>
              <a:t>взрослых</a:t>
            </a:r>
            <a:endParaRPr lang="ru-RU" sz="1600" dirty="0"/>
          </a:p>
          <a:p>
            <a:pPr marL="45720" indent="0">
              <a:spcAft>
                <a:spcPts val="1200"/>
              </a:spcAft>
              <a:buNone/>
            </a:pPr>
            <a:endParaRPr lang="ru-RU" sz="1600" dirty="0"/>
          </a:p>
          <a:p>
            <a:pPr marL="45720" indent="0">
              <a:spcAft>
                <a:spcPts val="1200"/>
              </a:spcAft>
              <a:buNone/>
            </a:pP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20952" y="2276872"/>
            <a:ext cx="525658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2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20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1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16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Ø"/>
              <a:defRPr sz="14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600" dirty="0" smtClean="0">
                <a:effectLst/>
                <a:hlinkClick r:id="rId11" action="ppaction://hlinkfile"/>
              </a:rPr>
              <a:t>10.0* Лит. чтение «Школа России» (1 — 4 </a:t>
            </a:r>
            <a:r>
              <a:rPr lang="ru-RU" sz="1600" dirty="0" err="1" smtClean="0">
                <a:effectLst/>
                <a:hlinkClick r:id="rId11" action="ppaction://hlinkfile"/>
              </a:rPr>
              <a:t>кл</a:t>
            </a:r>
            <a:r>
              <a:rPr lang="ru-RU" sz="1600" dirty="0" smtClean="0">
                <a:effectLst/>
                <a:hlinkClick r:id="rId11" action="ppaction://hlinkfile"/>
              </a:rPr>
              <a:t>.)</a:t>
            </a:r>
            <a:endParaRPr lang="ru-RU" sz="1600" dirty="0" smtClean="0">
              <a:effectLst/>
            </a:endParaRPr>
          </a:p>
          <a:p>
            <a:pPr lvl="1" fontAlgn="auto"/>
            <a:r>
              <a:rPr lang="ru-RU" sz="1600" dirty="0" smtClean="0">
                <a:effectLst/>
              </a:rPr>
              <a:t>10.1*. Лит. чтение «Школа 2100» (1 — 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lvl="1" fontAlgn="auto"/>
            <a:r>
              <a:rPr lang="ru-RU" sz="1600" dirty="0" smtClean="0">
                <a:effectLst/>
              </a:rPr>
              <a:t>10.2*. Лит. чтение «Перспектива» (1 — 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lvl="1" fontAlgn="auto"/>
            <a:r>
              <a:rPr lang="ru-RU" sz="1600" dirty="0" smtClean="0">
                <a:effectLst/>
              </a:rPr>
              <a:t>10.3*. Лит. чтение «Гармония» (1 — 4 </a:t>
            </a:r>
            <a:r>
              <a:rPr lang="ru-RU" sz="1600" dirty="0" err="1" smtClean="0">
                <a:effectLst/>
              </a:rPr>
              <a:t>кл</a:t>
            </a:r>
            <a:r>
              <a:rPr lang="ru-RU" sz="1600" dirty="0" smtClean="0">
                <a:effectLst/>
              </a:rPr>
              <a:t>.)</a:t>
            </a:r>
          </a:p>
          <a:p>
            <a:pPr fontAlgn="auto"/>
            <a:r>
              <a:rPr lang="ru-RU" sz="1600" dirty="0" smtClean="0">
                <a:effectLst/>
              </a:rPr>
              <a:t>11. </a:t>
            </a:r>
            <a:r>
              <a:rPr lang="ru-RU" sz="1600" dirty="0" smtClean="0">
                <a:effectLst/>
                <a:hlinkClick r:id="rId12" action="ppaction://hlinkfile"/>
              </a:rPr>
              <a:t>Читай как диктор (Стихи 1 </a:t>
            </a:r>
            <a:r>
              <a:rPr lang="ru-RU" sz="1600" dirty="0" err="1" smtClean="0">
                <a:effectLst/>
                <a:hlinkClick r:id="rId12" action="ppaction://hlinkfile"/>
              </a:rPr>
              <a:t>кл</a:t>
            </a:r>
            <a:r>
              <a:rPr lang="ru-RU" sz="1600" dirty="0" smtClean="0">
                <a:effectLst/>
                <a:hlinkClick r:id="rId12" action="ppaction://hlinkfile"/>
              </a:rPr>
              <a:t>., 1 часть) </a:t>
            </a:r>
            <a:endParaRPr lang="ru-RU" sz="1600" dirty="0" smtClean="0">
              <a:effectLst/>
            </a:endParaRPr>
          </a:p>
          <a:p>
            <a:pPr fontAlgn="auto"/>
            <a:r>
              <a:rPr lang="ru-RU" sz="1600" dirty="0" smtClean="0">
                <a:effectLst/>
              </a:rPr>
              <a:t>12. </a:t>
            </a:r>
            <a:r>
              <a:rPr lang="ru-RU" sz="1600" dirty="0" smtClean="0">
                <a:effectLst/>
                <a:hlinkClick r:id="rId13" action="ppaction://hlinkfile"/>
              </a:rPr>
              <a:t>Читай как диктор (Стихи 1 </a:t>
            </a:r>
            <a:r>
              <a:rPr lang="ru-RU" sz="1600" dirty="0" err="1" smtClean="0">
                <a:effectLst/>
                <a:hlinkClick r:id="rId13" action="ppaction://hlinkfile"/>
              </a:rPr>
              <a:t>кл</a:t>
            </a:r>
            <a:r>
              <a:rPr lang="ru-RU" sz="1600" dirty="0" smtClean="0">
                <a:effectLst/>
                <a:hlinkClick r:id="rId13" action="ppaction://hlinkfile"/>
              </a:rPr>
              <a:t>., 2 часть)</a:t>
            </a:r>
            <a:endParaRPr lang="ru-RU" sz="1600" dirty="0" smtClean="0">
              <a:effectLst/>
            </a:endParaRPr>
          </a:p>
          <a:p>
            <a:pPr fontAlgn="auto"/>
            <a:r>
              <a:rPr lang="ru-RU" sz="1600" dirty="0" smtClean="0">
                <a:effectLst/>
              </a:rPr>
              <a:t>13. </a:t>
            </a:r>
            <a:r>
              <a:rPr lang="ru-RU" sz="1600" dirty="0" smtClean="0">
                <a:effectLst/>
                <a:hlinkClick r:id="rId14" action="ppaction://hlinkfile"/>
              </a:rPr>
              <a:t>Аудиокнига (1 </a:t>
            </a:r>
            <a:r>
              <a:rPr lang="ru-RU" sz="1600" dirty="0" err="1" smtClean="0">
                <a:effectLst/>
                <a:hlinkClick r:id="rId14" action="ppaction://hlinkfile"/>
              </a:rPr>
              <a:t>кл</a:t>
            </a:r>
            <a:r>
              <a:rPr lang="ru-RU" sz="1600" dirty="0" smtClean="0">
                <a:effectLst/>
                <a:hlinkClick r:id="rId14" action="ppaction://hlinkfile"/>
              </a:rPr>
              <a:t>., 1 часть)</a:t>
            </a:r>
            <a:endParaRPr lang="ru-RU" sz="1600" dirty="0" smtClean="0">
              <a:effectLst/>
            </a:endParaRPr>
          </a:p>
          <a:p>
            <a:pPr fontAlgn="auto"/>
            <a:r>
              <a:rPr lang="ru-RU" sz="1600" dirty="0" smtClean="0">
                <a:effectLst/>
              </a:rPr>
              <a:t>14. </a:t>
            </a:r>
            <a:r>
              <a:rPr lang="ru-RU" sz="1600" dirty="0" smtClean="0">
                <a:effectLst/>
                <a:hlinkClick r:id="rId15" action="ppaction://hlinkfile"/>
              </a:rPr>
              <a:t>Аудиокнига (1 </a:t>
            </a:r>
            <a:r>
              <a:rPr lang="ru-RU" sz="1600" dirty="0" err="1" smtClean="0">
                <a:effectLst/>
                <a:hlinkClick r:id="rId15" action="ppaction://hlinkfile"/>
              </a:rPr>
              <a:t>кл</a:t>
            </a:r>
            <a:r>
              <a:rPr lang="ru-RU" sz="1600" dirty="0" smtClean="0">
                <a:effectLst/>
                <a:hlinkClick r:id="rId15" action="ppaction://hlinkfile"/>
              </a:rPr>
              <a:t>., 2 часть)</a:t>
            </a:r>
            <a:endParaRPr lang="ru-RU" sz="1600" dirty="0" smtClean="0">
              <a:effectLst/>
            </a:endParaRPr>
          </a:p>
          <a:p>
            <a:pPr marL="45720" indent="0" fontAlgn="auto">
              <a:spcAft>
                <a:spcPts val="1200"/>
              </a:spcAft>
              <a:buFont typeface="Wingdings" panose="05000000000000000000" pitchFamily="2" charset="2"/>
              <a:buNone/>
            </a:pPr>
            <a:endParaRPr lang="ru-RU" sz="1600" dirty="0" smtClean="0">
              <a:effectLst/>
            </a:endParaRPr>
          </a:p>
          <a:p>
            <a:pPr marL="45720" indent="0" fontAlgn="auto">
              <a:spcAft>
                <a:spcPts val="1200"/>
              </a:spcAft>
              <a:buFont typeface="Wingdings" panose="05000000000000000000" pitchFamily="2" charset="2"/>
              <a:buNone/>
            </a:pPr>
            <a:endParaRPr lang="ru-RU" sz="1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565" y="1700808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Речевые ПО (</a:t>
            </a:r>
            <a:r>
              <a:rPr lang="ru-RU" sz="1800" b="1" dirty="0" err="1">
                <a:effectLst/>
                <a:latin typeface="Trebuchet MS" panose="020B0603020202020204" pitchFamily="34" charset="0"/>
                <a:hlinkClick r:id="rId16" action="ppaction://hlinkfile"/>
              </a:rPr>
              <a:t>демо</a:t>
            </a:r>
            <a:r>
              <a:rPr lang="ru-RU" sz="1800" b="1" dirty="0">
                <a:effectLst/>
                <a:latin typeface="Trebuchet MS" panose="020B0603020202020204" pitchFamily="34" charset="0"/>
                <a:hlinkClick r:id="rId16" action="ppaction://hlinkfile"/>
              </a:rPr>
              <a:t>-версия</a:t>
            </a:r>
            <a:r>
              <a:rPr lang="ru-RU" sz="1800" b="1" dirty="0">
                <a:solidFill>
                  <a:srgbClr val="336699"/>
                </a:solidFill>
                <a:effectLst/>
                <a:latin typeface="Trebuchet MS" panose="020B0603020202020204" pitchFamily="34" charset="0"/>
              </a:rPr>
              <a:t>): </a:t>
            </a:r>
            <a:endParaRPr lang="ru-RU" sz="1800" dirty="0">
              <a:solidFill>
                <a:srgbClr val="336699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691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133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1_biosvyaz">
  <a:themeElements>
    <a:clrScheme name="1_biosvyaz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1_biosvyaz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biosvyaz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svyaz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svyaz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svyaz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svyaz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433</Words>
  <Application>Microsoft Office PowerPoint</Application>
  <PresentationFormat>Лист A4 (210x297 мм)</PresentationFormat>
  <Paragraphs>78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Trebuchet MS</vt:lpstr>
      <vt:lpstr>Georgia</vt:lpstr>
      <vt:lpstr>Wingdings</vt:lpstr>
      <vt:lpstr>Times New Roman</vt:lpstr>
      <vt:lpstr>1_biosvyaz</vt:lpstr>
      <vt:lpstr>Воздушный поток</vt:lpstr>
      <vt:lpstr>Речевой комплекс Биологической Обратной Связи (БОС)</vt:lpstr>
      <vt:lpstr>Состав речевого комплекса БОС</vt:lpstr>
      <vt:lpstr>Перечень бесплатных ПО «Речевой комплекс БОС»</vt:lpstr>
      <vt:lpstr>Перечень бесплатных ПО «Речевой комплекс БОС»</vt:lpstr>
      <vt:lpstr>Речевое дыхание, основа чтения с голосом</vt:lpstr>
      <vt:lpstr>Учимся дышать правильно</vt:lpstr>
      <vt:lpstr>Постановка речевого дыхания</vt:lpstr>
      <vt:lpstr>Перечень бесплатных ПО «Речевой комплекс БОС»</vt:lpstr>
      <vt:lpstr>Слайд 9</vt:lpstr>
      <vt:lpstr>Слайд 10</vt:lpstr>
    </vt:vector>
  </TitlesOfParts>
  <Company>Biosvyaz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geogen</dc:creator>
  <cp:lastModifiedBy>Пользователь Windows</cp:lastModifiedBy>
  <cp:revision>1101</cp:revision>
  <cp:lastPrinted>2016-09-30T05:49:53Z</cp:lastPrinted>
  <dcterms:created xsi:type="dcterms:W3CDTF">2012-10-05T05:41:35Z</dcterms:created>
  <dcterms:modified xsi:type="dcterms:W3CDTF">2017-04-21T08:24:10Z</dcterms:modified>
</cp:coreProperties>
</file>