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3" r:id="rId13"/>
    <p:sldId id="282" r:id="rId14"/>
    <p:sldId id="284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D00"/>
    <a:srgbClr val="6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>
        <p:scale>
          <a:sx n="80" d="100"/>
          <a:sy n="80" d="100"/>
        </p:scale>
        <p:origin x="-1498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452C2-E2D8-492A-9680-B6FD2DBA5689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F4467C93-1613-4E28-9148-94AACC62AAE1}">
      <dgm:prSet phldrT="[Текст]" custT="1"/>
      <dgm:spPr>
        <a:gradFill rotWithShape="0">
          <a:gsLst>
            <a:gs pos="0">
              <a:schemeClr val="bg1"/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Ситуация-задача, которую нужно решить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E37CAA-334B-4D1C-94C9-0B94CEE42C71}" type="parTrans" cxnId="{82D862CC-6AF8-4E57-86BA-0B9E48F5417D}">
      <dgm:prSet/>
      <dgm:spPr/>
      <dgm:t>
        <a:bodyPr/>
        <a:lstStyle/>
        <a:p>
          <a:endParaRPr lang="ru-RU"/>
        </a:p>
      </dgm:t>
    </dgm:pt>
    <dgm:pt modelId="{E740CB3E-C9D9-4C65-9427-3FC4750A009C}" type="sibTrans" cxnId="{82D862CC-6AF8-4E57-86BA-0B9E48F5417D}">
      <dgm:prSet/>
      <dgm:spPr/>
      <dgm:t>
        <a:bodyPr/>
        <a:lstStyle/>
        <a:p>
          <a:endParaRPr lang="ru-RU"/>
        </a:p>
      </dgm:t>
    </dgm:pt>
    <dgm:pt modelId="{FF91A1C4-D24D-4751-9CBA-B97D88BF7ECC}">
      <dgm:prSet phldrT="[Текст]" custT="1"/>
      <dgm:spPr>
        <a:gradFill rotWithShape="0">
          <a:gsLst>
            <a:gs pos="0">
              <a:schemeClr val="bg1"/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Противоречие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E530D0-D98D-43EC-8722-941DE28BD7B2}" type="parTrans" cxnId="{18C21385-59A8-48C3-A1A0-C31D62591753}">
      <dgm:prSet/>
      <dgm:spPr/>
      <dgm:t>
        <a:bodyPr/>
        <a:lstStyle/>
        <a:p>
          <a:endParaRPr lang="ru-RU"/>
        </a:p>
      </dgm:t>
    </dgm:pt>
    <dgm:pt modelId="{8D411C93-7844-4F27-BE76-A7A7AE51D60F}" type="sibTrans" cxnId="{18C21385-59A8-48C3-A1A0-C31D62591753}">
      <dgm:prSet/>
      <dgm:spPr/>
      <dgm:t>
        <a:bodyPr/>
        <a:lstStyle/>
        <a:p>
          <a:endParaRPr lang="ru-RU"/>
        </a:p>
      </dgm:t>
    </dgm:pt>
    <dgm:pt modelId="{A5367D76-7173-4B3D-A8DE-2219D3A92BAC}">
      <dgm:prSet phldrT="[Текст]" custT="1"/>
      <dgm:spPr>
        <a:gradFill rotWithShape="0">
          <a:gsLst>
            <a:gs pos="0">
              <a:schemeClr val="bg1"/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Идеальный конечный результат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0E737A-52CF-4539-9AEB-4E7F570473CE}" type="parTrans" cxnId="{A9631FF3-C286-43E1-AFEF-4A06E2D860EF}">
      <dgm:prSet/>
      <dgm:spPr/>
      <dgm:t>
        <a:bodyPr/>
        <a:lstStyle/>
        <a:p>
          <a:endParaRPr lang="ru-RU"/>
        </a:p>
      </dgm:t>
    </dgm:pt>
    <dgm:pt modelId="{B8861398-7D3E-4235-A2EE-F57B866FA9BA}" type="sibTrans" cxnId="{A9631FF3-C286-43E1-AFEF-4A06E2D860EF}">
      <dgm:prSet/>
      <dgm:spPr/>
      <dgm:t>
        <a:bodyPr/>
        <a:lstStyle/>
        <a:p>
          <a:endParaRPr lang="ru-RU"/>
        </a:p>
      </dgm:t>
    </dgm:pt>
    <dgm:pt modelId="{6F5D9791-7721-405C-8F98-0C71462FAE0B}" type="pres">
      <dgm:prSet presAssocID="{7D8452C2-E2D8-492A-9680-B6FD2DBA5689}" presName="CompostProcess" presStyleCnt="0">
        <dgm:presLayoutVars>
          <dgm:dir/>
          <dgm:resizeHandles val="exact"/>
        </dgm:presLayoutVars>
      </dgm:prSet>
      <dgm:spPr/>
    </dgm:pt>
    <dgm:pt modelId="{796E568A-55B9-4D88-84CD-B8A95DBDFA44}" type="pres">
      <dgm:prSet presAssocID="{7D8452C2-E2D8-492A-9680-B6FD2DBA5689}" presName="arrow" presStyleLbl="bgShp" presStyleIdx="0" presStyleCnt="1" custLinFactNeighborX="4140" custLinFactNeighborY="39369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30000">
              <a:schemeClr val="accent6">
                <a:lumMod val="60000"/>
                <a:lumOff val="40000"/>
              </a:schemeClr>
            </a:gs>
            <a:gs pos="70000">
              <a:srgbClr val="A65528"/>
            </a:gs>
          </a:gsLst>
          <a:lin ang="16200000" scaled="0"/>
        </a:gradFill>
        <a:ln>
          <a:solidFill>
            <a:schemeClr val="accent6">
              <a:lumMod val="75000"/>
            </a:schemeClr>
          </a:solidFill>
        </a:ln>
      </dgm:spPr>
    </dgm:pt>
    <dgm:pt modelId="{9E8061CA-2B35-4503-B87D-3DCB7AF615C8}" type="pres">
      <dgm:prSet presAssocID="{7D8452C2-E2D8-492A-9680-B6FD2DBA5689}" presName="linearProcess" presStyleCnt="0"/>
      <dgm:spPr/>
    </dgm:pt>
    <dgm:pt modelId="{D2B9C2A0-243F-4760-BA78-03CBA3FFB8E9}" type="pres">
      <dgm:prSet presAssocID="{F4467C93-1613-4E28-9148-94AACC62AAE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30CB-ABC6-4F90-A458-0845FD68020D}" type="pres">
      <dgm:prSet presAssocID="{E740CB3E-C9D9-4C65-9427-3FC4750A009C}" presName="sibTrans" presStyleCnt="0"/>
      <dgm:spPr/>
    </dgm:pt>
    <dgm:pt modelId="{0959F380-A51C-46D9-8642-C059817803F2}" type="pres">
      <dgm:prSet presAssocID="{FF91A1C4-D24D-4751-9CBA-B97D88BF7ECC}" presName="textNode" presStyleLbl="node1" presStyleIdx="1" presStyleCnt="3">
        <dgm:presLayoutVars>
          <dgm:bulletEnabled val="1"/>
        </dgm:presLayoutVars>
      </dgm:prSet>
      <dgm:spPr/>
    </dgm:pt>
    <dgm:pt modelId="{3FE9D8AF-EE8C-4899-9043-B879DC943A3A}" type="pres">
      <dgm:prSet presAssocID="{8D411C93-7844-4F27-BE76-A7A7AE51D60F}" presName="sibTrans" presStyleCnt="0"/>
      <dgm:spPr/>
    </dgm:pt>
    <dgm:pt modelId="{A852553C-FDD4-49E4-8195-3F57BDCE16DD}" type="pres">
      <dgm:prSet presAssocID="{A5367D76-7173-4B3D-A8DE-2219D3A92BA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21385-59A8-48C3-A1A0-C31D62591753}" srcId="{7D8452C2-E2D8-492A-9680-B6FD2DBA5689}" destId="{FF91A1C4-D24D-4751-9CBA-B97D88BF7ECC}" srcOrd="1" destOrd="0" parTransId="{87E530D0-D98D-43EC-8722-941DE28BD7B2}" sibTransId="{8D411C93-7844-4F27-BE76-A7A7AE51D60F}"/>
    <dgm:cxn modelId="{4FC96208-D709-4350-B075-BEFBD719739E}" type="presOf" srcId="{FF91A1C4-D24D-4751-9CBA-B97D88BF7ECC}" destId="{0959F380-A51C-46D9-8642-C059817803F2}" srcOrd="0" destOrd="0" presId="urn:microsoft.com/office/officeart/2005/8/layout/hProcess9"/>
    <dgm:cxn modelId="{DE9C9EEE-A5EF-4F08-8EAB-BA2930541242}" type="presOf" srcId="{A5367D76-7173-4B3D-A8DE-2219D3A92BAC}" destId="{A852553C-FDD4-49E4-8195-3F57BDCE16DD}" srcOrd="0" destOrd="0" presId="urn:microsoft.com/office/officeart/2005/8/layout/hProcess9"/>
    <dgm:cxn modelId="{A06BF10E-2FB8-42EA-A7AE-2114314594DB}" type="presOf" srcId="{F4467C93-1613-4E28-9148-94AACC62AAE1}" destId="{D2B9C2A0-243F-4760-BA78-03CBA3FFB8E9}" srcOrd="0" destOrd="0" presId="urn:microsoft.com/office/officeart/2005/8/layout/hProcess9"/>
    <dgm:cxn modelId="{A9631FF3-C286-43E1-AFEF-4A06E2D860EF}" srcId="{7D8452C2-E2D8-492A-9680-B6FD2DBA5689}" destId="{A5367D76-7173-4B3D-A8DE-2219D3A92BAC}" srcOrd="2" destOrd="0" parTransId="{7A0E737A-52CF-4539-9AEB-4E7F570473CE}" sibTransId="{B8861398-7D3E-4235-A2EE-F57B866FA9BA}"/>
    <dgm:cxn modelId="{82D862CC-6AF8-4E57-86BA-0B9E48F5417D}" srcId="{7D8452C2-E2D8-492A-9680-B6FD2DBA5689}" destId="{F4467C93-1613-4E28-9148-94AACC62AAE1}" srcOrd="0" destOrd="0" parTransId="{6BE37CAA-334B-4D1C-94C9-0B94CEE42C71}" sibTransId="{E740CB3E-C9D9-4C65-9427-3FC4750A009C}"/>
    <dgm:cxn modelId="{86FD9CEC-4D71-4B06-BDB4-81F5E81C16BF}" type="presOf" srcId="{7D8452C2-E2D8-492A-9680-B6FD2DBA5689}" destId="{6F5D9791-7721-405C-8F98-0C71462FAE0B}" srcOrd="0" destOrd="0" presId="urn:microsoft.com/office/officeart/2005/8/layout/hProcess9"/>
    <dgm:cxn modelId="{7DEAE489-9955-4595-869E-9CF91DFCAB23}" type="presParOf" srcId="{6F5D9791-7721-405C-8F98-0C71462FAE0B}" destId="{796E568A-55B9-4D88-84CD-B8A95DBDFA44}" srcOrd="0" destOrd="0" presId="urn:microsoft.com/office/officeart/2005/8/layout/hProcess9"/>
    <dgm:cxn modelId="{2456711B-7449-4227-A054-7FACAF82E92E}" type="presParOf" srcId="{6F5D9791-7721-405C-8F98-0C71462FAE0B}" destId="{9E8061CA-2B35-4503-B87D-3DCB7AF615C8}" srcOrd="1" destOrd="0" presId="urn:microsoft.com/office/officeart/2005/8/layout/hProcess9"/>
    <dgm:cxn modelId="{EE705210-1A1F-4DA7-869D-59664146F220}" type="presParOf" srcId="{9E8061CA-2B35-4503-B87D-3DCB7AF615C8}" destId="{D2B9C2A0-243F-4760-BA78-03CBA3FFB8E9}" srcOrd="0" destOrd="0" presId="urn:microsoft.com/office/officeart/2005/8/layout/hProcess9"/>
    <dgm:cxn modelId="{4A7E37D9-57A5-48A3-B294-10D092009273}" type="presParOf" srcId="{9E8061CA-2B35-4503-B87D-3DCB7AF615C8}" destId="{6FC830CB-ABC6-4F90-A458-0845FD68020D}" srcOrd="1" destOrd="0" presId="urn:microsoft.com/office/officeart/2005/8/layout/hProcess9"/>
    <dgm:cxn modelId="{70B28458-3F35-4F92-ABA5-54E20EEA68B5}" type="presParOf" srcId="{9E8061CA-2B35-4503-B87D-3DCB7AF615C8}" destId="{0959F380-A51C-46D9-8642-C059817803F2}" srcOrd="2" destOrd="0" presId="urn:microsoft.com/office/officeart/2005/8/layout/hProcess9"/>
    <dgm:cxn modelId="{EE5A1BFB-8B8F-4780-BE82-2806CC8DBC1F}" type="presParOf" srcId="{9E8061CA-2B35-4503-B87D-3DCB7AF615C8}" destId="{3FE9D8AF-EE8C-4899-9043-B879DC943A3A}" srcOrd="3" destOrd="0" presId="urn:microsoft.com/office/officeart/2005/8/layout/hProcess9"/>
    <dgm:cxn modelId="{43C258E4-55A7-49FA-9949-3E69677A7435}" type="presParOf" srcId="{9E8061CA-2B35-4503-B87D-3DCB7AF615C8}" destId="{A852553C-FDD4-49E4-8195-3F57BDCE16DD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E568A-55B9-4D88-84CD-B8A95DBDFA44}">
      <dsp:nvSpPr>
        <dsp:cNvPr id="0" name=""/>
        <dsp:cNvSpPr/>
      </dsp:nvSpPr>
      <dsp:spPr>
        <a:xfrm>
          <a:off x="772260" y="0"/>
          <a:ext cx="5957174" cy="2376264"/>
        </a:xfrm>
        <a:prstGeom prst="rightArrow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30000">
              <a:schemeClr val="accent6">
                <a:lumMod val="60000"/>
                <a:lumOff val="40000"/>
              </a:schemeClr>
            </a:gs>
            <a:gs pos="70000">
              <a:srgbClr val="A65528"/>
            </a:gs>
          </a:gsLst>
          <a:lin ang="16200000" scaled="0"/>
        </a:gradFill>
        <a:ln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2B9C2A0-243F-4760-BA78-03CBA3FFB8E9}">
      <dsp:nvSpPr>
        <dsp:cNvPr id="0" name=""/>
        <dsp:cNvSpPr/>
      </dsp:nvSpPr>
      <dsp:spPr>
        <a:xfrm>
          <a:off x="3379" y="712879"/>
          <a:ext cx="2166439" cy="950505"/>
        </a:xfrm>
        <a:prstGeom prst="roundRect">
          <a:avLst/>
        </a:prstGeom>
        <a:gradFill rotWithShape="0">
          <a:gsLst>
            <a:gs pos="0">
              <a:schemeClr val="bg1"/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Ситуация-задача, которую нужно решить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9" y="712879"/>
        <a:ext cx="2166439" cy="950505"/>
      </dsp:txXfrm>
    </dsp:sp>
    <dsp:sp modelId="{0959F380-A51C-46D9-8642-C059817803F2}">
      <dsp:nvSpPr>
        <dsp:cNvPr id="0" name=""/>
        <dsp:cNvSpPr/>
      </dsp:nvSpPr>
      <dsp:spPr>
        <a:xfrm>
          <a:off x="2421000" y="712879"/>
          <a:ext cx="2166439" cy="950505"/>
        </a:xfrm>
        <a:prstGeom prst="roundRect">
          <a:avLst/>
        </a:prstGeom>
        <a:gradFill rotWithShape="0">
          <a:gsLst>
            <a:gs pos="0">
              <a:schemeClr val="bg1"/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Противоречие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1000" y="712879"/>
        <a:ext cx="2166439" cy="950505"/>
      </dsp:txXfrm>
    </dsp:sp>
    <dsp:sp modelId="{A852553C-FDD4-49E4-8195-3F57BDCE16DD}">
      <dsp:nvSpPr>
        <dsp:cNvPr id="0" name=""/>
        <dsp:cNvSpPr/>
      </dsp:nvSpPr>
      <dsp:spPr>
        <a:xfrm>
          <a:off x="4838621" y="712879"/>
          <a:ext cx="2166439" cy="950505"/>
        </a:xfrm>
        <a:prstGeom prst="roundRect">
          <a:avLst/>
        </a:prstGeom>
        <a:gradFill rotWithShape="0">
          <a:gsLst>
            <a:gs pos="0">
              <a:schemeClr val="bg1"/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Идеальный конечный результат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8621" y="712879"/>
        <a:ext cx="2166439" cy="95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jpe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pn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4.jpeg" Type="http://schemas.openxmlformats.org/officeDocument/2006/relationships/image"/><Relationship Id="rId3" Target="../diagrams/data1.xml" Type="http://schemas.openxmlformats.org/officeDocument/2006/relationships/diagramData"/><Relationship Id="rId7" Target="../diagrams/drawing1.xml" Type="http://schemas.microsoft.com/office/2007/relationships/diagramDrawing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13" Target="../media/image17.jpeg" Type="http://schemas.openxmlformats.org/officeDocument/2006/relationships/image"/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12" Target="../media/image16.jpeg" Type="http://schemas.openxmlformats.org/officeDocument/2006/relationships/image"/><Relationship Id="rId2" Target="../media/image1.png" Type="http://schemas.openxmlformats.org/officeDocument/2006/relationships/image"/><Relationship Id="rId16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11" Target="../media/image15.jpeg" Type="http://schemas.openxmlformats.org/officeDocument/2006/relationships/image"/><Relationship Id="rId5" Target="../media/image9.png" Type="http://schemas.openxmlformats.org/officeDocument/2006/relationships/image"/><Relationship Id="rId15" Target="../media/image19.jpeg" Type="http://schemas.openxmlformats.org/officeDocument/2006/relationships/image"/><Relationship Id="rId10" Target="../media/image14.jpeg" Type="http://schemas.openxmlformats.org/officeDocument/2006/relationships/image"/><Relationship Id="rId4" Target="../media/image8.jpeg" Type="http://schemas.openxmlformats.org/officeDocument/2006/relationships/image"/><Relationship Id="rId9" Target="../media/image13.jpeg" Type="http://schemas.openxmlformats.org/officeDocument/2006/relationships/image"/><Relationship Id="rId14" Target="../media/image18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9.jpeg" Type="http://schemas.openxmlformats.org/officeDocument/2006/relationships/image"/><Relationship Id="rId5" Target="../media/image38.jpe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сараева\1613129007_191-p-fon-zheltogo-tsveta-dlya-prezentatsii-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628800"/>
            <a:ext cx="9144000" cy="3168352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555045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«Формирование 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математических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 детей старшего 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 возраста с использованием </a:t>
            </a:r>
            <a:endParaRPr lang="ru-RU" sz="4000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ТРИЗ</a:t>
            </a:r>
            <a:r>
              <a:rPr lang="ru-RU" sz="40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№38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 Кузнецка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5663" y="5445224"/>
            <a:ext cx="414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Воспитатель: Сараева Е.А.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396335"/>
            <a:ext cx="414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Кузнецк, 2022 г.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сараева\1613129007_191-p-fon-zheltogo-tsveta-dlya-prezentatsii-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11663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«Весёлая гусеница»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771800" y="836712"/>
            <a:ext cx="3600400" cy="3600400"/>
            <a:chOff x="2411760" y="1268760"/>
            <a:chExt cx="3600400" cy="3600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11760" y="1268760"/>
              <a:ext cx="3563888" cy="3600400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13184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85192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00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29208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>
              <a:off x="4211960" y="18864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4211960" y="90872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4211960" y="162880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>
              <a:off x="4211960" y="234888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 descr="C:\Users\123\Desktop\сараева\гусеницы-червячки_DoV (2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340768"/>
            <a:ext cx="3071938" cy="2423069"/>
          </a:xfrm>
          <a:prstGeom prst="rect">
            <a:avLst/>
          </a:prstGeom>
          <a:noFill/>
        </p:spPr>
      </p:pic>
      <p:sp>
        <p:nvSpPr>
          <p:cNvPr id="30" name="Выгнутая вниз стрелка 29"/>
          <p:cNvSpPr/>
          <p:nvPr/>
        </p:nvSpPr>
        <p:spPr>
          <a:xfrm rot="2142931">
            <a:off x="899592" y="2420888"/>
            <a:ext cx="1944216" cy="864096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9512" y="908720"/>
            <a:ext cx="1800200" cy="1800200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50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79512" y="12687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Метод эмпатии</a:t>
            </a:r>
            <a:endParaRPr lang="ru-RU" sz="28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 rot="19457069" flipH="1">
            <a:off x="6302815" y="2403054"/>
            <a:ext cx="1944216" cy="864096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092280" y="980728"/>
            <a:ext cx="1800200" cy="1800200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50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092280" y="1196752"/>
            <a:ext cx="1800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Метод системного</a:t>
            </a:r>
          </a:p>
          <a:p>
            <a:pPr algn="ctr"/>
            <a:r>
              <a:rPr lang="ru-RU" sz="25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оператора</a:t>
            </a:r>
            <a:endParaRPr lang="ru-RU" sz="25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 rot="1653446" flipH="1">
            <a:off x="5586343" y="4776323"/>
            <a:ext cx="1979714" cy="82371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64288" y="3789040"/>
            <a:ext cx="1800200" cy="1800200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50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64288" y="402887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Метод фокальных</a:t>
            </a:r>
          </a:p>
          <a:p>
            <a:pPr algn="ctr"/>
            <a:r>
              <a:rPr lang="ru-RU" sz="24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  <a:endParaRPr lang="ru-RU" sz="24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 rot="19946554">
            <a:off x="1553894" y="4776323"/>
            <a:ext cx="1979714" cy="82371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79512" y="3789040"/>
            <a:ext cx="1800200" cy="1800200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50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9512" y="3933056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Метод мозгового</a:t>
            </a:r>
          </a:p>
          <a:p>
            <a:pPr algn="ctr"/>
            <a:r>
              <a:rPr lang="ru-RU" sz="28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штурма</a:t>
            </a:r>
            <a:endParaRPr lang="ru-RU" sz="28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4355976" y="4437112"/>
            <a:ext cx="388096" cy="85339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896" y="4941168"/>
            <a:ext cx="1872208" cy="1800200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95000">
                <a:schemeClr val="accent6">
                  <a:lumMod val="50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07904" y="5116631"/>
            <a:ext cx="1800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300" b="1" dirty="0" err="1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морфологи-ческого</a:t>
            </a:r>
            <a:r>
              <a:rPr lang="ru-RU" sz="2300" b="1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анализа</a:t>
            </a:r>
            <a:endParaRPr lang="ru-RU" sz="2300" b="1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24847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«Выложи по порядку»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cstate="print" r:embed="rId3"/>
          <a:srcRect b="10"/>
          <a:stretch>
            <a:fillRect/>
          </a:stretch>
        </p:blipFill>
        <p:spPr bwMode="auto">
          <a:xfrm>
            <a:off x="251520" y="764704"/>
            <a:ext cx="4090154" cy="28063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971600" y="3789040"/>
            <a:ext cx="2880320" cy="2880320"/>
            <a:chOff x="2411760" y="1268760"/>
            <a:chExt cx="3600400" cy="36004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411760" y="1268760"/>
              <a:ext cx="3563888" cy="3600400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13184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85192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57200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29208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>
              <a:off x="4211960" y="18864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6200000">
              <a:off x="4211960" y="90872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>
              <a:off x="4211960" y="162880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>
              <a:off x="4211960" y="234888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547664" y="3789040"/>
            <a:ext cx="576064" cy="576065"/>
            <a:chOff x="1547664" y="4365103"/>
            <a:chExt cx="1800200" cy="1800203"/>
          </a:xfrm>
        </p:grpSpPr>
        <p:pic>
          <p:nvPicPr>
            <p:cNvPr descr="C:\Users\123\Desktop\сараева\hello_html_m7c9ddacb.png" id="28" name="Picture 2"/>
            <p:cNvPicPr>
              <a:picLocks noChangeArrowheads="1" noChangeAspect="1"/>
            </p:cNvPicPr>
            <p:nvPr/>
          </p:nvPicPr>
          <p:blipFill>
            <a:blip cstate="print"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522" t="13405"/>
            <a:stretch>
              <a:fillRect/>
            </a:stretch>
          </p:blipFill>
          <p:spPr bwMode="auto">
            <a:xfrm>
              <a:off x="1547664" y="4365103"/>
              <a:ext cx="1800200" cy="1800203"/>
            </a:xfrm>
            <a:prstGeom prst="rect">
              <a:avLst/>
            </a:prstGeom>
            <a:noFill/>
          </p:spPr>
        </p:pic>
        <p:sp>
          <p:nvSpPr>
            <p:cNvPr id="29" name="Овал 28"/>
            <p:cNvSpPr/>
            <p:nvPr/>
          </p:nvSpPr>
          <p:spPr>
            <a:xfrm>
              <a:off x="1907704" y="4509120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1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123728" y="3789040"/>
            <a:ext cx="576064" cy="576065"/>
            <a:chOff x="3563888" y="4293095"/>
            <a:chExt cx="1800200" cy="180020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563888" y="4293095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35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Овал 45"/>
            <p:cNvSpPr/>
            <p:nvPr/>
          </p:nvSpPr>
          <p:spPr>
            <a:xfrm>
              <a:off x="3923928" y="4437112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2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699792" y="3789040"/>
            <a:ext cx="576064" cy="576064"/>
            <a:chOff x="4499992" y="2564904"/>
            <a:chExt cx="1800200" cy="1800203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499992" y="2564904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30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Овал 46"/>
            <p:cNvSpPr/>
            <p:nvPr/>
          </p:nvSpPr>
          <p:spPr>
            <a:xfrm>
              <a:off x="4860032" y="2708920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3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275856" y="3789040"/>
            <a:ext cx="576064" cy="576064"/>
            <a:chOff x="3347864" y="3356992"/>
            <a:chExt cx="1800200" cy="1800203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3347864" y="3356992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38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39" name="Овал 38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Овал 47"/>
            <p:cNvSpPr/>
            <p:nvPr/>
          </p:nvSpPr>
          <p:spPr>
            <a:xfrm>
              <a:off x="3707904" y="350100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4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23528" y="4797152"/>
            <a:ext cx="576064" cy="576063"/>
            <a:chOff x="3491880" y="4077072"/>
            <a:chExt cx="1800200" cy="180020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491880" y="4077072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41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3851920" y="422108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5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79512" y="4005064"/>
            <a:ext cx="576064" cy="576064"/>
            <a:chOff x="7343800" y="4437112"/>
            <a:chExt cx="1800200" cy="180020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7343800" y="4437112"/>
              <a:ext cx="1800200" cy="1800203"/>
              <a:chOff x="7343800" y="4437112"/>
              <a:chExt cx="1800200" cy="1800203"/>
            </a:xfrm>
          </p:grpSpPr>
          <p:pic>
            <p:nvPicPr>
              <p:cNvPr descr="C:\Users\123\Desktop\сараева\hello_html_m7c9ddacb.png" id="44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7343800" y="4437112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45" name="Овал 44"/>
              <p:cNvSpPr/>
              <p:nvPr/>
            </p:nvSpPr>
            <p:spPr>
              <a:xfrm>
                <a:off x="7703842" y="4581129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Овал 49"/>
            <p:cNvSpPr/>
            <p:nvPr/>
          </p:nvSpPr>
          <p:spPr>
            <a:xfrm>
              <a:off x="7668344" y="458112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6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pic>
        <p:nvPicPr>
          <p:cNvPr descr="C:\Users\123\Desktop\сараева\fd6236c274bf8f74542ff72dd1e3876c67.jpg" id="11267" name="Picture 3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573016"/>
            <a:ext cx="574576" cy="830882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788024" y="764704"/>
            <a:ext cx="4104456" cy="28083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716016" y="188640"/>
            <a:ext cx="424847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«Придумай узор»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508104" y="3789040"/>
            <a:ext cx="2880320" cy="2880320"/>
            <a:chOff x="2411760" y="1268760"/>
            <a:chExt cx="3600400" cy="36004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411760" y="1268760"/>
              <a:ext cx="3563888" cy="3600400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13184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85192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57200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29208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16200000">
              <a:off x="4211960" y="18864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16200000">
              <a:off x="4211960" y="90872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16200000">
              <a:off x="4211960" y="162880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16200000">
              <a:off x="4211960" y="234888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C:\Users\123\Desktop\сараева\fd6236c274bf8f74542ff72dd1e3876c67.jpg" id="72" name="Picture 3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573016"/>
            <a:ext cx="574576" cy="830882"/>
          </a:xfrm>
          <a:prstGeom prst="rect">
            <a:avLst/>
          </a:prstGeom>
          <a:noFill/>
        </p:spPr>
      </p:pic>
      <p:sp>
        <p:nvSpPr>
          <p:cNvPr id="73" name="Овал 72"/>
          <p:cNvSpPr/>
          <p:nvPr/>
        </p:nvSpPr>
        <p:spPr>
          <a:xfrm>
            <a:off x="6156176" y="3861048"/>
            <a:ext cx="432048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732240" y="3861048"/>
            <a:ext cx="432048" cy="4320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308304" y="3861048"/>
            <a:ext cx="432048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884368" y="3861048"/>
            <a:ext cx="43204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fd6236c274bf8f74542ff72dd1e3876c67.jpg" id="77" name="Picture 3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725144"/>
            <a:ext cx="574576" cy="830882"/>
          </a:xfrm>
          <a:prstGeom prst="rect">
            <a:avLst/>
          </a:prstGeom>
          <a:noFill/>
        </p:spPr>
      </p:pic>
      <p:sp>
        <p:nvSpPr>
          <p:cNvPr id="78" name="Овал 77"/>
          <p:cNvSpPr/>
          <p:nvPr/>
        </p:nvSpPr>
        <p:spPr>
          <a:xfrm>
            <a:off x="6156176" y="501317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732240" y="5013176"/>
            <a:ext cx="43204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308304" y="501317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884368" y="5013176"/>
            <a:ext cx="43204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fd6236c274bf8f74542ff72dd1e3876c67.jpg" id="82" name="Picture 3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877272"/>
            <a:ext cx="574576" cy="830882"/>
          </a:xfrm>
          <a:prstGeom prst="rect">
            <a:avLst/>
          </a:prstGeom>
          <a:noFill/>
        </p:spPr>
      </p:pic>
      <p:sp>
        <p:nvSpPr>
          <p:cNvPr id="83" name="Равнобедренный треугольник 82"/>
          <p:cNvSpPr/>
          <p:nvPr/>
        </p:nvSpPr>
        <p:spPr>
          <a:xfrm>
            <a:off x="6156176" y="616530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4" name="Трапеция 83"/>
          <p:cNvSpPr/>
          <p:nvPr/>
        </p:nvSpPr>
        <p:spPr>
          <a:xfrm>
            <a:off x="6732240" y="6165304"/>
            <a:ext cx="432048" cy="432048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308304" y="616530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7884368" y="6165304"/>
            <a:ext cx="432048" cy="43204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251520" y="5517232"/>
            <a:ext cx="576064" cy="576063"/>
            <a:chOff x="3491880" y="4077072"/>
            <a:chExt cx="1800200" cy="1800203"/>
          </a:xfrm>
        </p:grpSpPr>
        <p:grpSp>
          <p:nvGrpSpPr>
            <p:cNvPr id="88" name="Группа 39"/>
            <p:cNvGrpSpPr/>
            <p:nvPr/>
          </p:nvGrpSpPr>
          <p:grpSpPr>
            <a:xfrm>
              <a:off x="3491880" y="4077072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90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91" name="Овал 90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89" name="Овал 88"/>
            <p:cNvSpPr/>
            <p:nvPr/>
          </p:nvSpPr>
          <p:spPr>
            <a:xfrm>
              <a:off x="3851920" y="422108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7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179512" y="6165304"/>
            <a:ext cx="576064" cy="576063"/>
            <a:chOff x="3491880" y="4077072"/>
            <a:chExt cx="1800200" cy="1800203"/>
          </a:xfrm>
        </p:grpSpPr>
        <p:grpSp>
          <p:nvGrpSpPr>
            <p:cNvPr id="93" name="Группа 39"/>
            <p:cNvGrpSpPr/>
            <p:nvPr/>
          </p:nvGrpSpPr>
          <p:grpSpPr>
            <a:xfrm>
              <a:off x="3491880" y="4077072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95" name="Picture 2"/>
              <p:cNvPicPr>
                <a:picLocks noChangeArrowheads="1" noChangeAspect="1"/>
              </p:cNvPicPr>
              <p:nvPr/>
            </p:nvPicPr>
            <p:blipFill>
              <a:blip cstate="print"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96" name="Овал 95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94" name="Овал 93"/>
            <p:cNvSpPr/>
            <p:nvPr/>
          </p:nvSpPr>
          <p:spPr>
            <a:xfrm>
              <a:off x="3851920" y="422108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8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сараева\1613129007_191-p-fon-zheltogo-tsveta-dlya-prezentatsii-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«Найди гусеницу»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«Построй цепочку»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268760"/>
            <a:ext cx="3744416" cy="36004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75656" y="1268760"/>
            <a:ext cx="0" cy="3600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7864" y="1268760"/>
            <a:ext cx="0" cy="36724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67544" y="2276872"/>
            <a:ext cx="374441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7544" y="3212976"/>
            <a:ext cx="37444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7544" y="4077072"/>
            <a:ext cx="37444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16"/>
          <p:cNvGrpSpPr/>
          <p:nvPr/>
        </p:nvGrpSpPr>
        <p:grpSpPr>
          <a:xfrm>
            <a:off x="5004048" y="1268760"/>
            <a:ext cx="3672408" cy="3600400"/>
            <a:chOff x="2411760" y="1268760"/>
            <a:chExt cx="3600400" cy="360040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411760" y="1268760"/>
              <a:ext cx="3563888" cy="3600400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13184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85192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57200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29208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4211960" y="18864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16200000">
              <a:off x="4211960" y="90872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16200000">
              <a:off x="4211960" y="162880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16200000">
              <a:off x="4211960" y="234888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Стрелка вверх 79"/>
          <p:cNvSpPr/>
          <p:nvPr/>
        </p:nvSpPr>
        <p:spPr>
          <a:xfrm>
            <a:off x="1763688" y="2636912"/>
            <a:ext cx="360040" cy="70938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Стрелка вверх 81"/>
          <p:cNvSpPr/>
          <p:nvPr/>
        </p:nvSpPr>
        <p:spPr>
          <a:xfrm>
            <a:off x="2627784" y="1916832"/>
            <a:ext cx="360040" cy="70938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трелка вверх 82"/>
          <p:cNvSpPr/>
          <p:nvPr/>
        </p:nvSpPr>
        <p:spPr>
          <a:xfrm rot="5400000">
            <a:off x="3306511" y="1598145"/>
            <a:ext cx="360040" cy="70938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15616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23728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59832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23928" y="126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23728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051720" y="32129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68470" y="32129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51720" y="40770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15816" y="3212976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87624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15616" y="40770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04374" y="40770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59832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3928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87624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68470" y="40770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Равнобедренный треугольник 111"/>
          <p:cNvSpPr/>
          <p:nvPr/>
        </p:nvSpPr>
        <p:spPr>
          <a:xfrm>
            <a:off x="5148064" y="1412776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2411760" y="1268760"/>
            <a:ext cx="0" cy="3600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трелка вверх 80"/>
          <p:cNvSpPr/>
          <p:nvPr/>
        </p:nvSpPr>
        <p:spPr>
          <a:xfrm rot="5400000">
            <a:off x="2442415" y="2462241"/>
            <a:ext cx="360040" cy="70938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9" name="Picture 3" descr="C:\Users\123\Desktop\сараева\гусеницы-червячки_DoV (2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1190694" cy="939190"/>
          </a:xfrm>
          <a:prstGeom prst="rect">
            <a:avLst/>
          </a:prstGeom>
          <a:noFill/>
        </p:spPr>
      </p:pic>
      <p:sp>
        <p:nvSpPr>
          <p:cNvPr id="119" name="Равнобедренный треугольник 118"/>
          <p:cNvSpPr/>
          <p:nvPr/>
        </p:nvSpPr>
        <p:spPr>
          <a:xfrm>
            <a:off x="5148064" y="2132856"/>
            <a:ext cx="504056" cy="43204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6588224" y="1412776"/>
            <a:ext cx="504056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7380312" y="1412776"/>
            <a:ext cx="504056" cy="43204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8028384" y="1412776"/>
            <a:ext cx="504056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412776"/>
            <a:ext cx="504056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148064" y="2852936"/>
            <a:ext cx="50405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292080" y="3501008"/>
            <a:ext cx="288032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5148064" y="4293096"/>
            <a:ext cx="504056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61938"/>
            <a:ext cx="424847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«Больше - меньше»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-61938"/>
            <a:ext cx="424847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«Повтори узор»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123\Desktop\сараева\фото МО ТРИЗ\IMG_5284.JPG" id="12290" name="Picture 2"/>
          <p:cNvPicPr>
            <a:picLocks noChangeArrowheads="1" noChangeAspect="1"/>
          </p:cNvPicPr>
          <p:nvPr/>
        </p:nvPicPr>
        <p:blipFill>
          <a:blip cstate="print" r:embed="rId3"/>
          <a:srcRect b="35" r="-10"/>
          <a:stretch>
            <a:fillRect/>
          </a:stretch>
        </p:blipFill>
        <p:spPr bwMode="auto">
          <a:xfrm>
            <a:off x="251520" y="461282"/>
            <a:ext cx="4104456" cy="32557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291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788024" y="461282"/>
            <a:ext cx="4125877" cy="32403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971600" y="3933056"/>
            <a:ext cx="2880320" cy="2880320"/>
            <a:chOff x="2411760" y="1268760"/>
            <a:chExt cx="3600400" cy="36004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411760" y="1268760"/>
              <a:ext cx="3563888" cy="3600400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3184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85192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57200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29208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>
              <a:off x="4211960" y="18864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>
              <a:off x="4211960" y="90872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6200000">
              <a:off x="4211960" y="162880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>
              <a:off x="4211960" y="234888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1547664" y="3933056"/>
            <a:ext cx="576064" cy="576065"/>
            <a:chOff x="1547664" y="4365103"/>
            <a:chExt cx="1800200" cy="1800203"/>
          </a:xfrm>
        </p:grpSpPr>
        <p:pic>
          <p:nvPicPr>
            <p:cNvPr descr="C:\Users\123\Desktop\сараева\hello_html_m7c9ddacb.png" id="28" name="Picture 2"/>
            <p:cNvPicPr>
              <a:picLocks noChangeArrowheads="1" noChangeAspect="1"/>
            </p:cNvPicPr>
            <p:nvPr/>
          </p:nvPicPr>
          <p:blipFill>
            <a:blip cstate="print"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522" t="13405"/>
            <a:stretch>
              <a:fillRect/>
            </a:stretch>
          </p:blipFill>
          <p:spPr bwMode="auto">
            <a:xfrm>
              <a:off x="1547664" y="4365103"/>
              <a:ext cx="1800200" cy="1800203"/>
            </a:xfrm>
            <a:prstGeom prst="rect">
              <a:avLst/>
            </a:prstGeom>
            <a:noFill/>
          </p:spPr>
        </p:pic>
        <p:sp>
          <p:nvSpPr>
            <p:cNvPr id="29" name="Овал 28"/>
            <p:cNvSpPr/>
            <p:nvPr/>
          </p:nvSpPr>
          <p:spPr>
            <a:xfrm>
              <a:off x="1907704" y="4509120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1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699792" y="3933056"/>
            <a:ext cx="576064" cy="576065"/>
            <a:chOff x="3563888" y="4293095"/>
            <a:chExt cx="1800200" cy="1800203"/>
          </a:xfrm>
        </p:grpSpPr>
        <p:grpSp>
          <p:nvGrpSpPr>
            <p:cNvPr id="31" name="Группа 33"/>
            <p:cNvGrpSpPr/>
            <p:nvPr/>
          </p:nvGrpSpPr>
          <p:grpSpPr>
            <a:xfrm>
              <a:off x="3563888" y="4293095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33" name="Picture 2"/>
              <p:cNvPicPr>
                <a:picLocks noChangeArrowheads="1" noChangeAspect="1"/>
              </p:cNvPicPr>
              <p:nvPr/>
            </p:nvPicPr>
            <p:blipFill>
              <a:blip cstate="print"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3923928" y="4437112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2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pic>
        <p:nvPicPr>
          <p:cNvPr descr="C:\Users\123\Desktop\сараева\fd6236c274bf8f74542ff72dd1e3876c67.jpg" id="35" name="Picture 3"/>
          <p:cNvPicPr>
            <a:picLocks noChangeArrowheads="1" noChangeAspect="1"/>
          </p:cNvPicPr>
          <p:nvPr/>
        </p:nvPicPr>
        <p:blipFill>
          <a:blip cstate="print"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717032"/>
            <a:ext cx="574576" cy="830882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2699792" y="5085184"/>
            <a:ext cx="576064" cy="576063"/>
            <a:chOff x="3491880" y="4077072"/>
            <a:chExt cx="1800200" cy="1800203"/>
          </a:xfrm>
        </p:grpSpPr>
        <p:grpSp>
          <p:nvGrpSpPr>
            <p:cNvPr id="37" name="Группа 39"/>
            <p:cNvGrpSpPr/>
            <p:nvPr/>
          </p:nvGrpSpPr>
          <p:grpSpPr>
            <a:xfrm>
              <a:off x="3491880" y="4077072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39" name="Picture 2"/>
              <p:cNvPicPr>
                <a:picLocks noChangeArrowheads="1" noChangeAspect="1"/>
              </p:cNvPicPr>
              <p:nvPr/>
            </p:nvPicPr>
            <p:blipFill>
              <a:blip cstate="print"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40" name="Овал 39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3851920" y="422108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5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547664" y="5085184"/>
            <a:ext cx="576064" cy="576063"/>
            <a:chOff x="3491880" y="4077072"/>
            <a:chExt cx="1800200" cy="1800203"/>
          </a:xfrm>
        </p:grpSpPr>
        <p:grpSp>
          <p:nvGrpSpPr>
            <p:cNvPr id="42" name="Группа 39"/>
            <p:cNvGrpSpPr/>
            <p:nvPr/>
          </p:nvGrpSpPr>
          <p:grpSpPr>
            <a:xfrm>
              <a:off x="3491880" y="4077072"/>
              <a:ext cx="1800200" cy="1800203"/>
              <a:chOff x="3563888" y="4293095"/>
              <a:chExt cx="1800200" cy="1800203"/>
            </a:xfrm>
          </p:grpSpPr>
          <p:pic>
            <p:nvPicPr>
              <p:cNvPr descr="C:\Users\123\Desktop\сараева\hello_html_m7c9ddacb.png" id="44" name="Picture 2"/>
              <p:cNvPicPr>
                <a:picLocks noChangeArrowheads="1" noChangeAspect="1"/>
              </p:cNvPicPr>
              <p:nvPr/>
            </p:nvPicPr>
            <p:blipFill>
              <a:blip cstate="print"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522" t="13405"/>
              <a:stretch>
                <a:fillRect/>
              </a:stretch>
            </p:blipFill>
            <p:spPr bwMode="auto">
              <a:xfrm>
                <a:off x="3563888" y="4293095"/>
                <a:ext cx="1800200" cy="1800203"/>
              </a:xfrm>
              <a:prstGeom prst="rect">
                <a:avLst/>
              </a:prstGeom>
              <a:noFill/>
            </p:spPr>
          </p:pic>
          <p:sp>
            <p:nvSpPr>
              <p:cNvPr id="45" name="Овал 44"/>
              <p:cNvSpPr/>
              <p:nvPr/>
            </p:nvSpPr>
            <p:spPr>
              <a:xfrm>
                <a:off x="3923928" y="4437112"/>
                <a:ext cx="1167678" cy="1167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Овал 42"/>
            <p:cNvSpPr/>
            <p:nvPr/>
          </p:nvSpPr>
          <p:spPr>
            <a:xfrm>
              <a:off x="3851920" y="4221088"/>
              <a:ext cx="1167678" cy="1167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ru-RU" smtClean="0" sz="2800">
                  <a:solidFill>
                    <a:schemeClr val="tx1"/>
                  </a:solidFill>
                  <a:latin charset="0" pitchFamily="18" typeface="Times New Roman"/>
                  <a:cs charset="0" pitchFamily="18" typeface="Times New Roman"/>
                </a:rPr>
                <a:t>8</a:t>
              </a:r>
              <a:endParaRPr b="1" dirty="0" lang="ru-RU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endParaRPr>
            </a:p>
          </p:txBody>
        </p:sp>
      </p:grpSp>
      <p:sp>
        <p:nvSpPr>
          <p:cNvPr id="46" name="Овал 45"/>
          <p:cNvSpPr/>
          <p:nvPr/>
        </p:nvSpPr>
        <p:spPr>
          <a:xfrm>
            <a:off x="2195736" y="4005064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&lt;</a:t>
            </a:r>
            <a:endParaRPr b="1" dirty="0" lang="ru-RU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195736" y="5157192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&gt;</a:t>
            </a:r>
            <a:endParaRPr b="1" dirty="0" lang="ru-RU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508104" y="3933056"/>
            <a:ext cx="2880320" cy="2880320"/>
            <a:chOff x="2411760" y="1268760"/>
            <a:chExt cx="3600400" cy="36004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411760" y="1268760"/>
              <a:ext cx="3563888" cy="3600400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13184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85192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57200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292080" y="126876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6200000">
              <a:off x="4211960" y="18864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16200000">
              <a:off x="4211960" y="90872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16200000">
              <a:off x="4211960" y="162880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16200000">
              <a:off x="4211960" y="2348880"/>
              <a:ext cx="0" cy="3600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C:\Users\123\Desktop\сараева\fd6236c274bf8f74542ff72dd1e3876c67.jpg" id="58" name="Picture 3"/>
          <p:cNvPicPr>
            <a:picLocks noChangeArrowheads="1" noChangeAspect="1"/>
          </p:cNvPicPr>
          <p:nvPr/>
        </p:nvPicPr>
        <p:blipFill>
          <a:blip cstate="print"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869160"/>
            <a:ext cx="574576" cy="830882"/>
          </a:xfrm>
          <a:prstGeom prst="rect">
            <a:avLst/>
          </a:prstGeom>
          <a:noFill/>
        </p:spPr>
      </p:pic>
      <p:pic>
        <p:nvPicPr>
          <p:cNvPr descr="C:\Users\123\Desktop\сараева\hello_html_m7c9ddacb.png" id="59" name="Picture 2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2" t="13405"/>
          <a:stretch>
            <a:fillRect/>
          </a:stretch>
        </p:blipFill>
        <p:spPr bwMode="auto">
          <a:xfrm>
            <a:off x="6084168" y="5085184"/>
            <a:ext cx="576064" cy="576063"/>
          </a:xfrm>
          <a:prstGeom prst="rect">
            <a:avLst/>
          </a:prstGeom>
          <a:noFill/>
        </p:spPr>
      </p:pic>
      <p:pic>
        <p:nvPicPr>
          <p:cNvPr descr="C:\Users\123\Desktop\сараева\hello_html_m7c9ddacb.png" id="60" name="Picture 2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2" t="13405"/>
          <a:stretch>
            <a:fillRect/>
          </a:stretch>
        </p:blipFill>
        <p:spPr bwMode="auto">
          <a:xfrm>
            <a:off x="6660232" y="4509120"/>
            <a:ext cx="576064" cy="576063"/>
          </a:xfrm>
          <a:prstGeom prst="rect">
            <a:avLst/>
          </a:prstGeom>
          <a:noFill/>
        </p:spPr>
      </p:pic>
      <p:pic>
        <p:nvPicPr>
          <p:cNvPr descr="C:\Users\123\Desktop\сараева\hello_html_m7c9ddacb.png" id="61" name="Picture 2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2" t="13405"/>
          <a:stretch>
            <a:fillRect/>
          </a:stretch>
        </p:blipFill>
        <p:spPr bwMode="auto">
          <a:xfrm>
            <a:off x="7236296" y="4509120"/>
            <a:ext cx="576064" cy="576063"/>
          </a:xfrm>
          <a:prstGeom prst="rect">
            <a:avLst/>
          </a:prstGeom>
          <a:noFill/>
        </p:spPr>
      </p:pic>
      <p:pic>
        <p:nvPicPr>
          <p:cNvPr descr="C:\Users\123\Desktop\сараева\hello_html_m7c9ddacb.png" id="62" name="Picture 2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2" t="13405"/>
          <a:stretch>
            <a:fillRect/>
          </a:stretch>
        </p:blipFill>
        <p:spPr bwMode="auto">
          <a:xfrm>
            <a:off x="7812360" y="4509120"/>
            <a:ext cx="576064" cy="576063"/>
          </a:xfrm>
          <a:prstGeom prst="rect">
            <a:avLst/>
          </a:prstGeom>
          <a:noFill/>
        </p:spPr>
      </p:pic>
      <p:pic>
        <p:nvPicPr>
          <p:cNvPr descr="C:\Users\123\Desktop\сараева\hello_html_m7c9ddacb.png" id="63" name="Picture 2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2" t="13405"/>
          <a:stretch>
            <a:fillRect/>
          </a:stretch>
        </p:blipFill>
        <p:spPr bwMode="auto">
          <a:xfrm>
            <a:off x="7812360" y="5085184"/>
            <a:ext cx="576064" cy="576063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6228184" y="51571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6804248" y="4509120"/>
            <a:ext cx="360040" cy="36004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380312" y="4581128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956376" y="4581128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8" name="Трапеция 67"/>
          <p:cNvSpPr/>
          <p:nvPr/>
        </p:nvSpPr>
        <p:spPr>
          <a:xfrm>
            <a:off x="7956376" y="5157192"/>
            <a:ext cx="360040" cy="288032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сараева\1613129007_191-p-fon-zheltogo-tsveta-dlya-prezentatsii-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564904"/>
            <a:ext cx="6562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3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496" y="476672"/>
            <a:ext cx="9036496" cy="2592288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62154" y="620688"/>
            <a:ext cx="4662174" cy="132343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40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</a:t>
            </a:r>
            <a:r>
              <a:rPr b="1" dirty="0" lang="ru-RU" smtClean="0" sz="40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Математика</a:t>
            </a:r>
            <a:r>
              <a:rPr dirty="0" lang="ru-RU" smtClean="0" sz="40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– это </a:t>
            </a:r>
          </a:p>
          <a:p>
            <a:r>
              <a:rPr dirty="0" lang="ru-RU" smtClean="0" sz="40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гимнастика ума»</a:t>
            </a:r>
            <a:endParaRPr dirty="0" lang="ru-RU" sz="40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2729" y="2060848"/>
            <a:ext cx="360348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А.В. Суворов, полководец</a:t>
            </a:r>
            <a:endParaRPr dirty="0" lang="ru-RU" sz="24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123\Desktop\сараева\img1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 b="114" r="41"/>
          <a:stretch>
            <a:fillRect/>
          </a:stretch>
        </p:blipFill>
        <p:spPr bwMode="auto">
          <a:xfrm>
            <a:off x="179512" y="116632"/>
            <a:ext cx="2607316" cy="31409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5496" y="3645024"/>
            <a:ext cx="9036496" cy="288032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4"/>
          <a:srcRect b="-12" r="-56"/>
          <a:stretch>
            <a:fillRect/>
          </a:stretch>
        </p:blipFill>
        <p:spPr bwMode="auto">
          <a:xfrm>
            <a:off x="179512" y="3501008"/>
            <a:ext cx="2607317" cy="31620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3674055"/>
            <a:ext cx="6228184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«Кто с детских лет занимается </a:t>
            </a:r>
            <a:r>
              <a:rPr b="1"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математикой</a:t>
            </a:r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, тот развивает внимание, тренирует свой мозг, свою волю, воспитывает  настойчивость и упорство в достижении цели»</a:t>
            </a:r>
            <a:endParaRPr dirty="0" lang="ru-RU" sz="28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919663"/>
            <a:ext cx="522514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А.И. </a:t>
            </a:r>
            <a:r>
              <a:rPr dirty="0" err="1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Маркушевич</a:t>
            </a:r>
            <a:r>
              <a:rPr dirty="0" lang="ru-RU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, математик, педагог</a:t>
            </a:r>
            <a:endParaRPr dirty="0" lang="ru-RU" sz="24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205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009" y="0"/>
            <a:ext cx="9036495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Т</a:t>
            </a:r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еория </a:t>
            </a:r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Р</a:t>
            </a:r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ешения </a:t>
            </a:r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И</a:t>
            </a:r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зобретательских </a:t>
            </a:r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З</a:t>
            </a:r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адач</a:t>
            </a:r>
          </a:p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(ТРИЗ</a:t>
            </a:r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)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2592288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998726"/>
            <a:ext cx="5868144" cy="273921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</a:t>
            </a:r>
            <a:r>
              <a:rPr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ТРИЗ</a:t>
            </a:r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– это управляемый процесс создания нового, соединяющий в себе точный расчёт, логику, интуицию»</a:t>
            </a:r>
          </a:p>
          <a:p>
            <a:pPr algn="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Г.С. </a:t>
            </a:r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Альтшуллер,</a:t>
            </a:r>
            <a:endParaRPr dirty="0" lang="ru-RU" smtClean="0" sz="2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советский инженер, учёный, писатель</a:t>
            </a:r>
            <a:endParaRPr dirty="0" lang="ru-RU" smtClean="0" sz="2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endParaRPr dirty="0" lang="ru-RU" smtClean="0" sz="2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3913892"/>
            <a:ext cx="903649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Алгоритм решения изобретательских задач:</a:t>
            </a:r>
            <a:endParaRPr dirty="0" lang="ru-RU" smtClean="0" sz="28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91952" y="4437112"/>
          <a:ext cx="70084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6" r:dm="rId3" r:lo="rId4" r:qs="rId5"/>
          </a:graphicData>
        </a:graphic>
      </p:graphicFrame>
      <p:pic>
        <p:nvPicPr>
          <p:cNvPr id="3074" name="Picture 2"/>
          <p:cNvPicPr>
            <a:picLocks noChangeArrowheads="1" noChangeAspect="1"/>
          </p:cNvPicPr>
          <p:nvPr/>
        </p:nvPicPr>
        <p:blipFill>
          <a:blip cstate="print" r:embed="rId8"/>
          <a:srcRect b="-57" r="-11"/>
          <a:stretch>
            <a:fillRect/>
          </a:stretch>
        </p:blipFill>
        <p:spPr bwMode="auto">
          <a:xfrm>
            <a:off x="6588224" y="548680"/>
            <a:ext cx="2410086" cy="33843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008" y="188640"/>
            <a:ext cx="4860032" cy="2808312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008" y="247288"/>
            <a:ext cx="4860032" cy="2677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«Метод эмпатии»</a:t>
            </a:r>
            <a:endParaRPr dirty="0" lang="ru-RU" smtClean="0" sz="28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(метод личной аналогии) -</a:t>
            </a:r>
            <a:r>
              <a:rPr dirty="0" lang="ru-RU" smtClean="0" sz="12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dirty="0" lang="ru-RU" smtClean="0" sz="9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endParaRPr dirty="0" lang="ru-RU" smtClean="0" sz="12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</a:t>
            </a:r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тождествление себя с объектом и предметом творческой деятельности.</a:t>
            </a: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Дети представляют самого себя в качестве какого-либо предмета или явления в проблемной ситуации.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386661"/>
            <a:ext cx="4248472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м</a:t>
            </a:r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атематическая сказка </a:t>
            </a:r>
          </a:p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«Теремок»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123\Desktop\сараева\Новая папка\IMG_5290.JPG" id="6148" name="Picture 4"/>
          <p:cNvPicPr>
            <a:picLocks noChangeArrowheads="1" noChangeAspect="1"/>
          </p:cNvPicPr>
          <p:nvPr/>
        </p:nvPicPr>
        <p:blipFill>
          <a:blip cstate="print" r:embed="rId3"/>
          <a:srcRect b="2" r="53"/>
          <a:stretch>
            <a:fillRect/>
          </a:stretch>
        </p:blipFill>
        <p:spPr bwMode="auto">
          <a:xfrm>
            <a:off x="5076056" y="1772816"/>
            <a:ext cx="3888432" cy="32992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descr="C:\Users\123\Desktop\сараева\Новая папка\IMG_5289.JPG" id="6149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179512" y="3212976"/>
            <a:ext cx="4608512" cy="345638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292080" y="5301208"/>
            <a:ext cx="1080120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956376" y="5229200"/>
            <a:ext cx="1008112" cy="108012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60232" y="5301208"/>
            <a:ext cx="1008112" cy="100811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44624"/>
            <a:ext cx="4752528" cy="266429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92488" y="82367"/>
            <a:ext cx="4572000" cy="25545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«Метод мозгового штурма» -</a:t>
            </a:r>
            <a:r>
              <a:rPr dirty="0" lang="ru-RU" smtClean="0" sz="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dirty="0" lang="ru-RU" smtClean="0" sz="4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endParaRPr dirty="0" lang="ru-RU" smtClean="0" sz="8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генерация идей. </a:t>
            </a: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Метод позволяет быстро включить всех членов группы в работу и даёт возможность детям свободно выражать свои мысли по рассматриваемым вопросам.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121804"/>
            <a:ext cx="3096344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«Где живёт?»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971600" y="116632"/>
            <a:ext cx="3096344" cy="2232248"/>
            <a:chOff x="179512" y="908720"/>
            <a:chExt cx="3888432" cy="26642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9512" y="908720"/>
              <a:ext cx="3888432" cy="266429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esktop\сараева\81664603_w640_h640_adresnaya-tablichka-na.jpg" id="9" name="Picture 4"/>
            <p:cNvPicPr>
              <a:picLocks noChangeArrowheads="1" noChangeAspect="1"/>
            </p:cNvPicPr>
            <p:nvPr/>
          </p:nvPicPr>
          <p:blipFill>
            <a:blip cstate="print" r:embed="rId3"/>
            <a:srcRect b="22"/>
            <a:stretch>
              <a:fillRect/>
            </a:stretch>
          </p:blipFill>
          <p:spPr bwMode="auto">
            <a:xfrm>
              <a:off x="2699792" y="1772816"/>
              <a:ext cx="1107085" cy="792088"/>
            </a:xfrm>
            <a:prstGeom prst="rect">
              <a:avLst/>
            </a:prstGeom>
            <a:noFill/>
          </p:spPr>
        </p:pic>
        <p:pic>
          <p:nvPicPr>
            <p:cNvPr descr="C:\Users\123\Desktop\сараева\90015889_w200_h200_vesy-elektronnye-0500.jpg" id="10" name="Picture 5"/>
            <p:cNvPicPr>
              <a:picLocks noChangeArrowheads="1" noChangeAspect="1"/>
            </p:cNvPicPr>
            <p:nvPr/>
          </p:nvPicPr>
          <p:blipFill>
            <a:blip cstate="print" r:embed="rId4"/>
            <a:srcRect/>
            <a:stretch>
              <a:fillRect/>
            </a:stretch>
          </p:blipFill>
          <p:spPr bwMode="auto">
            <a:xfrm>
              <a:off x="1403648" y="1052736"/>
              <a:ext cx="1111069" cy="1111069"/>
            </a:xfrm>
            <a:prstGeom prst="rect">
              <a:avLst/>
            </a:prstGeom>
            <a:noFill/>
          </p:spPr>
        </p:pic>
        <p:pic>
          <p:nvPicPr>
            <p:cNvPr id="11" name="Picture 2"/>
            <p:cNvPicPr>
              <a:picLocks noChangeArrowheads="1" noChangeAspect="1"/>
            </p:cNvPicPr>
            <p:nvPr/>
          </p:nvPicPr>
          <p:blipFill>
            <a:blip cstate="print" r:embed="rId5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rcRect b="17708" l="8789" r="8593" t="14583"/>
            <a:stretch>
              <a:fillRect/>
            </a:stretch>
          </p:blipFill>
          <p:spPr bwMode="auto">
            <a:xfrm>
              <a:off x="1988497" y="2608788"/>
              <a:ext cx="1935431" cy="89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descr="C:\Users\123\Desktop\сараева\image_2919076.jpg" id="12" name="Picture 3"/>
            <p:cNvPicPr>
              <a:picLocks noChangeArrowheads="1" noChangeAspect="1"/>
            </p:cNvPicPr>
            <p:nvPr/>
          </p:nvPicPr>
          <p:blipFill>
            <a:blip cstate="print" r:embed="rId6"/>
            <a:srcRect/>
            <a:stretch>
              <a:fillRect/>
            </a:stretch>
          </p:blipFill>
          <p:spPr bwMode="auto">
            <a:xfrm>
              <a:off x="323528" y="2294875"/>
              <a:ext cx="1512168" cy="1134125"/>
            </a:xfrm>
            <a:prstGeom prst="rect">
              <a:avLst/>
            </a:prstGeom>
            <a:noFill/>
          </p:spPr>
        </p:pic>
        <p:pic>
          <p:nvPicPr>
            <p:cNvPr descr="C:\Users\123\Desktop\сараева\avtomobilnyj-nomernoj-znak.jpg" id="13" name="Picture 6"/>
            <p:cNvPicPr>
              <a:picLocks noChangeArrowheads="1" noChangeAspect="1"/>
            </p:cNvPicPr>
            <p:nvPr/>
          </p:nvPicPr>
          <p:blipFill>
            <a:blip cstate="print" r:embed="rId7"/>
            <a:srcRect/>
            <a:stretch>
              <a:fillRect/>
            </a:stretch>
          </p:blipFill>
          <p:spPr bwMode="auto">
            <a:xfrm>
              <a:off x="2627784" y="1052736"/>
              <a:ext cx="936104" cy="624515"/>
            </a:xfrm>
            <a:prstGeom prst="rect">
              <a:avLst/>
            </a:prstGeom>
            <a:noFill/>
          </p:spPr>
        </p:pic>
        <p:pic>
          <p:nvPicPr>
            <p:cNvPr descr="C:\Users\123\Desktop\сараева\CTdoCvRWsAA_2hZ.jpg" id="14" name="Picture 7"/>
            <p:cNvPicPr>
              <a:picLocks noChangeArrowheads="1" noChangeAspect="1"/>
            </p:cNvPicPr>
            <p:nvPr/>
          </p:nvPicPr>
          <p:blipFill>
            <a:blip cstate="print" r:embed="rId8"/>
            <a:srcRect/>
            <a:stretch>
              <a:fillRect/>
            </a:stretch>
          </p:blipFill>
          <p:spPr bwMode="auto">
            <a:xfrm>
              <a:off x="251520" y="980728"/>
              <a:ext cx="1075240" cy="1074344"/>
            </a:xfrm>
            <a:prstGeom prst="rect">
              <a:avLst/>
            </a:prstGeom>
            <a:noFill/>
          </p:spPr>
        </p:pic>
      </p:grpSp>
      <p:pic>
        <p:nvPicPr>
          <p:cNvPr descr="C:\Users\123\Desktop\сараева\Новая папка\IMG_5279.JPG" id="7171" name="Picture 3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5711619" y="2564904"/>
            <a:ext cx="3324877" cy="249365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grpSp>
        <p:nvGrpSpPr>
          <p:cNvPr id="26" name="Группа 25"/>
          <p:cNvGrpSpPr/>
          <p:nvPr/>
        </p:nvGrpSpPr>
        <p:grpSpPr>
          <a:xfrm>
            <a:off x="5903640" y="4797152"/>
            <a:ext cx="2844824" cy="1944216"/>
            <a:chOff x="179512" y="3861048"/>
            <a:chExt cx="3888432" cy="26642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79512" y="3861048"/>
              <a:ext cx="3888432" cy="2664296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esktop\сараева\img0.jpg" id="16" name="Picture 4"/>
            <p:cNvPicPr>
              <a:picLocks noChangeArrowheads="1" noChangeAspect="1"/>
            </p:cNvPicPr>
            <p:nvPr/>
          </p:nvPicPr>
          <p:blipFill>
            <a:blip cstate="print" r:embed="rId10"/>
            <a:srcRect r="-59"/>
            <a:stretch>
              <a:fillRect/>
            </a:stretch>
          </p:blipFill>
          <p:spPr bwMode="auto">
            <a:xfrm>
              <a:off x="2495512" y="4077072"/>
              <a:ext cx="1500424" cy="2232248"/>
            </a:xfrm>
            <a:prstGeom prst="rect">
              <a:avLst/>
            </a:prstGeom>
            <a:noFill/>
          </p:spPr>
        </p:pic>
        <p:pic>
          <p:nvPicPr>
            <p:cNvPr descr="C:\Users\123\Desktop\сараева\slide-5.jpg" id="17" name="Picture 3"/>
            <p:cNvPicPr>
              <a:picLocks noChangeArrowheads="1" noChangeAspect="1"/>
            </p:cNvPicPr>
            <p:nvPr/>
          </p:nvPicPr>
          <p:blipFill>
            <a:blip cstate="print" r:embed="rId11"/>
            <a:srcRect b="-120" l="52881" r="-45"/>
            <a:stretch>
              <a:fillRect/>
            </a:stretch>
          </p:blipFill>
          <p:spPr bwMode="auto">
            <a:xfrm>
              <a:off x="1403648" y="5229200"/>
              <a:ext cx="1008112" cy="1080120"/>
            </a:xfrm>
            <a:prstGeom prst="rect">
              <a:avLst/>
            </a:prstGeom>
            <a:noFill/>
          </p:spPr>
        </p:pic>
        <p:pic>
          <p:nvPicPr>
            <p:cNvPr descr="C:\Users\123\Desktop\сараева\phpv81gxP_bolshoj-malenkij_html_64071391a8525091.jpg" id="18" name="Picture 2"/>
            <p:cNvPicPr>
              <a:picLocks noChangeArrowheads="1" noChangeAspect="1"/>
            </p:cNvPicPr>
            <p:nvPr/>
          </p:nvPicPr>
          <p:blipFill>
            <a:blip cstate="print" r:embed="rId12"/>
            <a:srcRect b="37" r="-28"/>
            <a:stretch>
              <a:fillRect/>
            </a:stretch>
          </p:blipFill>
          <p:spPr bwMode="auto">
            <a:xfrm>
              <a:off x="323528" y="4005064"/>
              <a:ext cx="1666444" cy="813845"/>
            </a:xfrm>
            <a:prstGeom prst="rect">
              <a:avLst/>
            </a:prstGeom>
            <a:noFill/>
          </p:spPr>
        </p:pic>
        <p:pic>
          <p:nvPicPr>
            <p:cNvPr descr="C:\Users\123\Desktop\сараева\slide-5.jpg" id="19" name="Picture 3"/>
            <p:cNvPicPr>
              <a:picLocks noChangeArrowheads="1" noChangeAspect="1"/>
            </p:cNvPicPr>
            <p:nvPr/>
          </p:nvPicPr>
          <p:blipFill>
            <a:blip cstate="print" r:embed="rId11"/>
            <a:srcRect b="2824" r="54265"/>
            <a:stretch>
              <a:fillRect/>
            </a:stretch>
          </p:blipFill>
          <p:spPr bwMode="auto">
            <a:xfrm>
              <a:off x="251520" y="4941168"/>
              <a:ext cx="1057771" cy="1090826"/>
            </a:xfrm>
            <a:prstGeom prst="rect">
              <a:avLst/>
            </a:prstGeom>
            <a:noFill/>
          </p:spPr>
        </p:pic>
      </p:grpSp>
      <p:pic>
        <p:nvPicPr>
          <p:cNvPr id="7170" name="Picture 2"/>
          <p:cNvPicPr>
            <a:picLocks noChangeArrowheads="1" noChangeAspect="1"/>
          </p:cNvPicPr>
          <p:nvPr/>
        </p:nvPicPr>
        <p:blipFill>
          <a:blip cstate="print" r:embed="rId13"/>
          <a:srcRect/>
          <a:stretch>
            <a:fillRect/>
          </a:stretch>
        </p:blipFill>
        <p:spPr bwMode="auto">
          <a:xfrm>
            <a:off x="79964" y="2132856"/>
            <a:ext cx="3264363" cy="24482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5" name="Группа 24"/>
          <p:cNvGrpSpPr/>
          <p:nvPr/>
        </p:nvGrpSpPr>
        <p:grpSpPr>
          <a:xfrm>
            <a:off x="2051720" y="4221088"/>
            <a:ext cx="3312368" cy="2520280"/>
            <a:chOff x="4211960" y="3068960"/>
            <a:chExt cx="4752528" cy="352839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211960" y="3068960"/>
              <a:ext cx="4752528" cy="3528392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esktop\сараева\fmt_94_24_shutterstock_131358398_1.jpg" id="21" name="Picture 5"/>
            <p:cNvPicPr>
              <a:picLocks noChangeArrowheads="1" noChangeAspect="1"/>
            </p:cNvPicPr>
            <p:nvPr/>
          </p:nvPicPr>
          <p:blipFill>
            <a:blip cstate="print" r:embed="rId14"/>
            <a:srcRect r="1"/>
            <a:stretch>
              <a:fillRect/>
            </a:stretch>
          </p:blipFill>
          <p:spPr bwMode="auto">
            <a:xfrm>
              <a:off x="4644008" y="4941168"/>
              <a:ext cx="1999715" cy="1585969"/>
            </a:xfrm>
            <a:prstGeom prst="rect">
              <a:avLst/>
            </a:prstGeom>
            <a:noFill/>
          </p:spPr>
        </p:pic>
        <p:pic>
          <p:nvPicPr>
            <p:cNvPr descr="C:\Users\123\Desktop\сараева\bd1321dcaf05c74d9331ef902f00823e.jpg" id="22" name="Picture 7"/>
            <p:cNvPicPr>
              <a:picLocks noChangeArrowheads="1" noChangeAspect="1"/>
            </p:cNvPicPr>
            <p:nvPr/>
          </p:nvPicPr>
          <p:blipFill>
            <a:blip cstate="print" r:embed="rId15"/>
            <a:srcRect/>
            <a:stretch>
              <a:fillRect/>
            </a:stretch>
          </p:blipFill>
          <p:spPr bwMode="auto">
            <a:xfrm>
              <a:off x="4355976" y="3212976"/>
              <a:ext cx="2492851" cy="1524794"/>
            </a:xfrm>
            <a:prstGeom prst="rect">
              <a:avLst/>
            </a:prstGeom>
            <a:noFill/>
          </p:spPr>
        </p:pic>
        <p:pic>
          <p:nvPicPr>
            <p:cNvPr descr="C:\Users\123\Desktop\сараева\PL4A1730.jpg" id="23" name="Picture 6"/>
            <p:cNvPicPr>
              <a:picLocks noChangeArrowheads="1" noChangeAspect="1"/>
            </p:cNvPicPr>
            <p:nvPr/>
          </p:nvPicPr>
          <p:blipFill>
            <a:blip cstate="print" r:embed="rId16"/>
            <a:srcRect b="-12" r="-103"/>
            <a:stretch>
              <a:fillRect/>
            </a:stretch>
          </p:blipFill>
          <p:spPr bwMode="auto">
            <a:xfrm>
              <a:off x="6948264" y="3212976"/>
              <a:ext cx="1872208" cy="32403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008" y="72008"/>
            <a:ext cx="4860032" cy="2636912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008" y="44624"/>
            <a:ext cx="4860032" cy="2677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«Метод эмпатии»</a:t>
            </a:r>
            <a:endParaRPr dirty="0" lang="ru-RU" smtClean="0" sz="28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(метод личной аналогии) -</a:t>
            </a:r>
            <a:r>
              <a:rPr dirty="0" lang="ru-RU" smtClean="0" sz="12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dirty="0" lang="ru-RU" smtClean="0" sz="9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endParaRPr dirty="0" lang="ru-RU" smtClean="0" sz="12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</a:t>
            </a:r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тождествление себя с объектом и предметом творческой деятельности.</a:t>
            </a: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Дети представляют самого себя в качестве какого-либо предмета или явления в проблемной ситуации.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44624"/>
            <a:ext cx="424847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«Что умеет делать?»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3501008"/>
            <a:ext cx="2664296" cy="266429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2780928"/>
            <a:ext cx="2664296" cy="266429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5a8b4ea458bd61128561cf3f99c31af6.jpg" id="23" name="Picture 4"/>
          <p:cNvPicPr>
            <a:picLocks noChangeArrowheads="1" noChangeAspect="1"/>
          </p:cNvPicPr>
          <p:nvPr/>
        </p:nvPicPr>
        <p:blipFill>
          <a:blip cstate="print" r:embed="rId3"/>
          <a:srcRect b="-20" r="-9"/>
          <a:stretch>
            <a:fillRect/>
          </a:stretch>
        </p:blipFill>
        <p:spPr bwMode="auto">
          <a:xfrm>
            <a:off x="107505" y="2852936"/>
            <a:ext cx="2520280" cy="2492150"/>
          </a:xfrm>
          <a:prstGeom prst="rect">
            <a:avLst/>
          </a:prstGeom>
          <a:noFill/>
        </p:spPr>
      </p:pic>
      <p:pic>
        <p:nvPicPr>
          <p:cNvPr descr="C:\Users\123\Desktop\сараева\Новая папка\IMG_5287.JPG" id="8194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014307" y="692696"/>
            <a:ext cx="4022189" cy="30166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descr="C:\Users\123\Desktop\сараева\ukazanie-napravleniya-do-bolnicy.jpg" id="33" name="Picture 3"/>
          <p:cNvPicPr>
            <a:picLocks noChangeArrowheads="1" noChangeAspect="1"/>
          </p:cNvPicPr>
          <p:nvPr/>
        </p:nvPicPr>
        <p:blipFill>
          <a:blip cstate="print" r:embed="rId5"/>
          <a:srcRect r="-74"/>
          <a:stretch>
            <a:fillRect/>
          </a:stretch>
        </p:blipFill>
        <p:spPr bwMode="auto">
          <a:xfrm>
            <a:off x="2843808" y="3717032"/>
            <a:ext cx="864096" cy="864096"/>
          </a:xfrm>
          <a:prstGeom prst="rect">
            <a:avLst/>
          </a:prstGeom>
          <a:noFill/>
        </p:spPr>
      </p:pic>
      <p:pic>
        <p:nvPicPr>
          <p:cNvPr descr="C:\Users\123\Desktop\сараева\qekGTbaxBQAw-ocNWB_ljZfuBQS67A8C.jpg" id="34" name="Picture 4"/>
          <p:cNvPicPr>
            <a:picLocks noChangeArrowheads="1" noChangeAspect="1"/>
          </p:cNvPicPr>
          <p:nvPr/>
        </p:nvPicPr>
        <p:blipFill>
          <a:blip cstate="print" r:embed="rId6"/>
          <a:srcRect b="23" r="-62"/>
          <a:stretch>
            <a:fillRect/>
          </a:stretch>
        </p:blipFill>
        <p:spPr bwMode="auto">
          <a:xfrm>
            <a:off x="4067944" y="3717032"/>
            <a:ext cx="864096" cy="864096"/>
          </a:xfrm>
          <a:prstGeom prst="rect">
            <a:avLst/>
          </a:prstGeom>
          <a:noFill/>
        </p:spPr>
      </p:pic>
      <p:pic>
        <p:nvPicPr>
          <p:cNvPr descr="C:\Users\123\Desktop\сараева\d4ca75e96e0aca2ee4c92cd66d5eec1da8.jpg" id="35" name="Picture 5"/>
          <p:cNvPicPr>
            <a:picLocks noChangeArrowheads="1" noChangeAspect="1"/>
          </p:cNvPicPr>
          <p:nvPr/>
        </p:nvPicPr>
        <p:blipFill>
          <a:blip cstate="print" r:embed="rId7"/>
          <a:srcRect b="20" r="106"/>
          <a:stretch>
            <a:fillRect/>
          </a:stretch>
        </p:blipFill>
        <p:spPr bwMode="auto">
          <a:xfrm>
            <a:off x="4067944" y="5157192"/>
            <a:ext cx="864096" cy="864096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37" name="Прямоугольник 36"/>
          <p:cNvSpPr/>
          <p:nvPr/>
        </p:nvSpPr>
        <p:spPr>
          <a:xfrm>
            <a:off x="2843808" y="5157192"/>
            <a:ext cx="864096" cy="86409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1620195389_45-phonoteka_org-p-fon-skoroi-pomoshchi-63.png" id="32" name="Picture 2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2943979" y="5301208"/>
            <a:ext cx="691917" cy="552724"/>
          </a:xfrm>
          <a:prstGeom prst="rect">
            <a:avLst/>
          </a:prstGeom>
          <a:noFill/>
        </p:spPr>
      </p:pic>
      <p:pic>
        <p:nvPicPr>
          <p:cNvPr descr="C:\Users\123\Desktop\сараева\pozitif-fotograflar_1933238.jpg" id="36" name="Picture 6"/>
          <p:cNvPicPr>
            <a:picLocks noChangeArrowheads="1" noChangeAspect="1"/>
          </p:cNvPicPr>
          <p:nvPr/>
        </p:nvPicPr>
        <p:blipFill>
          <a:blip cstate="print" r:embed="rId9"/>
          <a:srcRect b="-65" r="33"/>
          <a:stretch>
            <a:fillRect/>
          </a:stretch>
        </p:blipFill>
        <p:spPr bwMode="auto">
          <a:xfrm>
            <a:off x="3419872" y="4437112"/>
            <a:ext cx="901734" cy="872646"/>
          </a:xfrm>
          <a:prstGeom prst="rect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040560" y="3861048"/>
            <a:ext cx="3995936" cy="288032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hello_html_m10b3eafc.jpg" id="8" name="Picture 2"/>
          <p:cNvPicPr>
            <a:picLocks noChangeArrowheads="1" noChangeAspect="1"/>
          </p:cNvPicPr>
          <p:nvPr/>
        </p:nvPicPr>
        <p:blipFill>
          <a:blip cstate="print" r:embed="rId10"/>
          <a:srcRect b="4" r="-44"/>
          <a:stretch>
            <a:fillRect/>
          </a:stretch>
        </p:blipFill>
        <p:spPr bwMode="auto">
          <a:xfrm>
            <a:off x="8100392" y="3933056"/>
            <a:ext cx="792088" cy="11927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descr="C:\Users\123\Desktop\сараева\2890979681.jpg" id="9" name="Picture 4"/>
          <p:cNvPicPr>
            <a:picLocks noChangeArrowheads="1" noChangeAspect="1"/>
          </p:cNvPicPr>
          <p:nvPr/>
        </p:nvPicPr>
        <p:blipFill>
          <a:blip cstate="print" r:embed="rId11"/>
          <a:srcRect b="311" l="72235" r="100"/>
          <a:stretch>
            <a:fillRect/>
          </a:stretch>
        </p:blipFill>
        <p:spPr bwMode="auto">
          <a:xfrm>
            <a:off x="6156176" y="3933056"/>
            <a:ext cx="792088" cy="12277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descr="C:\Users\123\Desktop\сараева\cifra-4-200.png" id="12" name="Picture 6"/>
          <p:cNvPicPr>
            <a:picLocks noChangeArrowheads="1" noChangeAspect="1"/>
          </p:cNvPicPr>
          <p:nvPr/>
        </p:nvPicPr>
        <p:blipFill>
          <a:blip cstate="print" r:embed="rId12"/>
          <a:srcRect r="200"/>
          <a:stretch>
            <a:fillRect/>
          </a:stretch>
        </p:blipFill>
        <p:spPr bwMode="auto">
          <a:xfrm flipH="1" flipV="1" rot="10800000">
            <a:off x="7092280" y="3933056"/>
            <a:ext cx="792088" cy="1188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" name="Выгнутая вниз стрелка 16"/>
          <p:cNvSpPr/>
          <p:nvPr/>
        </p:nvSpPr>
        <p:spPr>
          <a:xfrm rot="19176327">
            <a:off x="6837691" y="5342679"/>
            <a:ext cx="1199238" cy="41103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descr="C:\Users\123\Desktop\сараева\img3.jpg" id="11" name="Picture 5"/>
          <p:cNvPicPr>
            <a:picLocks noChangeArrowheads="1" noChangeAspect="1"/>
          </p:cNvPicPr>
          <p:nvPr/>
        </p:nvPicPr>
        <p:blipFill>
          <a:blip cstate="print" r:embed="rId13"/>
          <a:srcRect b="-74" r="131"/>
          <a:stretch>
            <a:fillRect/>
          </a:stretch>
        </p:blipFill>
        <p:spPr bwMode="auto">
          <a:xfrm>
            <a:off x="8100392" y="5373216"/>
            <a:ext cx="792088" cy="1188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1" name="Выгнутая вниз стрелка 20"/>
          <p:cNvSpPr/>
          <p:nvPr/>
        </p:nvSpPr>
        <p:spPr>
          <a:xfrm flipH="1" rot="2352018">
            <a:off x="5848317" y="5315374"/>
            <a:ext cx="1330495" cy="41103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descr="C:\Users\123\Desktop\сараева\2890979681.jpg" id="10" name="Picture 4"/>
          <p:cNvPicPr>
            <a:picLocks noChangeArrowheads="1" noChangeAspect="1"/>
          </p:cNvPicPr>
          <p:nvPr/>
        </p:nvPicPr>
        <p:blipFill>
          <a:blip cstate="print" r:embed="rId11"/>
          <a:srcRect b="2702" r="70799" t="44"/>
          <a:stretch>
            <a:fillRect/>
          </a:stretch>
        </p:blipFill>
        <p:spPr bwMode="auto">
          <a:xfrm>
            <a:off x="5148065" y="3933056"/>
            <a:ext cx="792088" cy="1188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descr="C:\Users\123\Desktop\сараева\2890979681.jpg" id="13" name="Picture 4"/>
          <p:cNvPicPr>
            <a:picLocks noChangeArrowheads="1" noChangeAspect="1"/>
          </p:cNvPicPr>
          <p:nvPr/>
        </p:nvPicPr>
        <p:blipFill>
          <a:blip cstate="print" r:embed="rId11"/>
          <a:srcRect b="3874" l="38423" r="30839"/>
          <a:stretch>
            <a:fillRect/>
          </a:stretch>
        </p:blipFill>
        <p:spPr bwMode="auto">
          <a:xfrm>
            <a:off x="5148064" y="5373216"/>
            <a:ext cx="792088" cy="1188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0" name="Выгнутая вниз стрелка 19"/>
          <p:cNvSpPr/>
          <p:nvPr/>
        </p:nvSpPr>
        <p:spPr>
          <a:xfrm flipH="1" rot="2703672">
            <a:off x="5555355" y="5329158"/>
            <a:ext cx="1199238" cy="41103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flipH="1">
            <a:off x="5787438" y="6013806"/>
            <a:ext cx="1001341" cy="41103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761818">
            <a:off x="7138131" y="6081302"/>
            <a:ext cx="1001341" cy="41103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9527981">
            <a:off x="7130653" y="5328895"/>
            <a:ext cx="1330495" cy="411030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descr="C:\Users\123\Desktop\сараева\1.jpg" id="15" name="Picture 7"/>
          <p:cNvPicPr>
            <a:picLocks noChangeArrowheads="1" noChangeAspect="1"/>
          </p:cNvPicPr>
          <p:nvPr/>
        </p:nvPicPr>
        <p:blipFill>
          <a:blip cstate="print" r:embed="rId14"/>
          <a:srcRect b="117" r="316"/>
          <a:stretch>
            <a:fillRect/>
          </a:stretch>
        </p:blipFill>
        <p:spPr bwMode="auto">
          <a:xfrm>
            <a:off x="6588224" y="5445224"/>
            <a:ext cx="752479" cy="102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5148064" cy="266429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5148064" cy="25545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«Метод системного оператора» -</a:t>
            </a:r>
            <a:r>
              <a:rPr dirty="0" lang="ru-RU" smtClean="0" sz="12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dirty="0" lang="ru-RU" smtClean="0" sz="9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endParaRPr dirty="0" lang="ru-RU" smtClean="0" sz="12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Метод был предложен для формирования у детей системной картины мира. </a:t>
            </a: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Он даёт возможность знакомиться с частями «предмета»,  рассмотреть «предмет» в динамике, увидеть его в функциональном, структурном и временном аспекте.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5528" y="116632"/>
            <a:ext cx="4248472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«Домики»</a:t>
            </a:r>
            <a:endParaRPr dirty="0" lang="ru-RU" smtClean="0" sz="28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3"/>
          <a:srcRect b="-37" r="113"/>
          <a:stretch>
            <a:fillRect/>
          </a:stretch>
        </p:blipFill>
        <p:spPr bwMode="auto">
          <a:xfrm>
            <a:off x="395536" y="3068960"/>
            <a:ext cx="3024336" cy="332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899925" y="2996952"/>
            <a:ext cx="4992555" cy="37444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>
          <a:blip cstate="print" r:embed="rId5"/>
          <a:srcRect b="53" r="-49"/>
          <a:stretch>
            <a:fillRect/>
          </a:stretch>
        </p:blipFill>
        <p:spPr bwMode="auto">
          <a:xfrm>
            <a:off x="6012160" y="692696"/>
            <a:ext cx="21045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сараева\1613129007_191-p-fon-zheltogo-tsveta-dlya-prezentatsii-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3861048"/>
            <a:ext cx="5292080" cy="288032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5148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«Метод фокальных объектов» -</a:t>
            </a:r>
            <a:r>
              <a:rPr lang="ru-RU" sz="12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фокальный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означает, что объект находится в фокусе вашего внимания.</a:t>
            </a: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Суть метода в том, что признаки нескольких случайно выбранных объектов переносят на совершенствуемый объект, в результате чего получаются необычные сочетания.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«Подарок»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515" y="188640"/>
            <a:ext cx="4701941" cy="35264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836712"/>
            <a:ext cx="3456384" cy="288032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861048"/>
            <a:ext cx="3456384" cy="288032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6"/>
            <a:ext cx="129614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123\Desktop\сараева\261-2616587_shoe-clip-ar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052736"/>
            <a:ext cx="2368280" cy="1689373"/>
          </a:xfrm>
          <a:prstGeom prst="rect">
            <a:avLst/>
          </a:prstGeom>
          <a:noFill/>
        </p:spPr>
      </p:pic>
      <p:pic>
        <p:nvPicPr>
          <p:cNvPr id="9220" name="Picture 4" descr="C:\Users\123\Desktop\сараева\78ba8ffcfe5101665f50ed5bd3c4b2c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0724" y="1916832"/>
            <a:ext cx="946944" cy="630680"/>
          </a:xfrm>
          <a:prstGeom prst="rect">
            <a:avLst/>
          </a:prstGeom>
          <a:noFill/>
        </p:spPr>
      </p:pic>
      <p:sp>
        <p:nvSpPr>
          <p:cNvPr id="12" name="Стрелка углом 11"/>
          <p:cNvSpPr/>
          <p:nvPr/>
        </p:nvSpPr>
        <p:spPr>
          <a:xfrm rot="2669773">
            <a:off x="1689380" y="1447946"/>
            <a:ext cx="864096" cy="360040"/>
          </a:xfrm>
          <a:prstGeom prst="bentArrow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564904"/>
            <a:ext cx="1296144" cy="93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13"/>
          <p:cNvSpPr/>
          <p:nvPr/>
        </p:nvSpPr>
        <p:spPr>
          <a:xfrm rot="9901178">
            <a:off x="1723058" y="2832170"/>
            <a:ext cx="864096" cy="360040"/>
          </a:xfrm>
          <a:prstGeom prst="bentArrow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1" name="Picture 5" descr="C:\Users\123\Desktop\сараева\pngtree-yellow-square-small-house-illustration-image_144703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077072"/>
            <a:ext cx="2376264" cy="23762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55576" y="4293096"/>
            <a:ext cx="7920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16"/>
          <p:cNvSpPr/>
          <p:nvPr/>
        </p:nvSpPr>
        <p:spPr>
          <a:xfrm rot="2188206">
            <a:off x="1405948" y="4112243"/>
            <a:ext cx="864096" cy="360040"/>
          </a:xfrm>
          <a:prstGeom prst="bentArrow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445224"/>
            <a:ext cx="1512168" cy="1152128"/>
          </a:xfrm>
          <a:prstGeom prst="rect">
            <a:avLst/>
          </a:prstGeom>
          <a:solidFill>
            <a:srgbClr val="EAB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 rot="10800000">
            <a:off x="1907704" y="6237312"/>
            <a:ext cx="864096" cy="360040"/>
          </a:xfrm>
          <a:prstGeom prst="bentArrow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123\Desktop\сараева\1613129007_191-p-fon-zheltogo-tsveta-dlya-prezentatsii-216.png" id="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676456" cy="2304256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8032" y="102111"/>
            <a:ext cx="8532440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«Метод морфологического анализа» -</a:t>
            </a:r>
            <a:r>
              <a:rPr dirty="0" lang="ru-RU" smtClean="0" sz="1200">
                <a:solidFill>
                  <a:srgbClr val="64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endParaRPr dirty="0" lang="ru-RU" smtClean="0" sz="9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endParaRPr dirty="0" lang="ru-RU" smtClean="0" sz="1200">
              <a:solidFill>
                <a:srgbClr val="64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Основан на подборе возможных решений для отдельных частей задачи и получении их сочетаний.</a:t>
            </a:r>
            <a:endParaRPr dirty="0" lang="ru-RU" smtClean="0" sz="2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Суть метода в том, что признаки нескольких случайно выбранных объектов переносят на совершенствуемый объект, в результате чего получаются необычные сочетания.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564904"/>
            <a:ext cx="4176464" cy="381642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Новая папка\IMG_5304.JPG" id="10242" name="Picture 2"/>
          <p:cNvPicPr>
            <a:picLocks noChangeArrowheads="1" noChangeAspect="1"/>
          </p:cNvPicPr>
          <p:nvPr/>
        </p:nvPicPr>
        <p:blipFill>
          <a:blip cstate="print" r:embed="rId3"/>
          <a:srcRect r="38"/>
          <a:stretch>
            <a:fillRect/>
          </a:stretch>
        </p:blipFill>
        <p:spPr bwMode="auto">
          <a:xfrm>
            <a:off x="251519" y="2708920"/>
            <a:ext cx="3942497" cy="352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2564904"/>
            <a:ext cx="4464496" cy="381642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123\Desktop\сараева\Новая папка\IMG_5303.JPG" id="10243" name="Picture 3"/>
          <p:cNvPicPr>
            <a:picLocks noChangeArrowheads="1" noChangeAspect="1"/>
          </p:cNvPicPr>
          <p:nvPr/>
        </p:nvPicPr>
        <p:blipFill>
          <a:blip cstate="print" r:embed="rId4"/>
          <a:srcRect r="-44"/>
          <a:stretch>
            <a:fillRect/>
          </a:stretch>
        </p:blipFill>
        <p:spPr bwMode="auto">
          <a:xfrm>
            <a:off x="4718071" y="2708920"/>
            <a:ext cx="417440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457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130</cp:revision>
  <dcterms:created xsi:type="dcterms:W3CDTF">2022-02-18T05:59:12Z</dcterms:created>
  <dcterms:modified xsi:type="dcterms:W3CDTF">2022-02-25T14:33:59Z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1996798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