
<file path=[Content_Types].xml><?xml version="1.0" encoding="utf-8"?>
<Types xmlns="http://schemas.openxmlformats.org/package/2006/content-types">
  <Default ContentType="image/png" Extension="png"/>
  <Default ContentType="image/svg+xml" Extension="sv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1" r:id="rId2"/>
    <p:sldId id="289" r:id="rId3"/>
    <p:sldId id="306" r:id="rId4"/>
    <p:sldId id="310" r:id="rId5"/>
    <p:sldId id="308" r:id="rId6"/>
    <p:sldId id="307" r:id="rId7"/>
    <p:sldId id="290" r:id="rId8"/>
    <p:sldId id="300" r:id="rId9"/>
    <p:sldId id="296" r:id="rId10"/>
    <p:sldId id="297" r:id="rId11"/>
    <p:sldId id="294" r:id="rId12"/>
    <p:sldId id="295" r:id="rId13"/>
    <p:sldId id="298" r:id="rId14"/>
    <p:sldId id="262" r:id="rId15"/>
    <p:sldId id="292" r:id="rId16"/>
    <p:sldId id="299" r:id="rId17"/>
    <p:sldId id="302" r:id="rId18"/>
    <p:sldId id="301" r:id="rId19"/>
    <p:sldId id="303" r:id="rId20"/>
    <p:sldId id="311" r:id="rId21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91" autoAdjust="0"/>
    <p:restoredTop sz="94694"/>
  </p:normalViewPr>
  <p:slideViewPr>
    <p:cSldViewPr snapToGrid="0" snapToObjects="1">
      <p:cViewPr varScale="1">
        <p:scale>
          <a:sx n="74" d="100"/>
          <a:sy n="74" d="100"/>
        </p:scale>
        <p:origin x="4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Управление созданием личностно-развивающей образовательной среды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30926"/>
            <a:ext cx="2014603" cy="65025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38" y="185352"/>
            <a:ext cx="1000150" cy="74140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2886344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6068085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10143834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3186650" y="325222"/>
            <a:ext cx="25811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12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6368391" y="325222"/>
            <a:ext cx="34751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Verdana" panose="020B0604030504040204" pitchFamily="34" charset="0"/>
              </a:rPr>
              <a:t>ППК «Управление созданием личностно-</a:t>
            </a:r>
          </a:p>
          <a:p>
            <a:r>
              <a:rPr lang="ru-RU" sz="1200" dirty="0">
                <a:latin typeface="Verdana" panose="020B0604030504040204" pitchFamily="34" charset="0"/>
              </a:rPr>
              <a:t>развивающей образовательной среды» </a:t>
            </a:r>
          </a:p>
        </p:txBody>
      </p:sp>
    </p:spTree>
    <p:extLst>
      <p:ext uri="{BB962C8B-B14F-4D97-AF65-F5344CB8AC3E}">
        <p14:creationId xmlns:p14="http://schemas.microsoft.com/office/powerpoint/2010/main" val="185312925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 userDrawn="1">
          <p15:clr>
            <a:srgbClr val="FBAE40"/>
          </p15:clr>
        </p15:guide>
        <p15:guide id="2" pos="491" userDrawn="1">
          <p15:clr>
            <a:srgbClr val="FBAE40"/>
          </p15:clr>
        </p15:guide>
        <p15:guide id="3" orient="horz" pos="3897" userDrawn="1">
          <p15:clr>
            <a:srgbClr val="FBAE40"/>
          </p15:clr>
        </p15:guide>
        <p15:guide id="4" pos="1553" userDrawn="1">
          <p15:clr>
            <a:srgbClr val="FBAE40"/>
          </p15:clr>
        </p15:guide>
        <p15:guide id="5" pos="1629" userDrawn="1">
          <p15:clr>
            <a:srgbClr val="FBAE40"/>
          </p15:clr>
        </p15:guide>
        <p15:guide id="6" pos="2686" userDrawn="1">
          <p15:clr>
            <a:srgbClr val="FBAE40"/>
          </p15:clr>
        </p15:guide>
        <p15:guide id="7" pos="2757" userDrawn="1">
          <p15:clr>
            <a:srgbClr val="FBAE40"/>
          </p15:clr>
        </p15:guide>
        <p15:guide id="8" pos="3820" userDrawn="1">
          <p15:clr>
            <a:srgbClr val="FBAE40"/>
          </p15:clr>
        </p15:guide>
        <p15:guide id="9" pos="3908" userDrawn="1">
          <p15:clr>
            <a:srgbClr val="FBAE40"/>
          </p15:clr>
        </p15:guide>
        <p15:guide id="10" pos="4948" userDrawn="1">
          <p15:clr>
            <a:srgbClr val="FBAE40"/>
          </p15:clr>
        </p15:guide>
        <p15:guide id="11" pos="5019" userDrawn="1">
          <p15:clr>
            <a:srgbClr val="FBAE40"/>
          </p15:clr>
        </p15:guide>
        <p15:guide id="12" pos="6076" userDrawn="1">
          <p15:clr>
            <a:srgbClr val="FBAE40"/>
          </p15:clr>
        </p15:guide>
        <p15:guide id="13" pos="6147" userDrawn="1">
          <p15:clr>
            <a:srgbClr val="FBAE40"/>
          </p15:clr>
        </p15:guide>
        <p15:guide id="14" pos="720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Педогогич команд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2DA3DEF-316A-334A-AF3E-6F9B4C2F2A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-2"/>
          <a:stretch/>
        </p:blipFill>
        <p:spPr>
          <a:xfrm>
            <a:off x="2113613" y="0"/>
            <a:ext cx="10092564" cy="6858000"/>
          </a:xfrm>
          <a:prstGeom prst="rect">
            <a:avLst/>
          </a:prstGeom>
        </p:spPr>
      </p:pic>
      <p:cxnSp>
        <p:nvCxnSpPr>
          <p:cNvPr id="4" name="Прямая соединительная линия 3"/>
          <p:cNvCxnSpPr/>
          <p:nvPr userDrawn="1"/>
        </p:nvCxnSpPr>
        <p:spPr>
          <a:xfrm>
            <a:off x="594516" y="4940903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 userDrawn="1"/>
        </p:nvSpPr>
        <p:spPr>
          <a:xfrm>
            <a:off x="520088" y="1728756"/>
            <a:ext cx="14556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000">
                <a:latin charset="0" panose="020B0604030504040204" pitchFamily="34" typeface="Verdana"/>
              </a:rPr>
              <a:t>ПРОГРАММА                    ПО РАЗВИТИЮ </a:t>
            </a:r>
          </a:p>
          <a:p>
            <a:r>
              <a:rPr dirty="0" lang="ru-RU" sz="1000">
                <a:latin charset="0" panose="020B0604030504040204" pitchFamily="34" typeface="Verdana"/>
              </a:rPr>
              <a:t>ЛИЧНОСТНОГО ПОТЕНЦИАЛА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0088" y="2813488"/>
            <a:ext cx="17598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0" dirty="0" i="0" kern="1200" lang="ru-RU" sz="1000">
                <a:solidFill>
                  <a:schemeClr val="tx1"/>
                </a:solidFill>
                <a:effectLst/>
                <a:latin charset="0" panose="020B0604030504040204" pitchFamily="34" typeface="Verdana"/>
                <a:ea typeface="+mn-ea"/>
                <a:cs typeface="+mn-cs"/>
              </a:rPr>
              <a:t>ППК «Развитие личностного потенциала в системе взаимодействия ключевых участников образовательных отношений: методология и технология обучения педагогических команд образовательных организаций»</a:t>
            </a:r>
            <a:endParaRPr dirty="0" lang="ru-RU" sz="1000">
              <a:latin charset="0" panose="020B0604030504040204" pitchFamily="34" typeface="Verdana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5129327"/>
            <a:ext cx="1124296" cy="83343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701654"/>
            <a:ext cx="2014603" cy="650256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594516" y="2625065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594516" y="1540333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301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етодология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30926"/>
            <a:ext cx="2014603" cy="65025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38" y="185352"/>
            <a:ext cx="1000150" cy="74140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2758349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5403801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10293599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2887116" y="340611"/>
            <a:ext cx="236614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11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554340" y="255972"/>
            <a:ext cx="458872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ППК «Методология и технология обучения управленческих команд образовательных организаций созданию личностно-развивающей образовательной среды»</a:t>
            </a:r>
            <a:endParaRPr lang="ru-RU" sz="1100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81688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Методология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" r="-10"/>
          <a:stretch/>
        </p:blipFill>
        <p:spPr>
          <a:xfrm>
            <a:off x="779463" y="1074058"/>
            <a:ext cx="11412537" cy="57912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30926"/>
            <a:ext cx="2014603" cy="65025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38" y="185352"/>
            <a:ext cx="1000150" cy="741405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2736577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5403801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 userDrawn="1"/>
        </p:nvCxnSpPr>
        <p:spPr>
          <a:xfrm>
            <a:off x="10293599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 userDrawn="1"/>
        </p:nvSpPr>
        <p:spPr>
          <a:xfrm>
            <a:off x="2887116" y="340611"/>
            <a:ext cx="236614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100">
                <a:latin charset="0" panose="020B0604030504040204" pitchFamily="34" typeface="Verdana"/>
              </a:rPr>
              <a:t>ПРОГРАММА ПО РАЗВИТИЮ </a:t>
            </a:r>
          </a:p>
          <a:p>
            <a:r>
              <a:rPr dirty="0" lang="ru-RU" sz="1100">
                <a:latin charset="0" panose="020B0604030504040204" pitchFamily="34" typeface="Verdana"/>
              </a:rPr>
              <a:t>ЛИЧНОСТНОГО ПОТЕНЦИАЛА</a:t>
            </a: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5554340" y="255972"/>
            <a:ext cx="458872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0" dirty="0" i="0" kern="1200" lang="ru-RU" sz="1100">
                <a:solidFill>
                  <a:schemeClr val="tx1"/>
                </a:solidFill>
                <a:effectLst/>
                <a:latin charset="0" panose="020B0604030504040204" pitchFamily="34" typeface="Verdana"/>
                <a:ea typeface="+mn-ea"/>
                <a:cs typeface="+mn-cs"/>
              </a:rPr>
              <a:t>ППК «Методология и технология обучения управленческих команд образовательных организаций созданию личностно-развивающей образовательной среды»</a:t>
            </a:r>
            <a:endParaRPr dirty="0" lang="ru-RU" sz="1100">
              <a:latin charset="0" panose="020B0604030504040204" pitchFamily="34"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7746052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19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етодология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">
            <a:extLst>
              <a:ext uri="{FF2B5EF4-FFF2-40B4-BE49-F238E27FC236}">
                <a16:creationId xmlns="" xmlns:a16="http://schemas.microsoft.com/office/drawing/2014/main" id="{1FDAFB6C-D1B5-2F47-8DEC-0807C98083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13782" y="0"/>
            <a:ext cx="1478218" cy="2315688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 userDrawn="1"/>
        </p:nvCxnSpPr>
        <p:spPr>
          <a:xfrm>
            <a:off x="2572894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/>
        </p:nvCxnSpPr>
        <p:spPr>
          <a:xfrm>
            <a:off x="4925345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9146422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 userDrawn="1"/>
        </p:nvSpPr>
        <p:spPr>
          <a:xfrm>
            <a:off x="2758106" y="455076"/>
            <a:ext cx="19820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9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110557" y="385827"/>
            <a:ext cx="385065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ППК «Методология и технология обучения управленческих команд образовательных организаций созданию личностно-развивающей образовательной среды»</a:t>
            </a:r>
            <a:endParaRPr lang="ru-RU" sz="900" dirty="0">
              <a:latin typeface="Verdana" panose="020B060403050404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634" y="323411"/>
            <a:ext cx="853458" cy="63266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2" y="399923"/>
            <a:ext cx="1486000" cy="4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5193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53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Методология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75A762A3-56BE-CE43-8095-6D535097E4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28942" y="-14748"/>
            <a:ext cx="977805" cy="970821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2572894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925345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 userDrawn="1"/>
        </p:nvCxnSpPr>
        <p:spPr>
          <a:xfrm>
            <a:off x="9146422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 userDrawn="1"/>
        </p:nvSpPr>
        <p:spPr>
          <a:xfrm>
            <a:off x="2758106" y="455076"/>
            <a:ext cx="19820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9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5110557" y="385827"/>
            <a:ext cx="385065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ППК «Методология и технология обучения управленческих команд образовательных организаций созданию личностно-развивающей образовательной среды»</a:t>
            </a:r>
            <a:endParaRPr lang="ru-RU" sz="900" dirty="0">
              <a:latin typeface="Verdana" panose="020B0604030504040204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634" y="323411"/>
            <a:ext cx="853458" cy="63266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2" y="399923"/>
            <a:ext cx="1486000" cy="4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5355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Методология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2DA3DEF-316A-334A-AF3E-6F9B4C2F2A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-2"/>
          <a:stretch/>
        </p:blipFill>
        <p:spPr>
          <a:xfrm>
            <a:off x="2113613" y="0"/>
            <a:ext cx="10092564" cy="6858000"/>
          </a:xfrm>
          <a:prstGeom prst="rect">
            <a:avLst/>
          </a:prstGeom>
        </p:spPr>
      </p:pic>
      <p:cxnSp>
        <p:nvCxnSpPr>
          <p:cNvPr id="4" name="Прямая соединительная линия 3"/>
          <p:cNvCxnSpPr/>
          <p:nvPr userDrawn="1"/>
        </p:nvCxnSpPr>
        <p:spPr>
          <a:xfrm>
            <a:off x="594516" y="4784450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 userDrawn="1"/>
        </p:nvSpPr>
        <p:spPr>
          <a:xfrm>
            <a:off x="520088" y="2041662"/>
            <a:ext cx="14556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900">
                <a:latin charset="0" panose="020B0604030504040204" pitchFamily="34" typeface="Verdana"/>
              </a:rPr>
              <a:t>ПРОГРАММА                    ПО РАЗВИТИЮ </a:t>
            </a:r>
          </a:p>
          <a:p>
            <a:r>
              <a:rPr dirty="0" lang="ru-RU" sz="900">
                <a:latin charset="0" panose="020B0604030504040204" pitchFamily="34" typeface="Verdana"/>
              </a:rPr>
              <a:t>ЛИЧНОСТНОГО ПОТЕНЦИАЛА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0088" y="3377745"/>
            <a:ext cx="172324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0" dirty="0" i="0" kern="1200" lang="ru-RU" sz="900">
                <a:solidFill>
                  <a:schemeClr val="tx1"/>
                </a:solidFill>
                <a:effectLst/>
                <a:latin charset="0" panose="020B0604030504040204" pitchFamily="34" typeface="Verdana"/>
                <a:ea typeface="+mn-ea"/>
                <a:cs typeface="+mn-cs"/>
              </a:rPr>
              <a:t>ППК «Методология                 и технология обучения управленческих команд образовательных организаций созданию личностно-развивающей образовательной среды»</a:t>
            </a:r>
            <a:endParaRPr dirty="0" lang="ru-RU" sz="900">
              <a:latin charset="0" panose="020B0604030504040204" pitchFamily="34" typeface="Verdana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5129327"/>
            <a:ext cx="1124296" cy="83343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701654"/>
            <a:ext cx="2014603" cy="650256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594516" y="3032869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594516" y="1696786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21281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вигация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53324"/>
            <a:ext cx="2014603" cy="65025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38" y="207750"/>
            <a:ext cx="1000150" cy="74140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2919323" y="303917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6167022" y="303917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10110851" y="303917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3252608" y="347620"/>
            <a:ext cx="25811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12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6500307" y="255287"/>
            <a:ext cx="32772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ППК «Навигация обучающихся сообществ в личностно-развивающей образовательной среде»</a:t>
            </a:r>
            <a:endParaRPr lang="ru-RU" sz="1200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0323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Навигация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" r="-10"/>
          <a:stretch/>
        </p:blipFill>
        <p:spPr>
          <a:xfrm>
            <a:off x="779463" y="1074058"/>
            <a:ext cx="11412537" cy="57912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53324"/>
            <a:ext cx="2014603" cy="65025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38" y="207750"/>
            <a:ext cx="1000150" cy="741405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2919323" y="303917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6167022" y="303917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 userDrawn="1"/>
        </p:nvCxnSpPr>
        <p:spPr>
          <a:xfrm>
            <a:off x="10110851" y="303917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 userDrawn="1"/>
        </p:nvSpPr>
        <p:spPr>
          <a:xfrm>
            <a:off x="3252608" y="347620"/>
            <a:ext cx="25811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200">
                <a:latin charset="0" panose="020B0604030504040204" pitchFamily="34" typeface="Verdana"/>
              </a:rPr>
              <a:t>ПРОГРАММА ПО РАЗВИТИЮ </a:t>
            </a:r>
          </a:p>
          <a:p>
            <a:r>
              <a:rPr dirty="0" lang="ru-RU" sz="1200">
                <a:latin charset="0" panose="020B0604030504040204" pitchFamily="34" typeface="Verdana"/>
              </a:rPr>
              <a:t>ЛИЧНОСТНОГО ПОТЕНЦИАЛА</a:t>
            </a: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6500307" y="255287"/>
            <a:ext cx="32772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0" dirty="0" i="0" kern="1200" lang="ru-RU" sz="1200">
                <a:solidFill>
                  <a:schemeClr val="tx1"/>
                </a:solidFill>
                <a:effectLst/>
                <a:latin charset="0" panose="020B0604030504040204" pitchFamily="34" typeface="Verdana"/>
                <a:ea typeface="+mn-ea"/>
                <a:cs typeface="+mn-cs"/>
              </a:rPr>
              <a:t>ППК «Навигация обучающихся сообществ в личностно-развивающей образовательной среде»</a:t>
            </a:r>
            <a:endParaRPr dirty="0" lang="ru-RU" sz="1200">
              <a:latin charset="0" panose="020B0604030504040204" pitchFamily="34"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094658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197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вигация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">
            <a:extLst>
              <a:ext uri="{FF2B5EF4-FFF2-40B4-BE49-F238E27FC236}">
                <a16:creationId xmlns="" xmlns:a16="http://schemas.microsoft.com/office/drawing/2014/main" id="{1FDAFB6C-D1B5-2F47-8DEC-0807C98083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13782" y="0"/>
            <a:ext cx="1478218" cy="2315688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 userDrawn="1"/>
        </p:nvCxnSpPr>
        <p:spPr>
          <a:xfrm>
            <a:off x="2720841" y="402458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/>
        </p:nvCxnSpPr>
        <p:spPr>
          <a:xfrm>
            <a:off x="5543986" y="402458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8998475" y="402458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 userDrawn="1"/>
        </p:nvSpPr>
        <p:spPr>
          <a:xfrm>
            <a:off x="3054000" y="458493"/>
            <a:ext cx="21568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10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877145" y="381549"/>
            <a:ext cx="27881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ППК «Навигация обучающихся сообществ в личностно-развивающей образовательной среде»</a:t>
            </a:r>
            <a:endParaRPr lang="ru-RU" sz="1000" dirty="0">
              <a:latin typeface="Verdana" panose="020B060403050404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634" y="342217"/>
            <a:ext cx="853458" cy="63266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2" y="418729"/>
            <a:ext cx="1486000" cy="4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1022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53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вигация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75A762A3-56BE-CE43-8095-6D535097E4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28942" y="-14748"/>
            <a:ext cx="977805" cy="970821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2720841" y="402458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5543986" y="402458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 userDrawn="1"/>
        </p:nvCxnSpPr>
        <p:spPr>
          <a:xfrm>
            <a:off x="8998475" y="402458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 userDrawn="1"/>
        </p:nvSpPr>
        <p:spPr>
          <a:xfrm>
            <a:off x="3054000" y="458493"/>
            <a:ext cx="21568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10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5877145" y="381549"/>
            <a:ext cx="27881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ППК «Навигация обучающихся сообществ в личностно-развивающей образовательной среде»</a:t>
            </a:r>
            <a:endParaRPr lang="ru-RU" sz="1000" dirty="0">
              <a:latin typeface="Verdana" panose="020B0604030504040204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634" y="342217"/>
            <a:ext cx="853458" cy="63266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2" y="418729"/>
            <a:ext cx="1486000" cy="4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3466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Управление созданием личностно-развивающей образовательной среды 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30926"/>
            <a:ext cx="2014603" cy="65025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38" y="185352"/>
            <a:ext cx="1000150" cy="74140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2886344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6068085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10143834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3186650" y="325222"/>
            <a:ext cx="25811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200">
                <a:latin charset="0" panose="020B0604030504040204" pitchFamily="34" typeface="Verdana"/>
              </a:rPr>
              <a:t>ПРОГРАММА ПО РАЗВИТИЮ </a:t>
            </a:r>
          </a:p>
          <a:p>
            <a:r>
              <a:rPr dirty="0" lang="ru-RU" sz="1200">
                <a:latin charset="0" panose="020B0604030504040204" pitchFamily="34" typeface="Verdana"/>
              </a:rPr>
              <a:t>ЛИЧНОСТНОГО ПОТЕНЦИАЛА</a:t>
            </a: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6368391" y="325222"/>
            <a:ext cx="34751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200">
                <a:latin charset="0" panose="020B0604030504040204" pitchFamily="34" typeface="Verdana"/>
              </a:rPr>
              <a:t>ППК «Управление созданием личностно-</a:t>
            </a:r>
          </a:p>
          <a:p>
            <a:r>
              <a:rPr dirty="0" lang="ru-RU" sz="1200">
                <a:latin charset="0" panose="020B0604030504040204" pitchFamily="34" typeface="Verdana"/>
              </a:rPr>
              <a:t>развивающей образовательной среды» </a:t>
            </a: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" r="-10"/>
          <a:stretch/>
        </p:blipFill>
        <p:spPr>
          <a:xfrm>
            <a:off x="779463" y="1074058"/>
            <a:ext cx="11412537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08792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197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Навигация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2DA3DEF-316A-334A-AF3E-6F9B4C2F2A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-2"/>
          <a:stretch/>
        </p:blipFill>
        <p:spPr>
          <a:xfrm>
            <a:off x="2113613" y="0"/>
            <a:ext cx="10092564" cy="6858000"/>
          </a:xfrm>
          <a:prstGeom prst="rect">
            <a:avLst/>
          </a:prstGeom>
        </p:spPr>
      </p:pic>
      <p:cxnSp>
        <p:nvCxnSpPr>
          <p:cNvPr id="4" name="Прямая соединительная линия 3"/>
          <p:cNvCxnSpPr/>
          <p:nvPr userDrawn="1"/>
        </p:nvCxnSpPr>
        <p:spPr>
          <a:xfrm>
            <a:off x="594516" y="4812662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 userDrawn="1"/>
        </p:nvSpPr>
        <p:spPr>
          <a:xfrm>
            <a:off x="520088" y="1985236"/>
            <a:ext cx="14556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000">
                <a:latin charset="0" panose="020B0604030504040204" pitchFamily="34" typeface="Verdana"/>
              </a:rPr>
              <a:t>ПРОГРАММА                    ПО РАЗВИТИЮ </a:t>
            </a:r>
          </a:p>
          <a:p>
            <a:r>
              <a:rPr dirty="0" lang="ru-RU" sz="1000">
                <a:latin charset="0" panose="020B0604030504040204" pitchFamily="34" typeface="Verdana"/>
              </a:rPr>
              <a:t>ЛИЧНОСТНОГО ПОТЕНЦИАЛА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0088" y="3326448"/>
            <a:ext cx="145569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0" dirty="0" i="0" kern="1200" lang="ru-RU" sz="1000">
                <a:solidFill>
                  <a:schemeClr val="tx1"/>
                </a:solidFill>
                <a:effectLst/>
                <a:latin charset="0" panose="020B0604030504040204" pitchFamily="34" typeface="Verdana"/>
                <a:ea typeface="+mn-ea"/>
                <a:cs typeface="+mn-cs"/>
              </a:rPr>
              <a:t>ППК «Навигация обучающихся сообществ                           в личностно-развивающей образовательной среде»</a:t>
            </a:r>
            <a:endParaRPr dirty="0" lang="ru-RU" sz="1000">
              <a:latin charset="0" panose="020B0604030504040204" pitchFamily="34" typeface="Verdana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5129327"/>
            <a:ext cx="1124296" cy="83343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701654"/>
            <a:ext cx="2014603" cy="650256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594516" y="3009785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594516" y="1668573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5475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витие Л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53324"/>
            <a:ext cx="2014603" cy="65025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38" y="207750"/>
            <a:ext cx="1000150" cy="74140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2868820" y="303917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6015513" y="303917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10161358" y="303917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3151602" y="347620"/>
            <a:ext cx="25811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12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6298295" y="255287"/>
            <a:ext cx="35802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ППК «Развитие личностного потенциала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              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в системе взаимодействия ключевых участников образовательных отношений»</a:t>
            </a:r>
            <a:endParaRPr lang="ru-RU" sz="1200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55975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Развитие ЛП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" r="-10"/>
          <a:stretch/>
        </p:blipFill>
        <p:spPr>
          <a:xfrm>
            <a:off x="779463" y="1074058"/>
            <a:ext cx="11412537" cy="57912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53324"/>
            <a:ext cx="2014603" cy="65025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38" y="207750"/>
            <a:ext cx="1000150" cy="741405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2868820" y="303917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6015513" y="303917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 userDrawn="1"/>
        </p:nvCxnSpPr>
        <p:spPr>
          <a:xfrm>
            <a:off x="10161358" y="303917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 userDrawn="1"/>
        </p:nvSpPr>
        <p:spPr>
          <a:xfrm>
            <a:off x="3151602" y="347620"/>
            <a:ext cx="25811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200">
                <a:latin charset="0" panose="020B0604030504040204" pitchFamily="34" typeface="Verdana"/>
              </a:rPr>
              <a:t>ПРОГРАММА ПО РАЗВИТИЮ </a:t>
            </a:r>
          </a:p>
          <a:p>
            <a:r>
              <a:rPr dirty="0" lang="ru-RU" sz="1200">
                <a:latin charset="0" panose="020B0604030504040204" pitchFamily="34" typeface="Verdana"/>
              </a:rPr>
              <a:t>ЛИЧНОСТНОГО ПОТЕНЦИАЛА</a:t>
            </a: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6298295" y="255287"/>
            <a:ext cx="35802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0" dirty="0" i="0" kern="1200" lang="ru-RU" sz="1200">
                <a:solidFill>
                  <a:schemeClr val="tx1"/>
                </a:solidFill>
                <a:effectLst/>
                <a:latin charset="0" panose="020B0604030504040204" pitchFamily="34" typeface="Verdana"/>
                <a:ea typeface="+mn-ea"/>
                <a:cs typeface="+mn-cs"/>
              </a:rPr>
              <a:t>ППК «Развитие личностного потенциала </a:t>
            </a:r>
            <a:r>
              <a:rPr b="0" dirty="0" i="0" kern="1200" lang="en-US" sz="1200">
                <a:solidFill>
                  <a:schemeClr val="tx1"/>
                </a:solidFill>
                <a:effectLst/>
                <a:latin charset="0" panose="020B0604030504040204" pitchFamily="34" typeface="Verdana"/>
                <a:ea typeface="+mn-ea"/>
                <a:cs typeface="+mn-cs"/>
              </a:rPr>
              <a:t>              </a:t>
            </a:r>
            <a:r>
              <a:rPr b="0" dirty="0" i="0" kern="1200" lang="ru-RU" sz="1200">
                <a:solidFill>
                  <a:schemeClr val="tx1"/>
                </a:solidFill>
                <a:effectLst/>
                <a:latin charset="0" panose="020B0604030504040204" pitchFamily="34" typeface="Verdana"/>
                <a:ea typeface="+mn-ea"/>
                <a:cs typeface="+mn-cs"/>
              </a:rPr>
              <a:t>в системе взаимодействия ключевых участников образовательных отношений»</a:t>
            </a:r>
            <a:endParaRPr dirty="0" lang="ru-RU" sz="1200">
              <a:latin charset="0" panose="020B0604030504040204" pitchFamily="34"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841849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19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витие ЛП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">
            <a:extLst>
              <a:ext uri="{FF2B5EF4-FFF2-40B4-BE49-F238E27FC236}">
                <a16:creationId xmlns="" xmlns:a16="http://schemas.microsoft.com/office/drawing/2014/main" id="{1FDAFB6C-D1B5-2F47-8DEC-0807C98083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13782" y="0"/>
            <a:ext cx="1478218" cy="2315688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 userDrawn="1"/>
        </p:nvCxnSpPr>
        <p:spPr>
          <a:xfrm>
            <a:off x="2684212" y="402458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/>
        </p:nvCxnSpPr>
        <p:spPr>
          <a:xfrm>
            <a:off x="5434099" y="402458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9035106" y="402458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 userDrawn="1"/>
        </p:nvSpPr>
        <p:spPr>
          <a:xfrm>
            <a:off x="2980742" y="458493"/>
            <a:ext cx="21568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10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730629" y="381549"/>
            <a:ext cx="300794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ППК «Развитие личностного потенциала </a:t>
            </a:r>
            <a:r>
              <a:rPr lang="en-US" sz="10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    </a:t>
            </a:r>
            <a:r>
              <a:rPr lang="ru-RU" sz="10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в системе взаимодействия ключевых участников образовательных отношений»</a:t>
            </a:r>
            <a:endParaRPr lang="ru-RU" sz="1000" dirty="0">
              <a:latin typeface="Verdana" panose="020B060403050404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634" y="342217"/>
            <a:ext cx="853458" cy="63266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2" y="418729"/>
            <a:ext cx="1486000" cy="4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62865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53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витие ЛП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75A762A3-56BE-CE43-8095-6D535097E4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28942" y="-14748"/>
            <a:ext cx="977805" cy="970821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2684212" y="402458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5434099" y="402458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 userDrawn="1"/>
        </p:nvCxnSpPr>
        <p:spPr>
          <a:xfrm>
            <a:off x="9035106" y="402458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 userDrawn="1"/>
        </p:nvSpPr>
        <p:spPr>
          <a:xfrm>
            <a:off x="2980742" y="458493"/>
            <a:ext cx="21568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10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5730629" y="381549"/>
            <a:ext cx="300794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ППК «Развитие личностного потенциала </a:t>
            </a:r>
            <a:r>
              <a:rPr lang="en-US" sz="10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    </a:t>
            </a:r>
            <a:r>
              <a:rPr lang="ru-RU" sz="10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в системе взаимодействия ключевых участников образовательных отношений»</a:t>
            </a:r>
            <a:endParaRPr lang="ru-RU" sz="1000" dirty="0">
              <a:latin typeface="Verdana" panose="020B0604030504040204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634" y="342217"/>
            <a:ext cx="853458" cy="63266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2" y="418729"/>
            <a:ext cx="1486000" cy="4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122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Развитие ЛП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2DA3DEF-316A-334A-AF3E-6F9B4C2F2A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-2"/>
          <a:stretch/>
        </p:blipFill>
        <p:spPr>
          <a:xfrm>
            <a:off x="2113613" y="0"/>
            <a:ext cx="10092564" cy="6858000"/>
          </a:xfrm>
          <a:prstGeom prst="rect">
            <a:avLst/>
          </a:prstGeom>
        </p:spPr>
      </p:pic>
      <p:cxnSp>
        <p:nvCxnSpPr>
          <p:cNvPr id="4" name="Прямая соединительная линия 3"/>
          <p:cNvCxnSpPr/>
          <p:nvPr userDrawn="1"/>
        </p:nvCxnSpPr>
        <p:spPr>
          <a:xfrm>
            <a:off x="594516" y="4838310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 userDrawn="1"/>
        </p:nvSpPr>
        <p:spPr>
          <a:xfrm>
            <a:off x="520088" y="1933940"/>
            <a:ext cx="14556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000">
                <a:latin charset="0" panose="020B0604030504040204" pitchFamily="34" typeface="Verdana"/>
              </a:rPr>
              <a:t>ПРОГРАММА                    ПО РАЗВИТИЮ </a:t>
            </a:r>
          </a:p>
          <a:p>
            <a:r>
              <a:rPr dirty="0" lang="ru-RU" sz="1000">
                <a:latin charset="0" panose="020B0604030504040204" pitchFamily="34" typeface="Verdana"/>
              </a:rPr>
              <a:t>ЛИЧНОСТНОГО ПОТЕНЦИАЛА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0088" y="3223856"/>
            <a:ext cx="1784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0" dirty="0" i="0" kern="1200" lang="ru-RU" sz="1000">
                <a:solidFill>
                  <a:schemeClr val="tx1"/>
                </a:solidFill>
                <a:effectLst/>
                <a:latin charset="0" panose="020B0604030504040204" pitchFamily="34" typeface="Verdana"/>
                <a:ea typeface="+mn-ea"/>
                <a:cs typeface="+mn-cs"/>
              </a:rPr>
              <a:t>ППК «Развитие личностного потенциала</a:t>
            </a:r>
            <a:r>
              <a:rPr b="0" dirty="0" i="0" kern="1200" lang="en-US" sz="1000">
                <a:solidFill>
                  <a:schemeClr val="tx1"/>
                </a:solidFill>
                <a:effectLst/>
                <a:latin charset="0" panose="020B0604030504040204" pitchFamily="34" typeface="Verdana"/>
                <a:ea typeface="+mn-ea"/>
                <a:cs typeface="+mn-cs"/>
              </a:rPr>
              <a:t>                       </a:t>
            </a:r>
            <a:r>
              <a:rPr b="0" dirty="0" i="0" kern="1200" lang="ru-RU" sz="1000">
                <a:solidFill>
                  <a:schemeClr val="tx1"/>
                </a:solidFill>
                <a:effectLst/>
                <a:latin charset="0" panose="020B0604030504040204" pitchFamily="34" typeface="Verdana"/>
                <a:ea typeface="+mn-ea"/>
                <a:cs typeface="+mn-cs"/>
              </a:rPr>
              <a:t> в системе взаимодействия ключевых участников образовательных отношений»</a:t>
            </a:r>
            <a:endParaRPr dirty="0" lang="ru-RU" sz="1000">
              <a:latin charset="0" panose="020B0604030504040204" pitchFamily="34" typeface="Verdana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5129327"/>
            <a:ext cx="1124296" cy="83343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701654"/>
            <a:ext cx="2014603" cy="650256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594516" y="2932841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594516" y="1642925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194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универсаль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30926"/>
            <a:ext cx="2014603" cy="65025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38" y="185352"/>
            <a:ext cx="1000150" cy="74140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3138654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9891521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3691270" y="402166"/>
            <a:ext cx="564763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Verdana" panose="020B0604030504040204" pitchFamily="34" charset="0"/>
              </a:rPr>
              <a:t>ПРОГРАММА ПО РАЗВИТИЮ ЛИЧНОСТНОГО ПОТЕНЦИАЛА</a:t>
            </a:r>
          </a:p>
        </p:txBody>
      </p:sp>
    </p:spTree>
    <p:extLst>
      <p:ext uri="{BB962C8B-B14F-4D97-AF65-F5344CB8AC3E}">
        <p14:creationId xmlns:p14="http://schemas.microsoft.com/office/powerpoint/2010/main" val="11823369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универсальный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" r="-10"/>
          <a:stretch/>
        </p:blipFill>
        <p:spPr>
          <a:xfrm>
            <a:off x="779463" y="1074058"/>
            <a:ext cx="11412537" cy="57912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30926"/>
            <a:ext cx="2014603" cy="65025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38" y="185352"/>
            <a:ext cx="1000150" cy="741405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3138654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9891521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 userDrawn="1"/>
        </p:nvSpPr>
        <p:spPr>
          <a:xfrm>
            <a:off x="3691270" y="402166"/>
            <a:ext cx="564763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400">
                <a:latin charset="0" panose="020B0604030504040204" pitchFamily="34" typeface="Verdana"/>
              </a:rPr>
              <a:t>ПРОГРАММА ПО РАЗВИТИЮ ЛИЧНОСТНОГО ПОТЕНЦИАЛА</a:t>
            </a:r>
          </a:p>
        </p:txBody>
      </p:sp>
    </p:spTree>
    <p:extLst>
      <p:ext uri="{BB962C8B-B14F-4D97-AF65-F5344CB8AC3E}">
        <p14:creationId xmlns:p14="http://schemas.microsoft.com/office/powerpoint/2010/main" val="281423629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197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универсаль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1FDAFB6C-D1B5-2F47-8DEC-0807C98083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13782" y="0"/>
            <a:ext cx="1478218" cy="23156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634" y="323411"/>
            <a:ext cx="853458" cy="632663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3011145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8708171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 userDrawn="1"/>
        </p:nvSpPr>
        <p:spPr>
          <a:xfrm>
            <a:off x="3634608" y="508937"/>
            <a:ext cx="44501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latin typeface="Verdana" panose="020B0604030504040204" pitchFamily="34" charset="0"/>
              </a:rPr>
              <a:t>ПРОГРАММА ПО РАЗВИТИЮ ЛИЧНОСТНОГО ПОТЕНЦИАЛА</a:t>
            </a: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2" y="399923"/>
            <a:ext cx="1486000" cy="4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786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 userDrawn="1">
          <p15:clr>
            <a:srgbClr val="FBAE40"/>
          </p15:clr>
        </p15:guide>
        <p15:guide id="2" pos="491" userDrawn="1">
          <p15:clr>
            <a:srgbClr val="FBAE40"/>
          </p15:clr>
        </p15:guide>
        <p15:guide id="3" orient="horz" pos="3897" userDrawn="1">
          <p15:clr>
            <a:srgbClr val="FBAE40"/>
          </p15:clr>
        </p15:guide>
        <p15:guide id="4" pos="1553" userDrawn="1">
          <p15:clr>
            <a:srgbClr val="FBAE40"/>
          </p15:clr>
        </p15:guide>
        <p15:guide id="5" pos="1629" userDrawn="1">
          <p15:clr>
            <a:srgbClr val="FBAE40"/>
          </p15:clr>
        </p15:guide>
        <p15:guide id="6" pos="2686" userDrawn="1">
          <p15:clr>
            <a:srgbClr val="FBAE40"/>
          </p15:clr>
        </p15:guide>
        <p15:guide id="7" pos="2757" userDrawn="1">
          <p15:clr>
            <a:srgbClr val="FBAE40"/>
          </p15:clr>
        </p15:guide>
        <p15:guide id="8" pos="3820" userDrawn="1">
          <p15:clr>
            <a:srgbClr val="FBAE40"/>
          </p15:clr>
        </p15:guide>
        <p15:guide id="9" pos="3908" userDrawn="1">
          <p15:clr>
            <a:srgbClr val="FBAE40"/>
          </p15:clr>
        </p15:guide>
        <p15:guide id="10" pos="4948" userDrawn="1">
          <p15:clr>
            <a:srgbClr val="FBAE40"/>
          </p15:clr>
        </p15:guide>
        <p15:guide id="11" pos="5019" userDrawn="1">
          <p15:clr>
            <a:srgbClr val="FBAE40"/>
          </p15:clr>
        </p15:guide>
        <p15:guide id="12" pos="6076" userDrawn="1">
          <p15:clr>
            <a:srgbClr val="FBAE40"/>
          </p15:clr>
        </p15:guide>
        <p15:guide id="13" pos="6147" userDrawn="1">
          <p15:clr>
            <a:srgbClr val="FBAE40"/>
          </p15:clr>
        </p15:guide>
        <p15:guide id="14" pos="7209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универсальный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75A762A3-56BE-CE43-8095-6D535097E4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28942" y="-14748"/>
            <a:ext cx="977805" cy="970821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634" y="323411"/>
            <a:ext cx="853458" cy="632663"/>
          </a:xfrm>
          <a:prstGeom prst="rect">
            <a:avLst/>
          </a:prstGeom>
        </p:spPr>
      </p:pic>
      <p:cxnSp>
        <p:nvCxnSpPr>
          <p:cNvPr id="15" name="Прямая соединительная линия 14"/>
          <p:cNvCxnSpPr/>
          <p:nvPr userDrawn="1"/>
        </p:nvCxnSpPr>
        <p:spPr>
          <a:xfrm>
            <a:off x="3011145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 userDrawn="1"/>
        </p:nvCxnSpPr>
        <p:spPr>
          <a:xfrm>
            <a:off x="8708171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 userDrawn="1"/>
        </p:nvSpPr>
        <p:spPr>
          <a:xfrm>
            <a:off x="3634608" y="508937"/>
            <a:ext cx="44501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latin typeface="Verdana" panose="020B0604030504040204" pitchFamily="34" charset="0"/>
              </a:rPr>
              <a:t>ПРОГРАММА ПО РАЗВИТИЮ ЛИЧНОСТНОГО ПОТЕНЦИАЛА</a:t>
            </a:r>
          </a:p>
        </p:txBody>
      </p:sp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2" y="399923"/>
            <a:ext cx="1486000" cy="4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0130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Управление созданием личностно-развивающей образовательной среды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">
            <a:extLst>
              <a:ext uri="{FF2B5EF4-FFF2-40B4-BE49-F238E27FC236}">
                <a16:creationId xmlns="" xmlns:a16="http://schemas.microsoft.com/office/drawing/2014/main" id="{1FDAFB6C-D1B5-2F47-8DEC-0807C98083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13782" y="0"/>
            <a:ext cx="1478218" cy="2315688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 userDrawn="1"/>
        </p:nvCxnSpPr>
        <p:spPr>
          <a:xfrm>
            <a:off x="2700304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/>
        </p:nvCxnSpPr>
        <p:spPr>
          <a:xfrm>
            <a:off x="5482375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9019010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 userDrawn="1"/>
        </p:nvSpPr>
        <p:spPr>
          <a:xfrm>
            <a:off x="3012926" y="439687"/>
            <a:ext cx="21568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10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794997" y="439687"/>
            <a:ext cx="29113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Verdana" panose="020B0604030504040204" pitchFamily="34" charset="0"/>
              </a:rPr>
              <a:t>ППК «Управление созданием личностно-</a:t>
            </a:r>
          </a:p>
          <a:p>
            <a:r>
              <a:rPr lang="ru-RU" sz="1000" dirty="0">
                <a:latin typeface="Verdana" panose="020B0604030504040204" pitchFamily="34" charset="0"/>
              </a:rPr>
              <a:t>развивающей образовательной среды» </a:t>
            </a:r>
          </a:p>
        </p:txBody>
      </p:sp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634" y="323411"/>
            <a:ext cx="853458" cy="63266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2" y="399923"/>
            <a:ext cx="1486000" cy="4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0287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53" userDrawn="1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универсальный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2DA3DEF-316A-334A-AF3E-6F9B4C2F2A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-2"/>
          <a:stretch/>
        </p:blipFill>
        <p:spPr>
          <a:xfrm>
            <a:off x="2113613" y="0"/>
            <a:ext cx="10092564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 userDrawn="1"/>
        </p:nvSpPr>
        <p:spPr>
          <a:xfrm>
            <a:off x="520088" y="4851915"/>
            <a:ext cx="15935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400">
                <a:latin charset="0" panose="020B0604030504040204" pitchFamily="34" typeface="Verdana"/>
              </a:rPr>
              <a:t>ПРОГРАММА                    ПО РАЗВИТИЮ </a:t>
            </a:r>
          </a:p>
          <a:p>
            <a:r>
              <a:rPr dirty="0" lang="ru-RU" sz="1400">
                <a:latin charset="0" panose="020B0604030504040204" pitchFamily="34" typeface="Verdana"/>
              </a:rPr>
              <a:t>ЛИЧНОСТНОГО ПОТЕНЦИАЛА</a:t>
            </a: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082085"/>
            <a:ext cx="1124296" cy="83343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701654"/>
            <a:ext cx="2014603" cy="65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1779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Управление созданием личностно-развивающей образовательной среды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75A762A3-56BE-CE43-8095-6D535097E4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28942" y="-14748"/>
            <a:ext cx="977805" cy="970821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2700304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 userDrawn="1"/>
        </p:nvCxnSpPr>
        <p:spPr>
          <a:xfrm>
            <a:off x="5482375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9019010" y="383652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 userDrawn="1"/>
        </p:nvSpPr>
        <p:spPr>
          <a:xfrm>
            <a:off x="3012926" y="439687"/>
            <a:ext cx="21568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10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5794997" y="439687"/>
            <a:ext cx="29113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latin typeface="Verdana" panose="020B0604030504040204" pitchFamily="34" charset="0"/>
              </a:rPr>
              <a:t>ППК «Управление созданием личностно-</a:t>
            </a:r>
          </a:p>
          <a:p>
            <a:r>
              <a:rPr lang="ru-RU" sz="1000" dirty="0">
                <a:latin typeface="Verdana" panose="020B0604030504040204" pitchFamily="34" charset="0"/>
              </a:rPr>
              <a:t>развивающей образовательной среды» </a:t>
            </a:r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634" y="323411"/>
            <a:ext cx="853458" cy="632663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2" y="399923"/>
            <a:ext cx="1486000" cy="4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5572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 userDrawn="1">
          <p15:clr>
            <a:srgbClr val="FBAE40"/>
          </p15:clr>
        </p15:guide>
        <p15:guide id="2" pos="491" userDrawn="1">
          <p15:clr>
            <a:srgbClr val="FBAE40"/>
          </p15:clr>
        </p15:guide>
        <p15:guide id="3" orient="horz" pos="3897" userDrawn="1">
          <p15:clr>
            <a:srgbClr val="FBAE40"/>
          </p15:clr>
        </p15:guide>
        <p15:guide id="4" pos="1553" userDrawn="1">
          <p15:clr>
            <a:srgbClr val="FBAE40"/>
          </p15:clr>
        </p15:guide>
        <p15:guide id="5" pos="1629" userDrawn="1">
          <p15:clr>
            <a:srgbClr val="FBAE40"/>
          </p15:clr>
        </p15:guide>
        <p15:guide id="6" pos="2686" userDrawn="1">
          <p15:clr>
            <a:srgbClr val="FBAE40"/>
          </p15:clr>
        </p15:guide>
        <p15:guide id="7" pos="2757" userDrawn="1">
          <p15:clr>
            <a:srgbClr val="FBAE40"/>
          </p15:clr>
        </p15:guide>
        <p15:guide id="8" pos="3820" userDrawn="1">
          <p15:clr>
            <a:srgbClr val="FBAE40"/>
          </p15:clr>
        </p15:guide>
        <p15:guide id="9" pos="3908" userDrawn="1">
          <p15:clr>
            <a:srgbClr val="FBAE40"/>
          </p15:clr>
        </p15:guide>
        <p15:guide id="10" pos="4948" userDrawn="1">
          <p15:clr>
            <a:srgbClr val="FBAE40"/>
          </p15:clr>
        </p15:guide>
        <p15:guide id="11" pos="5019" userDrawn="1">
          <p15:clr>
            <a:srgbClr val="FBAE40"/>
          </p15:clr>
        </p15:guide>
        <p15:guide id="12" pos="6076" userDrawn="1">
          <p15:clr>
            <a:srgbClr val="FBAE40"/>
          </p15:clr>
        </p15:guide>
        <p15:guide id="13" pos="6147" userDrawn="1">
          <p15:clr>
            <a:srgbClr val="FBAE40"/>
          </p15:clr>
        </p15:guide>
        <p15:guide id="14" pos="720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Управление созданием личностно-развивающей образовательной среды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2DA3DEF-316A-334A-AF3E-6F9B4C2F2A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-2"/>
          <a:stretch/>
        </p:blipFill>
        <p:spPr>
          <a:xfrm>
            <a:off x="2113613" y="0"/>
            <a:ext cx="10092564" cy="6858000"/>
          </a:xfrm>
          <a:prstGeom prst="rect">
            <a:avLst/>
          </a:prstGeom>
        </p:spPr>
      </p:pic>
      <p:cxnSp>
        <p:nvCxnSpPr>
          <p:cNvPr id="4" name="Прямая соединительная линия 3"/>
          <p:cNvCxnSpPr/>
          <p:nvPr userDrawn="1"/>
        </p:nvCxnSpPr>
        <p:spPr>
          <a:xfrm>
            <a:off x="594516" y="4787014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 userDrawn="1"/>
        </p:nvSpPr>
        <p:spPr>
          <a:xfrm>
            <a:off x="520088" y="2036532"/>
            <a:ext cx="14556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000">
                <a:latin charset="0" panose="020B0604030504040204" pitchFamily="34" typeface="Verdana"/>
              </a:rPr>
              <a:t>ПРОГРАММА                    ПО РАЗВИТИЮ </a:t>
            </a:r>
          </a:p>
          <a:p>
            <a:r>
              <a:rPr dirty="0" lang="ru-RU" sz="1000">
                <a:latin charset="0" panose="020B0604030504040204" pitchFamily="34" typeface="Verdana"/>
              </a:rPr>
              <a:t>ЛИЧНОСТНОГО ПОТЕНЦИАЛА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0088" y="3429040"/>
            <a:ext cx="145569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000">
                <a:latin charset="0" panose="020B0604030504040204" pitchFamily="34" typeface="Verdana"/>
              </a:rPr>
              <a:t>ППК «Управление созданием личностно-</a:t>
            </a:r>
          </a:p>
          <a:p>
            <a:r>
              <a:rPr dirty="0" lang="ru-RU" sz="1000">
                <a:latin charset="0" panose="020B0604030504040204" pitchFamily="34" typeface="Verdana"/>
              </a:rPr>
              <a:t>развивающей образовательной среды» </a:t>
            </a: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5129327"/>
            <a:ext cx="1124296" cy="83343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701654"/>
            <a:ext cx="2014603" cy="650256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594516" y="3086729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594516" y="1694221"/>
            <a:ext cx="112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63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 userDrawn="1">
          <p15:clr>
            <a:srgbClr val="FBAE40"/>
          </p15:clr>
        </p15:guide>
        <p15:guide id="2" pos="491" userDrawn="1">
          <p15:clr>
            <a:srgbClr val="FBAE40"/>
          </p15:clr>
        </p15:guide>
        <p15:guide id="3" orient="horz" pos="3897" userDrawn="1">
          <p15:clr>
            <a:srgbClr val="FBAE40"/>
          </p15:clr>
        </p15:guide>
        <p15:guide id="4" pos="1553" userDrawn="1">
          <p15:clr>
            <a:srgbClr val="FBAE40"/>
          </p15:clr>
        </p15:guide>
        <p15:guide id="5" pos="1629" userDrawn="1">
          <p15:clr>
            <a:srgbClr val="FBAE40"/>
          </p15:clr>
        </p15:guide>
        <p15:guide id="6" pos="2686" userDrawn="1">
          <p15:clr>
            <a:srgbClr val="FBAE40"/>
          </p15:clr>
        </p15:guide>
        <p15:guide id="7" pos="2757" userDrawn="1">
          <p15:clr>
            <a:srgbClr val="FBAE40"/>
          </p15:clr>
        </p15:guide>
        <p15:guide id="8" pos="3820" userDrawn="1">
          <p15:clr>
            <a:srgbClr val="FBAE40"/>
          </p15:clr>
        </p15:guide>
        <p15:guide id="9" pos="3908" userDrawn="1">
          <p15:clr>
            <a:srgbClr val="FBAE40"/>
          </p15:clr>
        </p15:guide>
        <p15:guide id="10" pos="4948" userDrawn="1">
          <p15:clr>
            <a:srgbClr val="FBAE40"/>
          </p15:clr>
        </p15:guide>
        <p15:guide id="11" pos="5019" userDrawn="1">
          <p15:clr>
            <a:srgbClr val="FBAE40"/>
          </p15:clr>
        </p15:guide>
        <p15:guide id="12" pos="6076" userDrawn="1">
          <p15:clr>
            <a:srgbClr val="FBAE40"/>
          </p15:clr>
        </p15:guide>
        <p15:guide id="13" pos="6147" userDrawn="1">
          <p15:clr>
            <a:srgbClr val="FBAE40"/>
          </p15:clr>
        </p15:guide>
        <p15:guide id="14" pos="7209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едогогич команд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30926"/>
            <a:ext cx="2014603" cy="65025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38" y="185352"/>
            <a:ext cx="1000150" cy="74140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2836522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5718411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10193652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 userDrawn="1"/>
        </p:nvSpPr>
        <p:spPr>
          <a:xfrm>
            <a:off x="3087006" y="340611"/>
            <a:ext cx="238092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11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968895" y="202111"/>
            <a:ext cx="39742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ППК «Развитие личностного потенциала в системе взаимодействия ключевых участников образовательных отношений: методология и технология обучения педагогических команд образовательных организаций»</a:t>
            </a:r>
            <a:endParaRPr lang="ru-RU" sz="1000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85436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Педогогич команд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" r="-10"/>
          <a:stretch/>
        </p:blipFill>
        <p:spPr>
          <a:xfrm>
            <a:off x="779463" y="1074058"/>
            <a:ext cx="11412537" cy="57912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35" y="230926"/>
            <a:ext cx="2014603" cy="65025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38" y="185352"/>
            <a:ext cx="1000150" cy="741405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2836522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5718411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 userDrawn="1"/>
        </p:nvCxnSpPr>
        <p:spPr>
          <a:xfrm>
            <a:off x="10193652" y="281519"/>
            <a:ext cx="0" cy="5490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 userDrawn="1"/>
        </p:nvSpPr>
        <p:spPr>
          <a:xfrm>
            <a:off x="3087006" y="340611"/>
            <a:ext cx="238092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dirty="0" lang="ru-RU" sz="1100">
                <a:latin charset="0" panose="020B0604030504040204" pitchFamily="34" typeface="Verdana"/>
              </a:rPr>
              <a:t>ПРОГРАММА ПО РАЗВИТИЮ </a:t>
            </a:r>
          </a:p>
          <a:p>
            <a:r>
              <a:rPr dirty="0" lang="ru-RU" sz="1100">
                <a:latin charset="0" panose="020B0604030504040204" pitchFamily="34" typeface="Verdana"/>
              </a:rPr>
              <a:t>ЛИЧНОСТНОГО ПОТЕНЦИАЛА</a:t>
            </a: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5968895" y="202111"/>
            <a:ext cx="39742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b="0" dirty="0" i="0" kern="1200" lang="ru-RU" sz="1000">
                <a:solidFill>
                  <a:schemeClr val="tx1"/>
                </a:solidFill>
                <a:effectLst/>
                <a:latin charset="0" panose="020B0604030504040204" pitchFamily="34" typeface="Verdana"/>
                <a:ea typeface="+mn-ea"/>
                <a:cs typeface="+mn-cs"/>
              </a:rPr>
              <a:t>ППК «Развитие личностного потенциала в системе взаимодействия ключевых участников образовательных отношений: методология и технология обучения педагогических команд образовательных организаций»</a:t>
            </a:r>
            <a:endParaRPr dirty="0" lang="ru-RU" sz="1000">
              <a:latin charset="0" panose="020B0604030504040204" pitchFamily="34"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0147880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197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едогогич команд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">
            <a:extLst>
              <a:ext uri="{FF2B5EF4-FFF2-40B4-BE49-F238E27FC236}">
                <a16:creationId xmlns="" xmlns:a16="http://schemas.microsoft.com/office/drawing/2014/main" id="{1FDAFB6C-D1B5-2F47-8DEC-0807C98083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13782" y="0"/>
            <a:ext cx="1478218" cy="2315688"/>
          </a:xfrm>
          <a:prstGeom prst="rect">
            <a:avLst/>
          </a:prstGeom>
        </p:spPr>
      </p:pic>
      <p:cxnSp>
        <p:nvCxnSpPr>
          <p:cNvPr id="13" name="Прямая соединительная линия 12"/>
          <p:cNvCxnSpPr/>
          <p:nvPr userDrawn="1"/>
        </p:nvCxnSpPr>
        <p:spPr>
          <a:xfrm>
            <a:off x="2597658" y="390486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/>
        </p:nvCxnSpPr>
        <p:spPr>
          <a:xfrm>
            <a:off x="5011329" y="390486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9121660" y="390486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 userDrawn="1"/>
        </p:nvSpPr>
        <p:spPr>
          <a:xfrm>
            <a:off x="2807634" y="461910"/>
            <a:ext cx="19937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9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221305" y="323411"/>
            <a:ext cx="36903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ППК «Развитие личностного потенциала в системе взаимодействия ключевых участников образовательных отношений: методология и технология обучения педагогических команд образовательных организаций»</a:t>
            </a:r>
            <a:endParaRPr lang="ru-RU" sz="900" dirty="0">
              <a:latin typeface="Verdana" panose="020B060403050404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634" y="330245"/>
            <a:ext cx="853458" cy="63266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2" y="406757"/>
            <a:ext cx="1486000" cy="4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05056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53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едогогич команд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75A762A3-56BE-CE43-8095-6D535097E4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28942" y="-14748"/>
            <a:ext cx="977805" cy="970821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2597658" y="390486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5011329" y="390486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 userDrawn="1"/>
        </p:nvCxnSpPr>
        <p:spPr>
          <a:xfrm>
            <a:off x="9121660" y="390486"/>
            <a:ext cx="0" cy="5121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 userDrawn="1"/>
        </p:nvSpPr>
        <p:spPr>
          <a:xfrm>
            <a:off x="2807634" y="461910"/>
            <a:ext cx="19937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>
                <a:latin typeface="Verdana" panose="020B0604030504040204" pitchFamily="34" charset="0"/>
              </a:rPr>
              <a:t>ПРОГРАММА ПО РАЗВИТИЮ </a:t>
            </a:r>
          </a:p>
          <a:p>
            <a:r>
              <a:rPr lang="ru-RU" sz="900" dirty="0">
                <a:latin typeface="Verdana" panose="020B0604030504040204" pitchFamily="34" charset="0"/>
              </a:rPr>
              <a:t>ЛИЧНОСТНОГО ПОТЕНЦИАЛА</a:t>
            </a: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5221305" y="323411"/>
            <a:ext cx="36903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b="0" i="0" kern="120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+mn-ea"/>
                <a:cs typeface="+mn-cs"/>
              </a:rPr>
              <a:t>ППК «Развитие личностного потенциала в системе взаимодействия ключевых участников образовательных отношений: методология и технология обучения педагогических команд образовательных организаций»</a:t>
            </a:r>
            <a:endParaRPr lang="ru-RU" sz="900" dirty="0">
              <a:latin typeface="Verdana" panose="020B0604030504040204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634" y="330245"/>
            <a:ext cx="853458" cy="63266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2" y="406757"/>
            <a:ext cx="1486000" cy="479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595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8">
          <p15:clr>
            <a:srgbClr val="FBAE40"/>
          </p15:clr>
        </p15:guide>
        <p15:guide id="2" pos="491">
          <p15:clr>
            <a:srgbClr val="FBAE40"/>
          </p15:clr>
        </p15:guide>
        <p15:guide id="3" orient="horz" pos="3897">
          <p15:clr>
            <a:srgbClr val="FBAE40"/>
          </p15:clr>
        </p15:guide>
        <p15:guide id="4" pos="1553">
          <p15:clr>
            <a:srgbClr val="FBAE40"/>
          </p15:clr>
        </p15:guide>
        <p15:guide id="5" pos="1629">
          <p15:clr>
            <a:srgbClr val="FBAE40"/>
          </p15:clr>
        </p15:guide>
        <p15:guide id="6" pos="2686">
          <p15:clr>
            <a:srgbClr val="FBAE40"/>
          </p15:clr>
        </p15:guide>
        <p15:guide id="7" pos="2757">
          <p15:clr>
            <a:srgbClr val="FBAE40"/>
          </p15:clr>
        </p15:guide>
        <p15:guide id="8" pos="3820">
          <p15:clr>
            <a:srgbClr val="FBAE40"/>
          </p15:clr>
        </p15:guide>
        <p15:guide id="9" pos="3908">
          <p15:clr>
            <a:srgbClr val="FBAE40"/>
          </p15:clr>
        </p15:guide>
        <p15:guide id="10" pos="4948">
          <p15:clr>
            <a:srgbClr val="FBAE40"/>
          </p15:clr>
        </p15:guide>
        <p15:guide id="11" pos="5019">
          <p15:clr>
            <a:srgbClr val="FBAE40"/>
          </p15:clr>
        </p15:guide>
        <p15:guide id="12" pos="6076">
          <p15:clr>
            <a:srgbClr val="FBAE40"/>
          </p15:clr>
        </p15:guide>
        <p15:guide id="13" pos="6147">
          <p15:clr>
            <a:srgbClr val="FBAE40"/>
          </p15:clr>
        </p15:guide>
        <p15:guide id="14" pos="720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09BA26C7-93D8-E04C-BCDF-A4FCDE632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x-none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2297A9E-C95D-6D43-B694-58C0D520B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00357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3" r:id="rId3"/>
    <p:sldLayoutId id="2147483649" r:id="rId4"/>
    <p:sldLayoutId id="2147483651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60" r:id="rId21"/>
    <p:sldLayoutId id="2147483661" r:id="rId22"/>
    <p:sldLayoutId id="2147483662" r:id="rId23"/>
    <p:sldLayoutId id="2147483663" r:id="rId24"/>
    <p:sldLayoutId id="2147483664" r:id="rId25"/>
    <p:sldLayoutId id="2147483657" r:id="rId26"/>
    <p:sldLayoutId id="2147483658" r:id="rId27"/>
    <p:sldLayoutId id="2147483650" r:id="rId28"/>
    <p:sldLayoutId id="2147483656" r:id="rId29"/>
    <p:sldLayoutId id="2147483659" r:id="rId3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330099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 ?><Relationships xmlns="http://schemas.openxmlformats.org/package/2006/relationships"><Relationship Id="rId2" Target="../media/image25.jpeg" Type="http://schemas.openxmlformats.org/officeDocument/2006/relationships/image"/><Relationship Id="rId1" Target="../slideLayouts/slideLayout28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douds38kuzneck@mail.ru" TargetMode="External"/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8.xml" Type="http://schemas.openxmlformats.org/officeDocument/2006/relationships/slideLayout"/><Relationship Id="rId4" Target="../media/image9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28.xml" Type="http://schemas.openxmlformats.org/officeDocument/2006/relationships/slideLayout"/><Relationship Id="rId4" Target="../media/image12.jpeg" Type="http://schemas.openxmlformats.org/officeDocument/2006/relationships/image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20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A0B0991-B240-7848-BD47-EF9C14F48F4C}"/>
              </a:ext>
            </a:extLst>
          </p:cNvPr>
          <p:cNvSpPr txBox="1"/>
          <p:nvPr/>
        </p:nvSpPr>
        <p:spPr>
          <a:xfrm>
            <a:off x="10233741" y="740211"/>
            <a:ext cx="1769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vbudushee.ru</a:t>
            </a:r>
            <a:endParaRPr lang="en-GB" sz="1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Freeform 46"/>
          <p:cNvSpPr>
            <a:spLocks noEditPoints="1"/>
          </p:cNvSpPr>
          <p:nvPr/>
        </p:nvSpPr>
        <p:spPr bwMode="auto">
          <a:xfrm>
            <a:off x="2992664" y="2641600"/>
            <a:ext cx="1014753" cy="1623605"/>
          </a:xfrm>
          <a:custGeom>
            <a:avLst/>
            <a:gdLst>
              <a:gd name="T0" fmla="*/ 1281 w 2448"/>
              <a:gd name="T1" fmla="*/ 1099 h 3912"/>
              <a:gd name="T2" fmla="*/ 1070 w 2448"/>
              <a:gd name="T3" fmla="*/ 1295 h 3912"/>
              <a:gd name="T4" fmla="*/ 405 w 2448"/>
              <a:gd name="T5" fmla="*/ 1437 h 3912"/>
              <a:gd name="T6" fmla="*/ 484 w 2448"/>
              <a:gd name="T7" fmla="*/ 1822 h 3912"/>
              <a:gd name="T8" fmla="*/ 334 w 2448"/>
              <a:gd name="T9" fmla="*/ 2324 h 3912"/>
              <a:gd name="T10" fmla="*/ 430 w 2448"/>
              <a:gd name="T11" fmla="*/ 1550 h 3912"/>
              <a:gd name="T12" fmla="*/ 374 w 2448"/>
              <a:gd name="T13" fmla="*/ 2392 h 3912"/>
              <a:gd name="T14" fmla="*/ 636 w 2448"/>
              <a:gd name="T15" fmla="*/ 3082 h 3912"/>
              <a:gd name="T16" fmla="*/ 0 w 2448"/>
              <a:gd name="T17" fmla="*/ 3409 h 3912"/>
              <a:gd name="T18" fmla="*/ 273 w 2448"/>
              <a:gd name="T19" fmla="*/ 3694 h 3912"/>
              <a:gd name="T20" fmla="*/ 348 w 2448"/>
              <a:gd name="T21" fmla="*/ 3531 h 3912"/>
              <a:gd name="T22" fmla="*/ 1488 w 2448"/>
              <a:gd name="T23" fmla="*/ 3194 h 3912"/>
              <a:gd name="T24" fmla="*/ 1908 w 2448"/>
              <a:gd name="T25" fmla="*/ 3911 h 3912"/>
              <a:gd name="T26" fmla="*/ 2286 w 2448"/>
              <a:gd name="T27" fmla="*/ 3674 h 3912"/>
              <a:gd name="T28" fmla="*/ 1943 w 2448"/>
              <a:gd name="T29" fmla="*/ 3536 h 3912"/>
              <a:gd name="T30" fmla="*/ 1534 w 2448"/>
              <a:gd name="T31" fmla="*/ 2566 h 3912"/>
              <a:gd name="T32" fmla="*/ 2390 w 2448"/>
              <a:gd name="T33" fmla="*/ 1765 h 3912"/>
              <a:gd name="T34" fmla="*/ 2408 w 2448"/>
              <a:gd name="T35" fmla="*/ 1880 h 3912"/>
              <a:gd name="T36" fmla="*/ 1857 w 2448"/>
              <a:gd name="T37" fmla="*/ 2235 h 3912"/>
              <a:gd name="T38" fmla="*/ 2239 w 2448"/>
              <a:gd name="T39" fmla="*/ 2116 h 3912"/>
              <a:gd name="T40" fmla="*/ 2398 w 2448"/>
              <a:gd name="T41" fmla="*/ 1724 h 3912"/>
              <a:gd name="T42" fmla="*/ 1599 w 2448"/>
              <a:gd name="T43" fmla="*/ 1368 h 3912"/>
              <a:gd name="T44" fmla="*/ 2125 w 2448"/>
              <a:gd name="T45" fmla="*/ 774 h 3912"/>
              <a:gd name="T46" fmla="*/ 2037 w 2448"/>
              <a:gd name="T47" fmla="*/ 387 h 3912"/>
              <a:gd name="T48" fmla="*/ 2062 w 2448"/>
              <a:gd name="T49" fmla="*/ 19 h 3912"/>
              <a:gd name="T50" fmla="*/ 1764 w 2448"/>
              <a:gd name="T51" fmla="*/ 3640 h 3912"/>
              <a:gd name="T52" fmla="*/ 1949 w 2448"/>
              <a:gd name="T53" fmla="*/ 3747 h 3912"/>
              <a:gd name="T54" fmla="*/ 1960 w 2448"/>
              <a:gd name="T55" fmla="*/ 3854 h 3912"/>
              <a:gd name="T56" fmla="*/ 79 w 2448"/>
              <a:gd name="T57" fmla="*/ 3394 h 3912"/>
              <a:gd name="T58" fmla="*/ 42 w 2448"/>
              <a:gd name="T59" fmla="*/ 3428 h 3912"/>
              <a:gd name="T60" fmla="*/ 236 w 2448"/>
              <a:gd name="T61" fmla="*/ 3510 h 3912"/>
              <a:gd name="T62" fmla="*/ 1051 w 2448"/>
              <a:gd name="T63" fmla="*/ 2064 h 3912"/>
              <a:gd name="T64" fmla="*/ 1019 w 2448"/>
              <a:gd name="T65" fmla="*/ 2090 h 3912"/>
              <a:gd name="T66" fmla="*/ 1017 w 2448"/>
              <a:gd name="T67" fmla="*/ 2301 h 3912"/>
              <a:gd name="T68" fmla="*/ 997 w 2448"/>
              <a:gd name="T69" fmla="*/ 1574 h 3912"/>
              <a:gd name="T70" fmla="*/ 1314 w 2448"/>
              <a:gd name="T71" fmla="*/ 2084 h 3912"/>
              <a:gd name="T72" fmla="*/ 1029 w 2448"/>
              <a:gd name="T73" fmla="*/ 1498 h 3912"/>
              <a:gd name="T74" fmla="*/ 698 w 2448"/>
              <a:gd name="T75" fmla="*/ 1908 h 3912"/>
              <a:gd name="T76" fmla="*/ 418 w 2448"/>
              <a:gd name="T77" fmla="*/ 2121 h 3912"/>
              <a:gd name="T78" fmla="*/ 820 w 2448"/>
              <a:gd name="T79" fmla="*/ 2280 h 3912"/>
              <a:gd name="T80" fmla="*/ 1103 w 2448"/>
              <a:gd name="T81" fmla="*/ 2396 h 3912"/>
              <a:gd name="T82" fmla="*/ 1381 w 2448"/>
              <a:gd name="T83" fmla="*/ 1437 h 3912"/>
              <a:gd name="T84" fmla="*/ 1587 w 2448"/>
              <a:gd name="T85" fmla="*/ 2353 h 3912"/>
              <a:gd name="T86" fmla="*/ 1953 w 2448"/>
              <a:gd name="T87" fmla="*/ 631 h 3912"/>
              <a:gd name="T88" fmla="*/ 1428 w 2448"/>
              <a:gd name="T89" fmla="*/ 850 h 3912"/>
              <a:gd name="T90" fmla="*/ 1962 w 2448"/>
              <a:gd name="T91" fmla="*/ 45 h 3912"/>
              <a:gd name="T92" fmla="*/ 1824 w 2448"/>
              <a:gd name="T93" fmla="*/ 490 h 3912"/>
              <a:gd name="T94" fmla="*/ 1554 w 2448"/>
              <a:gd name="T95" fmla="*/ 864 h 3912"/>
              <a:gd name="T96" fmla="*/ 1954 w 2448"/>
              <a:gd name="T97" fmla="*/ 446 h 3912"/>
              <a:gd name="T98" fmla="*/ 2094 w 2448"/>
              <a:gd name="T99" fmla="*/ 718 h 3912"/>
              <a:gd name="T100" fmla="*/ 2031 w 2448"/>
              <a:gd name="T101" fmla="*/ 796 h 3912"/>
              <a:gd name="T102" fmla="*/ 1413 w 2448"/>
              <a:gd name="T103" fmla="*/ 1317 h 3912"/>
              <a:gd name="T104" fmla="*/ 1492 w 2448"/>
              <a:gd name="T105" fmla="*/ 2601 h 3912"/>
              <a:gd name="T106" fmla="*/ 1604 w 2448"/>
              <a:gd name="T107" fmla="*/ 3227 h 3912"/>
              <a:gd name="T108" fmla="*/ 894 w 2448"/>
              <a:gd name="T109" fmla="*/ 3238 h 3912"/>
              <a:gd name="T110" fmla="*/ 659 w 2448"/>
              <a:gd name="T111" fmla="*/ 3129 h 3912"/>
              <a:gd name="T112" fmla="*/ 737 w 2448"/>
              <a:gd name="T113" fmla="*/ 2595 h 3912"/>
              <a:gd name="T114" fmla="*/ 663 w 2448"/>
              <a:gd name="T115" fmla="*/ 2323 h 3912"/>
              <a:gd name="T116" fmla="*/ 1330 w 2448"/>
              <a:gd name="T117" fmla="*/ 2849 h 3912"/>
              <a:gd name="T118" fmla="*/ 995 w 2448"/>
              <a:gd name="T119" fmla="*/ 1259 h 3912"/>
              <a:gd name="T120" fmla="*/ 445 w 2448"/>
              <a:gd name="T121" fmla="*/ 1452 h 3912"/>
              <a:gd name="T122" fmla="*/ 978 w 2448"/>
              <a:gd name="T123" fmla="*/ 1517 h 3912"/>
              <a:gd name="T124" fmla="*/ 982 w 2448"/>
              <a:gd name="T125" fmla="*/ 262 h 3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448" h="3912">
                <a:moveTo>
                  <a:pt x="915" y="378"/>
                </a:moveTo>
                <a:cubicBezTo>
                  <a:pt x="920" y="377"/>
                  <a:pt x="925" y="377"/>
                  <a:pt x="931" y="377"/>
                </a:cubicBezTo>
                <a:cubicBezTo>
                  <a:pt x="961" y="377"/>
                  <a:pt x="1002" y="387"/>
                  <a:pt x="1034" y="397"/>
                </a:cubicBezTo>
                <a:cubicBezTo>
                  <a:pt x="1050" y="402"/>
                  <a:pt x="1065" y="407"/>
                  <a:pt x="1075" y="411"/>
                </a:cubicBezTo>
                <a:lnTo>
                  <a:pt x="1081" y="414"/>
                </a:lnTo>
                <a:cubicBezTo>
                  <a:pt x="1042" y="498"/>
                  <a:pt x="1027" y="577"/>
                  <a:pt x="1027" y="650"/>
                </a:cubicBezTo>
                <a:cubicBezTo>
                  <a:pt x="1027" y="780"/>
                  <a:pt x="1077" y="886"/>
                  <a:pt x="1133" y="963"/>
                </a:cubicBezTo>
                <a:cubicBezTo>
                  <a:pt x="1161" y="1001"/>
                  <a:pt x="1191" y="1032"/>
                  <a:pt x="1217" y="1055"/>
                </a:cubicBezTo>
                <a:cubicBezTo>
                  <a:pt x="1243" y="1077"/>
                  <a:pt x="1265" y="1092"/>
                  <a:pt x="1281" y="1099"/>
                </a:cubicBezTo>
                <a:lnTo>
                  <a:pt x="1297" y="1106"/>
                </a:lnTo>
                <a:lnTo>
                  <a:pt x="1306" y="1091"/>
                </a:lnTo>
                <a:cubicBezTo>
                  <a:pt x="1306" y="1091"/>
                  <a:pt x="1313" y="1081"/>
                  <a:pt x="1324" y="1064"/>
                </a:cubicBezTo>
                <a:cubicBezTo>
                  <a:pt x="1333" y="1049"/>
                  <a:pt x="1347" y="1029"/>
                  <a:pt x="1361" y="1008"/>
                </a:cubicBezTo>
                <a:cubicBezTo>
                  <a:pt x="1390" y="1047"/>
                  <a:pt x="1405" y="1108"/>
                  <a:pt x="1405" y="1168"/>
                </a:cubicBezTo>
                <a:cubicBezTo>
                  <a:pt x="1405" y="1226"/>
                  <a:pt x="1391" y="1282"/>
                  <a:pt x="1369" y="1312"/>
                </a:cubicBezTo>
                <a:lnTo>
                  <a:pt x="1380" y="1320"/>
                </a:lnTo>
                <a:cubicBezTo>
                  <a:pt x="1339" y="1326"/>
                  <a:pt x="1297" y="1338"/>
                  <a:pt x="1255" y="1355"/>
                </a:cubicBezTo>
                <a:cubicBezTo>
                  <a:pt x="1196" y="1327"/>
                  <a:pt x="1132" y="1307"/>
                  <a:pt x="1070" y="1295"/>
                </a:cubicBezTo>
                <a:lnTo>
                  <a:pt x="1069" y="1299"/>
                </a:lnTo>
                <a:cubicBezTo>
                  <a:pt x="1062" y="1276"/>
                  <a:pt x="1049" y="1256"/>
                  <a:pt x="1032" y="1239"/>
                </a:cubicBezTo>
                <a:cubicBezTo>
                  <a:pt x="1000" y="1206"/>
                  <a:pt x="955" y="1182"/>
                  <a:pt x="907" y="1166"/>
                </a:cubicBezTo>
                <a:cubicBezTo>
                  <a:pt x="858" y="1149"/>
                  <a:pt x="805" y="1141"/>
                  <a:pt x="757" y="1141"/>
                </a:cubicBezTo>
                <a:cubicBezTo>
                  <a:pt x="724" y="1141"/>
                  <a:pt x="694" y="1145"/>
                  <a:pt x="668" y="1154"/>
                </a:cubicBezTo>
                <a:cubicBezTo>
                  <a:pt x="666" y="1154"/>
                  <a:pt x="649" y="1161"/>
                  <a:pt x="635" y="1167"/>
                </a:cubicBezTo>
                <a:cubicBezTo>
                  <a:pt x="561" y="1203"/>
                  <a:pt x="505" y="1267"/>
                  <a:pt x="468" y="1322"/>
                </a:cubicBezTo>
                <a:cubicBezTo>
                  <a:pt x="427" y="1381"/>
                  <a:pt x="407" y="1431"/>
                  <a:pt x="407" y="1432"/>
                </a:cubicBezTo>
                <a:lnTo>
                  <a:pt x="405" y="1437"/>
                </a:lnTo>
                <a:cubicBezTo>
                  <a:pt x="405" y="1442"/>
                  <a:pt x="405" y="1447"/>
                  <a:pt x="405" y="1452"/>
                </a:cubicBezTo>
                <a:cubicBezTo>
                  <a:pt x="404" y="1485"/>
                  <a:pt x="416" y="1517"/>
                  <a:pt x="439" y="1543"/>
                </a:cubicBezTo>
                <a:cubicBezTo>
                  <a:pt x="462" y="1569"/>
                  <a:pt x="498" y="1587"/>
                  <a:pt x="545" y="1592"/>
                </a:cubicBezTo>
                <a:lnTo>
                  <a:pt x="558" y="1593"/>
                </a:lnTo>
                <a:lnTo>
                  <a:pt x="564" y="1582"/>
                </a:lnTo>
                <a:cubicBezTo>
                  <a:pt x="593" y="1531"/>
                  <a:pt x="621" y="1480"/>
                  <a:pt x="653" y="1436"/>
                </a:cubicBezTo>
                <a:cubicBezTo>
                  <a:pt x="669" y="1442"/>
                  <a:pt x="691" y="1450"/>
                  <a:pt x="715" y="1459"/>
                </a:cubicBezTo>
                <a:cubicBezTo>
                  <a:pt x="702" y="1478"/>
                  <a:pt x="679" y="1511"/>
                  <a:pt x="652" y="1551"/>
                </a:cubicBezTo>
                <a:cubicBezTo>
                  <a:pt x="602" y="1623"/>
                  <a:pt x="538" y="1722"/>
                  <a:pt x="484" y="1822"/>
                </a:cubicBezTo>
                <a:cubicBezTo>
                  <a:pt x="429" y="1922"/>
                  <a:pt x="385" y="2025"/>
                  <a:pt x="378" y="2109"/>
                </a:cubicBezTo>
                <a:cubicBezTo>
                  <a:pt x="378" y="2113"/>
                  <a:pt x="378" y="2117"/>
                  <a:pt x="378" y="2121"/>
                </a:cubicBezTo>
                <a:cubicBezTo>
                  <a:pt x="378" y="2160"/>
                  <a:pt x="395" y="2195"/>
                  <a:pt x="418" y="2222"/>
                </a:cubicBezTo>
                <a:cubicBezTo>
                  <a:pt x="453" y="2263"/>
                  <a:pt x="503" y="2291"/>
                  <a:pt x="544" y="2310"/>
                </a:cubicBezTo>
                <a:cubicBezTo>
                  <a:pt x="572" y="2323"/>
                  <a:pt x="596" y="2331"/>
                  <a:pt x="609" y="2335"/>
                </a:cubicBezTo>
                <a:cubicBezTo>
                  <a:pt x="602" y="2345"/>
                  <a:pt x="596" y="2354"/>
                  <a:pt x="589" y="2362"/>
                </a:cubicBezTo>
                <a:cubicBezTo>
                  <a:pt x="576" y="2377"/>
                  <a:pt x="564" y="2386"/>
                  <a:pt x="554" y="2388"/>
                </a:cubicBezTo>
                <a:cubicBezTo>
                  <a:pt x="552" y="2389"/>
                  <a:pt x="545" y="2390"/>
                  <a:pt x="537" y="2390"/>
                </a:cubicBezTo>
                <a:cubicBezTo>
                  <a:pt x="495" y="2390"/>
                  <a:pt x="407" y="2372"/>
                  <a:pt x="334" y="2324"/>
                </a:cubicBezTo>
                <a:cubicBezTo>
                  <a:pt x="297" y="2299"/>
                  <a:pt x="263" y="2268"/>
                  <a:pt x="239" y="2227"/>
                </a:cubicBezTo>
                <a:cubicBezTo>
                  <a:pt x="214" y="2187"/>
                  <a:pt x="199" y="2137"/>
                  <a:pt x="199" y="2075"/>
                </a:cubicBezTo>
                <a:cubicBezTo>
                  <a:pt x="199" y="2058"/>
                  <a:pt x="200" y="2040"/>
                  <a:pt x="202" y="2021"/>
                </a:cubicBezTo>
                <a:cubicBezTo>
                  <a:pt x="205" y="1996"/>
                  <a:pt x="223" y="1949"/>
                  <a:pt x="247" y="1897"/>
                </a:cubicBezTo>
                <a:cubicBezTo>
                  <a:pt x="282" y="1819"/>
                  <a:pt x="333" y="1725"/>
                  <a:pt x="375" y="1649"/>
                </a:cubicBezTo>
                <a:lnTo>
                  <a:pt x="478" y="1702"/>
                </a:lnTo>
                <a:lnTo>
                  <a:pt x="496" y="1666"/>
                </a:lnTo>
                <a:lnTo>
                  <a:pt x="394" y="1614"/>
                </a:lnTo>
                <a:cubicBezTo>
                  <a:pt x="408" y="1589"/>
                  <a:pt x="420" y="1568"/>
                  <a:pt x="430" y="1550"/>
                </a:cubicBezTo>
                <a:cubicBezTo>
                  <a:pt x="432" y="1546"/>
                  <a:pt x="434" y="1543"/>
                  <a:pt x="436" y="1539"/>
                </a:cubicBezTo>
                <a:cubicBezTo>
                  <a:pt x="432" y="1534"/>
                  <a:pt x="423" y="1526"/>
                  <a:pt x="413" y="1499"/>
                </a:cubicBezTo>
                <a:cubicBezTo>
                  <a:pt x="412" y="1499"/>
                  <a:pt x="411" y="1500"/>
                  <a:pt x="411" y="1500"/>
                </a:cubicBezTo>
                <a:cubicBezTo>
                  <a:pt x="395" y="1531"/>
                  <a:pt x="337" y="1632"/>
                  <a:pt x="281" y="1738"/>
                </a:cubicBezTo>
                <a:cubicBezTo>
                  <a:pt x="253" y="1791"/>
                  <a:pt x="225" y="1845"/>
                  <a:pt x="204" y="1894"/>
                </a:cubicBezTo>
                <a:cubicBezTo>
                  <a:pt x="182" y="1942"/>
                  <a:pt x="166" y="1984"/>
                  <a:pt x="162" y="2016"/>
                </a:cubicBezTo>
                <a:cubicBezTo>
                  <a:pt x="159" y="2036"/>
                  <a:pt x="158" y="2056"/>
                  <a:pt x="158" y="2075"/>
                </a:cubicBezTo>
                <a:cubicBezTo>
                  <a:pt x="158" y="2144"/>
                  <a:pt x="176" y="2201"/>
                  <a:pt x="204" y="2248"/>
                </a:cubicBezTo>
                <a:cubicBezTo>
                  <a:pt x="246" y="2318"/>
                  <a:pt x="311" y="2364"/>
                  <a:pt x="374" y="2392"/>
                </a:cubicBezTo>
                <a:cubicBezTo>
                  <a:pt x="437" y="2419"/>
                  <a:pt x="498" y="2430"/>
                  <a:pt x="537" y="2430"/>
                </a:cubicBezTo>
                <a:cubicBezTo>
                  <a:pt x="547" y="2430"/>
                  <a:pt x="557" y="2429"/>
                  <a:pt x="565" y="2427"/>
                </a:cubicBezTo>
                <a:cubicBezTo>
                  <a:pt x="590" y="2420"/>
                  <a:pt x="609" y="2402"/>
                  <a:pt x="626" y="2381"/>
                </a:cubicBezTo>
                <a:cubicBezTo>
                  <a:pt x="629" y="2377"/>
                  <a:pt x="632" y="2373"/>
                  <a:pt x="635" y="2368"/>
                </a:cubicBezTo>
                <a:cubicBezTo>
                  <a:pt x="658" y="2365"/>
                  <a:pt x="693" y="2359"/>
                  <a:pt x="726" y="2352"/>
                </a:cubicBezTo>
                <a:cubicBezTo>
                  <a:pt x="732" y="2351"/>
                  <a:pt x="738" y="2350"/>
                  <a:pt x="744" y="2348"/>
                </a:cubicBezTo>
                <a:cubicBezTo>
                  <a:pt x="712" y="2474"/>
                  <a:pt x="685" y="2651"/>
                  <a:pt x="667" y="2802"/>
                </a:cubicBezTo>
                <a:cubicBezTo>
                  <a:pt x="656" y="2885"/>
                  <a:pt x="648" y="2961"/>
                  <a:pt x="643" y="3016"/>
                </a:cubicBezTo>
                <a:cubicBezTo>
                  <a:pt x="640" y="3043"/>
                  <a:pt x="638" y="3066"/>
                  <a:pt x="636" y="3082"/>
                </a:cubicBezTo>
                <a:cubicBezTo>
                  <a:pt x="636" y="3092"/>
                  <a:pt x="635" y="3093"/>
                  <a:pt x="627" y="3096"/>
                </a:cubicBezTo>
                <a:cubicBezTo>
                  <a:pt x="538" y="3123"/>
                  <a:pt x="398" y="3186"/>
                  <a:pt x="237" y="3266"/>
                </a:cubicBezTo>
                <a:lnTo>
                  <a:pt x="224" y="3273"/>
                </a:lnTo>
                <a:lnTo>
                  <a:pt x="227" y="3288"/>
                </a:lnTo>
                <a:cubicBezTo>
                  <a:pt x="227" y="3292"/>
                  <a:pt x="228" y="3296"/>
                  <a:pt x="229" y="3300"/>
                </a:cubicBezTo>
                <a:cubicBezTo>
                  <a:pt x="106" y="3333"/>
                  <a:pt x="43" y="3363"/>
                  <a:pt x="9" y="3387"/>
                </a:cubicBezTo>
                <a:lnTo>
                  <a:pt x="1" y="3392"/>
                </a:lnTo>
                <a:lnTo>
                  <a:pt x="0" y="3401"/>
                </a:lnTo>
                <a:lnTo>
                  <a:pt x="0" y="3409"/>
                </a:lnTo>
                <a:cubicBezTo>
                  <a:pt x="0" y="3431"/>
                  <a:pt x="6" y="3464"/>
                  <a:pt x="15" y="3506"/>
                </a:cubicBezTo>
                <a:cubicBezTo>
                  <a:pt x="29" y="3568"/>
                  <a:pt x="52" y="3647"/>
                  <a:pt x="75" y="3714"/>
                </a:cubicBezTo>
                <a:cubicBezTo>
                  <a:pt x="87" y="3747"/>
                  <a:pt x="99" y="3778"/>
                  <a:pt x="111" y="3802"/>
                </a:cubicBezTo>
                <a:cubicBezTo>
                  <a:pt x="117" y="3814"/>
                  <a:pt x="122" y="3825"/>
                  <a:pt x="128" y="3834"/>
                </a:cubicBezTo>
                <a:cubicBezTo>
                  <a:pt x="135" y="3843"/>
                  <a:pt x="140" y="3851"/>
                  <a:pt x="149" y="3857"/>
                </a:cubicBezTo>
                <a:lnTo>
                  <a:pt x="157" y="3863"/>
                </a:lnTo>
                <a:lnTo>
                  <a:pt x="167" y="3859"/>
                </a:lnTo>
                <a:cubicBezTo>
                  <a:pt x="187" y="3852"/>
                  <a:pt x="203" y="3838"/>
                  <a:pt x="217" y="3820"/>
                </a:cubicBezTo>
                <a:cubicBezTo>
                  <a:pt x="243" y="3787"/>
                  <a:pt x="262" y="3742"/>
                  <a:pt x="273" y="3694"/>
                </a:cubicBezTo>
                <a:lnTo>
                  <a:pt x="275" y="3691"/>
                </a:lnTo>
                <a:lnTo>
                  <a:pt x="274" y="3690"/>
                </a:lnTo>
                <a:cubicBezTo>
                  <a:pt x="281" y="3661"/>
                  <a:pt x="284" y="3631"/>
                  <a:pt x="284" y="3602"/>
                </a:cubicBezTo>
                <a:cubicBezTo>
                  <a:pt x="284" y="3581"/>
                  <a:pt x="282" y="3560"/>
                  <a:pt x="277" y="3541"/>
                </a:cubicBezTo>
                <a:cubicBezTo>
                  <a:pt x="274" y="3531"/>
                  <a:pt x="274" y="3531"/>
                  <a:pt x="282" y="3525"/>
                </a:cubicBezTo>
                <a:cubicBezTo>
                  <a:pt x="290" y="3519"/>
                  <a:pt x="300" y="3513"/>
                  <a:pt x="310" y="3508"/>
                </a:cubicBezTo>
                <a:cubicBezTo>
                  <a:pt x="314" y="3513"/>
                  <a:pt x="318" y="3518"/>
                  <a:pt x="323" y="3521"/>
                </a:cubicBezTo>
                <a:cubicBezTo>
                  <a:pt x="328" y="3526"/>
                  <a:pt x="334" y="3531"/>
                  <a:pt x="345" y="3531"/>
                </a:cubicBezTo>
                <a:lnTo>
                  <a:pt x="348" y="3531"/>
                </a:lnTo>
                <a:lnTo>
                  <a:pt x="350" y="3531"/>
                </a:lnTo>
                <a:lnTo>
                  <a:pt x="352" y="3530"/>
                </a:lnTo>
                <a:cubicBezTo>
                  <a:pt x="412" y="3511"/>
                  <a:pt x="487" y="3489"/>
                  <a:pt x="553" y="3471"/>
                </a:cubicBezTo>
                <a:cubicBezTo>
                  <a:pt x="618" y="3454"/>
                  <a:pt x="676" y="3440"/>
                  <a:pt x="698" y="3438"/>
                </a:cubicBezTo>
                <a:cubicBezTo>
                  <a:pt x="714" y="3436"/>
                  <a:pt x="729" y="3430"/>
                  <a:pt x="746" y="3420"/>
                </a:cubicBezTo>
                <a:cubicBezTo>
                  <a:pt x="803" y="3387"/>
                  <a:pt x="880" y="3313"/>
                  <a:pt x="955" y="3233"/>
                </a:cubicBezTo>
                <a:cubicBezTo>
                  <a:pt x="1017" y="3166"/>
                  <a:pt x="1077" y="3096"/>
                  <a:pt x="1117" y="3041"/>
                </a:cubicBezTo>
                <a:cubicBezTo>
                  <a:pt x="1195" y="3068"/>
                  <a:pt x="1281" y="3101"/>
                  <a:pt x="1358" y="3134"/>
                </a:cubicBezTo>
                <a:cubicBezTo>
                  <a:pt x="1406" y="3155"/>
                  <a:pt x="1451" y="3175"/>
                  <a:pt x="1488" y="3194"/>
                </a:cubicBezTo>
                <a:cubicBezTo>
                  <a:pt x="1512" y="3206"/>
                  <a:pt x="1532" y="3218"/>
                  <a:pt x="1548" y="3228"/>
                </a:cubicBezTo>
                <a:cubicBezTo>
                  <a:pt x="1562" y="3236"/>
                  <a:pt x="1563" y="3240"/>
                  <a:pt x="1564" y="3252"/>
                </a:cubicBezTo>
                <a:cubicBezTo>
                  <a:pt x="1570" y="3389"/>
                  <a:pt x="1621" y="3526"/>
                  <a:pt x="1676" y="3644"/>
                </a:cubicBezTo>
                <a:lnTo>
                  <a:pt x="1682" y="3656"/>
                </a:lnTo>
                <a:lnTo>
                  <a:pt x="1695" y="3655"/>
                </a:lnTo>
                <a:cubicBezTo>
                  <a:pt x="1705" y="3655"/>
                  <a:pt x="1715" y="3653"/>
                  <a:pt x="1725" y="3651"/>
                </a:cubicBezTo>
                <a:cubicBezTo>
                  <a:pt x="1754" y="3711"/>
                  <a:pt x="1784" y="3767"/>
                  <a:pt x="1812" y="3811"/>
                </a:cubicBezTo>
                <a:cubicBezTo>
                  <a:pt x="1828" y="3836"/>
                  <a:pt x="1844" y="3858"/>
                  <a:pt x="1860" y="3875"/>
                </a:cubicBezTo>
                <a:cubicBezTo>
                  <a:pt x="1875" y="3892"/>
                  <a:pt x="1890" y="3905"/>
                  <a:pt x="1908" y="3911"/>
                </a:cubicBezTo>
                <a:lnTo>
                  <a:pt x="1910" y="3912"/>
                </a:lnTo>
                <a:lnTo>
                  <a:pt x="1912" y="3912"/>
                </a:lnTo>
                <a:lnTo>
                  <a:pt x="1916" y="3912"/>
                </a:lnTo>
                <a:cubicBezTo>
                  <a:pt x="1923" y="3912"/>
                  <a:pt x="1927" y="3911"/>
                  <a:pt x="1932" y="3909"/>
                </a:cubicBezTo>
                <a:cubicBezTo>
                  <a:pt x="1951" y="3904"/>
                  <a:pt x="1981" y="3890"/>
                  <a:pt x="2016" y="3871"/>
                </a:cubicBezTo>
                <a:cubicBezTo>
                  <a:pt x="2069" y="3844"/>
                  <a:pt x="2134" y="3806"/>
                  <a:pt x="2187" y="3771"/>
                </a:cubicBezTo>
                <a:cubicBezTo>
                  <a:pt x="2213" y="3753"/>
                  <a:pt x="2236" y="3736"/>
                  <a:pt x="2253" y="3721"/>
                </a:cubicBezTo>
                <a:cubicBezTo>
                  <a:pt x="2262" y="3714"/>
                  <a:pt x="2269" y="3707"/>
                  <a:pt x="2275" y="3700"/>
                </a:cubicBezTo>
                <a:cubicBezTo>
                  <a:pt x="2280" y="3693"/>
                  <a:pt x="2286" y="3686"/>
                  <a:pt x="2286" y="3674"/>
                </a:cubicBezTo>
                <a:lnTo>
                  <a:pt x="2286" y="3672"/>
                </a:lnTo>
                <a:cubicBezTo>
                  <a:pt x="2285" y="3656"/>
                  <a:pt x="2276" y="3645"/>
                  <a:pt x="2266" y="3637"/>
                </a:cubicBezTo>
                <a:cubicBezTo>
                  <a:pt x="2250" y="3625"/>
                  <a:pt x="2229" y="3617"/>
                  <a:pt x="2203" y="3611"/>
                </a:cubicBezTo>
                <a:cubicBezTo>
                  <a:pt x="2177" y="3605"/>
                  <a:pt x="2147" y="3601"/>
                  <a:pt x="2114" y="3601"/>
                </a:cubicBezTo>
                <a:cubicBezTo>
                  <a:pt x="2084" y="3601"/>
                  <a:pt x="2051" y="3604"/>
                  <a:pt x="2019" y="3611"/>
                </a:cubicBezTo>
                <a:cubicBezTo>
                  <a:pt x="2003" y="3616"/>
                  <a:pt x="2003" y="3616"/>
                  <a:pt x="1991" y="3607"/>
                </a:cubicBezTo>
                <a:cubicBezTo>
                  <a:pt x="1987" y="3604"/>
                  <a:pt x="1983" y="3600"/>
                  <a:pt x="1978" y="3595"/>
                </a:cubicBezTo>
                <a:cubicBezTo>
                  <a:pt x="1964" y="3581"/>
                  <a:pt x="1950" y="3561"/>
                  <a:pt x="1946" y="3535"/>
                </a:cubicBezTo>
                <a:lnTo>
                  <a:pt x="1943" y="3536"/>
                </a:lnTo>
                <a:cubicBezTo>
                  <a:pt x="1953" y="3527"/>
                  <a:pt x="1960" y="3519"/>
                  <a:pt x="1967" y="3511"/>
                </a:cubicBezTo>
                <a:cubicBezTo>
                  <a:pt x="1973" y="3503"/>
                  <a:pt x="1979" y="3495"/>
                  <a:pt x="1981" y="3485"/>
                </a:cubicBezTo>
                <a:lnTo>
                  <a:pt x="1982" y="3482"/>
                </a:lnTo>
                <a:lnTo>
                  <a:pt x="1982" y="3479"/>
                </a:lnTo>
                <a:cubicBezTo>
                  <a:pt x="1977" y="3403"/>
                  <a:pt x="1970" y="3312"/>
                  <a:pt x="1957" y="3227"/>
                </a:cubicBezTo>
                <a:cubicBezTo>
                  <a:pt x="1944" y="3142"/>
                  <a:pt x="1925" y="3062"/>
                  <a:pt x="1895" y="3008"/>
                </a:cubicBezTo>
                <a:cubicBezTo>
                  <a:pt x="1861" y="2949"/>
                  <a:pt x="1793" y="2857"/>
                  <a:pt x="1720" y="2770"/>
                </a:cubicBezTo>
                <a:cubicBezTo>
                  <a:pt x="1658" y="2697"/>
                  <a:pt x="1594" y="2628"/>
                  <a:pt x="1541" y="2586"/>
                </a:cubicBezTo>
                <a:cubicBezTo>
                  <a:pt x="1530" y="2578"/>
                  <a:pt x="1529" y="2576"/>
                  <a:pt x="1534" y="2566"/>
                </a:cubicBezTo>
                <a:cubicBezTo>
                  <a:pt x="1557" y="2522"/>
                  <a:pt x="1592" y="2449"/>
                  <a:pt x="1625" y="2369"/>
                </a:cubicBezTo>
                <a:cubicBezTo>
                  <a:pt x="1672" y="2253"/>
                  <a:pt x="1748" y="1933"/>
                  <a:pt x="1753" y="1805"/>
                </a:cubicBezTo>
                <a:cubicBezTo>
                  <a:pt x="1787" y="1879"/>
                  <a:pt x="1837" y="1960"/>
                  <a:pt x="1917" y="2031"/>
                </a:cubicBezTo>
                <a:lnTo>
                  <a:pt x="1926" y="2039"/>
                </a:lnTo>
                <a:lnTo>
                  <a:pt x="1937" y="2036"/>
                </a:lnTo>
                <a:cubicBezTo>
                  <a:pt x="2094" y="1988"/>
                  <a:pt x="2204" y="1877"/>
                  <a:pt x="2205" y="1876"/>
                </a:cubicBezTo>
                <a:lnTo>
                  <a:pt x="2206" y="1875"/>
                </a:lnTo>
                <a:lnTo>
                  <a:pt x="2207" y="1874"/>
                </a:lnTo>
                <a:cubicBezTo>
                  <a:pt x="2259" y="1803"/>
                  <a:pt x="2329" y="1774"/>
                  <a:pt x="2390" y="1765"/>
                </a:cubicBezTo>
                <a:lnTo>
                  <a:pt x="2398" y="1764"/>
                </a:lnTo>
                <a:cubicBezTo>
                  <a:pt x="2403" y="1764"/>
                  <a:pt x="2403" y="1763"/>
                  <a:pt x="2403" y="1766"/>
                </a:cubicBezTo>
                <a:cubicBezTo>
                  <a:pt x="2403" y="1770"/>
                  <a:pt x="2400" y="1780"/>
                  <a:pt x="2397" y="1788"/>
                </a:cubicBezTo>
                <a:cubicBezTo>
                  <a:pt x="2395" y="1791"/>
                  <a:pt x="2394" y="1795"/>
                  <a:pt x="2392" y="1797"/>
                </a:cubicBezTo>
                <a:lnTo>
                  <a:pt x="2391" y="1800"/>
                </a:lnTo>
                <a:lnTo>
                  <a:pt x="2391" y="1800"/>
                </a:lnTo>
                <a:lnTo>
                  <a:pt x="2384" y="1811"/>
                </a:lnTo>
                <a:lnTo>
                  <a:pt x="2391" y="1821"/>
                </a:lnTo>
                <a:cubicBezTo>
                  <a:pt x="2403" y="1841"/>
                  <a:pt x="2408" y="1861"/>
                  <a:pt x="2408" y="1880"/>
                </a:cubicBezTo>
                <a:cubicBezTo>
                  <a:pt x="2408" y="1913"/>
                  <a:pt x="2393" y="1945"/>
                  <a:pt x="2368" y="1972"/>
                </a:cubicBezTo>
                <a:cubicBezTo>
                  <a:pt x="2343" y="1999"/>
                  <a:pt x="2308" y="2021"/>
                  <a:pt x="2270" y="2031"/>
                </a:cubicBezTo>
                <a:lnTo>
                  <a:pt x="2262" y="2033"/>
                </a:lnTo>
                <a:lnTo>
                  <a:pt x="2258" y="2040"/>
                </a:lnTo>
                <a:cubicBezTo>
                  <a:pt x="2249" y="2055"/>
                  <a:pt x="2224" y="2078"/>
                  <a:pt x="2191" y="2101"/>
                </a:cubicBezTo>
                <a:cubicBezTo>
                  <a:pt x="2142" y="2135"/>
                  <a:pt x="2075" y="2171"/>
                  <a:pt x="2013" y="2198"/>
                </a:cubicBezTo>
                <a:cubicBezTo>
                  <a:pt x="1982" y="2212"/>
                  <a:pt x="1952" y="2223"/>
                  <a:pt x="1926" y="2231"/>
                </a:cubicBezTo>
                <a:cubicBezTo>
                  <a:pt x="1913" y="2235"/>
                  <a:pt x="1901" y="2239"/>
                  <a:pt x="1890" y="2241"/>
                </a:cubicBezTo>
                <a:cubicBezTo>
                  <a:pt x="1874" y="2244"/>
                  <a:pt x="1871" y="2245"/>
                  <a:pt x="1857" y="2235"/>
                </a:cubicBezTo>
                <a:cubicBezTo>
                  <a:pt x="1805" y="2201"/>
                  <a:pt x="1770" y="2168"/>
                  <a:pt x="1742" y="2135"/>
                </a:cubicBezTo>
                <a:lnTo>
                  <a:pt x="1711" y="2162"/>
                </a:lnTo>
                <a:cubicBezTo>
                  <a:pt x="1745" y="2201"/>
                  <a:pt x="1788" y="2242"/>
                  <a:pt x="1855" y="2281"/>
                </a:cubicBezTo>
                <a:lnTo>
                  <a:pt x="1860" y="2284"/>
                </a:lnTo>
                <a:lnTo>
                  <a:pt x="1865" y="2284"/>
                </a:lnTo>
                <a:lnTo>
                  <a:pt x="1867" y="2284"/>
                </a:lnTo>
                <a:cubicBezTo>
                  <a:pt x="1893" y="2284"/>
                  <a:pt x="1927" y="2275"/>
                  <a:pt x="1967" y="2260"/>
                </a:cubicBezTo>
                <a:cubicBezTo>
                  <a:pt x="2026" y="2239"/>
                  <a:pt x="2096" y="2206"/>
                  <a:pt x="2157" y="2170"/>
                </a:cubicBezTo>
                <a:cubicBezTo>
                  <a:pt x="2188" y="2152"/>
                  <a:pt x="2216" y="2134"/>
                  <a:pt x="2239" y="2116"/>
                </a:cubicBezTo>
                <a:cubicBezTo>
                  <a:pt x="2255" y="2103"/>
                  <a:pt x="2269" y="2091"/>
                  <a:pt x="2279" y="2079"/>
                </a:cubicBezTo>
                <a:cubicBezTo>
                  <a:pt x="2288" y="2068"/>
                  <a:pt x="2288" y="2068"/>
                  <a:pt x="2302" y="2063"/>
                </a:cubicBezTo>
                <a:cubicBezTo>
                  <a:pt x="2339" y="2049"/>
                  <a:pt x="2372" y="2027"/>
                  <a:pt x="2398" y="1999"/>
                </a:cubicBezTo>
                <a:cubicBezTo>
                  <a:pt x="2428" y="1967"/>
                  <a:pt x="2448" y="1925"/>
                  <a:pt x="2448" y="1880"/>
                </a:cubicBezTo>
                <a:cubicBezTo>
                  <a:pt x="2448" y="1859"/>
                  <a:pt x="2443" y="1836"/>
                  <a:pt x="2433" y="1815"/>
                </a:cubicBezTo>
                <a:cubicBezTo>
                  <a:pt x="2431" y="1812"/>
                  <a:pt x="2431" y="1811"/>
                  <a:pt x="2434" y="1804"/>
                </a:cubicBezTo>
                <a:cubicBezTo>
                  <a:pt x="2438" y="1793"/>
                  <a:pt x="2443" y="1781"/>
                  <a:pt x="2443" y="1766"/>
                </a:cubicBezTo>
                <a:cubicBezTo>
                  <a:pt x="2443" y="1757"/>
                  <a:pt x="2441" y="1745"/>
                  <a:pt x="2432" y="1736"/>
                </a:cubicBezTo>
                <a:cubicBezTo>
                  <a:pt x="2424" y="1727"/>
                  <a:pt x="2411" y="1723"/>
                  <a:pt x="2398" y="1724"/>
                </a:cubicBezTo>
                <a:cubicBezTo>
                  <a:pt x="2394" y="1724"/>
                  <a:pt x="2389" y="1724"/>
                  <a:pt x="2384" y="1725"/>
                </a:cubicBezTo>
                <a:cubicBezTo>
                  <a:pt x="2323" y="1734"/>
                  <a:pt x="2253" y="1761"/>
                  <a:pt x="2197" y="1822"/>
                </a:cubicBezTo>
                <a:cubicBezTo>
                  <a:pt x="2163" y="1858"/>
                  <a:pt x="2169" y="1855"/>
                  <a:pt x="2145" y="1875"/>
                </a:cubicBezTo>
                <a:cubicBezTo>
                  <a:pt x="2107" y="1907"/>
                  <a:pt x="2036" y="1958"/>
                  <a:pt x="1950" y="1989"/>
                </a:cubicBezTo>
                <a:cubicBezTo>
                  <a:pt x="1937" y="1994"/>
                  <a:pt x="1937" y="1995"/>
                  <a:pt x="1928" y="1985"/>
                </a:cubicBezTo>
                <a:cubicBezTo>
                  <a:pt x="1831" y="1893"/>
                  <a:pt x="1785" y="1783"/>
                  <a:pt x="1753" y="1699"/>
                </a:cubicBezTo>
                <a:lnTo>
                  <a:pt x="1751" y="1700"/>
                </a:lnTo>
                <a:cubicBezTo>
                  <a:pt x="1747" y="1638"/>
                  <a:pt x="1735" y="1580"/>
                  <a:pt x="1715" y="1528"/>
                </a:cubicBezTo>
                <a:cubicBezTo>
                  <a:pt x="1687" y="1457"/>
                  <a:pt x="1648" y="1404"/>
                  <a:pt x="1599" y="1368"/>
                </a:cubicBezTo>
                <a:cubicBezTo>
                  <a:pt x="1584" y="1358"/>
                  <a:pt x="1569" y="1349"/>
                  <a:pt x="1553" y="1342"/>
                </a:cubicBezTo>
                <a:cubicBezTo>
                  <a:pt x="1595" y="1269"/>
                  <a:pt x="1635" y="1233"/>
                  <a:pt x="1678" y="1209"/>
                </a:cubicBezTo>
                <a:cubicBezTo>
                  <a:pt x="1726" y="1183"/>
                  <a:pt x="1782" y="1173"/>
                  <a:pt x="1851" y="1156"/>
                </a:cubicBezTo>
                <a:cubicBezTo>
                  <a:pt x="1892" y="1145"/>
                  <a:pt x="1925" y="1117"/>
                  <a:pt x="1952" y="1083"/>
                </a:cubicBezTo>
                <a:cubicBezTo>
                  <a:pt x="1992" y="1031"/>
                  <a:pt x="2021" y="965"/>
                  <a:pt x="2040" y="910"/>
                </a:cubicBezTo>
                <a:cubicBezTo>
                  <a:pt x="2050" y="883"/>
                  <a:pt x="2057" y="858"/>
                  <a:pt x="2061" y="841"/>
                </a:cubicBezTo>
                <a:cubicBezTo>
                  <a:pt x="2064" y="828"/>
                  <a:pt x="2064" y="823"/>
                  <a:pt x="2075" y="817"/>
                </a:cubicBezTo>
                <a:cubicBezTo>
                  <a:pt x="2081" y="813"/>
                  <a:pt x="2089" y="808"/>
                  <a:pt x="2097" y="802"/>
                </a:cubicBezTo>
                <a:cubicBezTo>
                  <a:pt x="2107" y="795"/>
                  <a:pt x="2117" y="785"/>
                  <a:pt x="2125" y="774"/>
                </a:cubicBezTo>
                <a:cubicBezTo>
                  <a:pt x="2133" y="763"/>
                  <a:pt x="2140" y="749"/>
                  <a:pt x="2141" y="733"/>
                </a:cubicBezTo>
                <a:lnTo>
                  <a:pt x="2141" y="733"/>
                </a:lnTo>
                <a:lnTo>
                  <a:pt x="2141" y="732"/>
                </a:lnTo>
                <a:cubicBezTo>
                  <a:pt x="2141" y="715"/>
                  <a:pt x="2132" y="701"/>
                  <a:pt x="2123" y="689"/>
                </a:cubicBezTo>
                <a:cubicBezTo>
                  <a:pt x="2109" y="672"/>
                  <a:pt x="2090" y="658"/>
                  <a:pt x="2074" y="647"/>
                </a:cubicBezTo>
                <a:cubicBezTo>
                  <a:pt x="2070" y="645"/>
                  <a:pt x="2067" y="643"/>
                  <a:pt x="2063" y="641"/>
                </a:cubicBezTo>
                <a:cubicBezTo>
                  <a:pt x="2055" y="637"/>
                  <a:pt x="2057" y="639"/>
                  <a:pt x="2057" y="623"/>
                </a:cubicBezTo>
                <a:cubicBezTo>
                  <a:pt x="2058" y="612"/>
                  <a:pt x="2058" y="598"/>
                  <a:pt x="2058" y="581"/>
                </a:cubicBezTo>
                <a:cubicBezTo>
                  <a:pt x="2058" y="528"/>
                  <a:pt x="2054" y="453"/>
                  <a:pt x="2037" y="387"/>
                </a:cubicBezTo>
                <a:cubicBezTo>
                  <a:pt x="2076" y="361"/>
                  <a:pt x="2112" y="336"/>
                  <a:pt x="2143" y="315"/>
                </a:cubicBezTo>
                <a:cubicBezTo>
                  <a:pt x="2196" y="280"/>
                  <a:pt x="2233" y="255"/>
                  <a:pt x="2246" y="245"/>
                </a:cubicBezTo>
                <a:lnTo>
                  <a:pt x="2271" y="227"/>
                </a:lnTo>
                <a:lnTo>
                  <a:pt x="2244" y="212"/>
                </a:lnTo>
                <a:cubicBezTo>
                  <a:pt x="2191" y="180"/>
                  <a:pt x="2122" y="158"/>
                  <a:pt x="2055" y="143"/>
                </a:cubicBezTo>
                <a:cubicBezTo>
                  <a:pt x="2012" y="133"/>
                  <a:pt x="1970" y="126"/>
                  <a:pt x="1934" y="121"/>
                </a:cubicBezTo>
                <a:cubicBezTo>
                  <a:pt x="1929" y="120"/>
                  <a:pt x="1928" y="121"/>
                  <a:pt x="1933" y="117"/>
                </a:cubicBezTo>
                <a:cubicBezTo>
                  <a:pt x="1978" y="84"/>
                  <a:pt x="2025" y="47"/>
                  <a:pt x="2025" y="47"/>
                </a:cubicBezTo>
                <a:lnTo>
                  <a:pt x="2062" y="19"/>
                </a:lnTo>
                <a:lnTo>
                  <a:pt x="2016" y="11"/>
                </a:lnTo>
                <a:cubicBezTo>
                  <a:pt x="1979" y="5"/>
                  <a:pt x="1924" y="0"/>
                  <a:pt x="1860" y="0"/>
                </a:cubicBezTo>
                <a:cubicBezTo>
                  <a:pt x="1743" y="0"/>
                  <a:pt x="1591" y="16"/>
                  <a:pt x="1448" y="74"/>
                </a:cubicBezTo>
                <a:cubicBezTo>
                  <a:pt x="1311" y="129"/>
                  <a:pt x="1180" y="223"/>
                  <a:pt x="1099" y="377"/>
                </a:cubicBezTo>
                <a:cubicBezTo>
                  <a:pt x="1089" y="373"/>
                  <a:pt x="1070" y="366"/>
                  <a:pt x="1046" y="359"/>
                </a:cubicBezTo>
                <a:cubicBezTo>
                  <a:pt x="1012" y="348"/>
                  <a:pt x="969" y="337"/>
                  <a:pt x="931" y="336"/>
                </a:cubicBezTo>
                <a:cubicBezTo>
                  <a:pt x="924" y="336"/>
                  <a:pt x="916" y="337"/>
                  <a:pt x="910" y="338"/>
                </a:cubicBezTo>
                <a:lnTo>
                  <a:pt x="915" y="378"/>
                </a:lnTo>
                <a:close/>
                <a:moveTo>
                  <a:pt x="1764" y="3640"/>
                </a:moveTo>
                <a:cubicBezTo>
                  <a:pt x="1800" y="3628"/>
                  <a:pt x="1837" y="3609"/>
                  <a:pt x="1870" y="3589"/>
                </a:cubicBezTo>
                <a:cubicBezTo>
                  <a:pt x="1884" y="3580"/>
                  <a:pt x="1898" y="3571"/>
                  <a:pt x="1911" y="3562"/>
                </a:cubicBezTo>
                <a:cubicBezTo>
                  <a:pt x="1920" y="3591"/>
                  <a:pt x="1938" y="3612"/>
                  <a:pt x="1953" y="3627"/>
                </a:cubicBezTo>
                <a:cubicBezTo>
                  <a:pt x="1972" y="3646"/>
                  <a:pt x="1990" y="3655"/>
                  <a:pt x="1991" y="3655"/>
                </a:cubicBezTo>
                <a:lnTo>
                  <a:pt x="1998" y="3659"/>
                </a:lnTo>
                <a:lnTo>
                  <a:pt x="2006" y="3657"/>
                </a:lnTo>
                <a:cubicBezTo>
                  <a:pt x="2027" y="3650"/>
                  <a:pt x="2050" y="3646"/>
                  <a:pt x="2072" y="3644"/>
                </a:cubicBezTo>
                <a:cubicBezTo>
                  <a:pt x="2066" y="3652"/>
                  <a:pt x="2058" y="3662"/>
                  <a:pt x="2048" y="3672"/>
                </a:cubicBezTo>
                <a:cubicBezTo>
                  <a:pt x="2024" y="3697"/>
                  <a:pt x="1988" y="3725"/>
                  <a:pt x="1949" y="3747"/>
                </a:cubicBezTo>
                <a:cubicBezTo>
                  <a:pt x="1915" y="3766"/>
                  <a:pt x="1878" y="3781"/>
                  <a:pt x="1845" y="3787"/>
                </a:cubicBezTo>
                <a:cubicBezTo>
                  <a:pt x="1819" y="3746"/>
                  <a:pt x="1792" y="3695"/>
                  <a:pt x="1764" y="3640"/>
                </a:cubicBezTo>
                <a:close/>
                <a:moveTo>
                  <a:pt x="2119" y="3642"/>
                </a:moveTo>
                <a:cubicBezTo>
                  <a:pt x="2156" y="3642"/>
                  <a:pt x="2190" y="3648"/>
                  <a:pt x="2214" y="3656"/>
                </a:cubicBezTo>
                <a:cubicBezTo>
                  <a:pt x="2226" y="3660"/>
                  <a:pt x="2236" y="3665"/>
                  <a:pt x="2241" y="3669"/>
                </a:cubicBezTo>
                <a:cubicBezTo>
                  <a:pt x="2247" y="3673"/>
                  <a:pt x="2245" y="3673"/>
                  <a:pt x="2241" y="3677"/>
                </a:cubicBezTo>
                <a:cubicBezTo>
                  <a:pt x="2238" y="3681"/>
                  <a:pt x="2233" y="3686"/>
                  <a:pt x="2226" y="3691"/>
                </a:cubicBezTo>
                <a:cubicBezTo>
                  <a:pt x="2190" y="3722"/>
                  <a:pt x="2117" y="3769"/>
                  <a:pt x="2051" y="3806"/>
                </a:cubicBezTo>
                <a:cubicBezTo>
                  <a:pt x="2017" y="3825"/>
                  <a:pt x="1985" y="3842"/>
                  <a:pt x="1960" y="3854"/>
                </a:cubicBezTo>
                <a:cubicBezTo>
                  <a:pt x="1948" y="3860"/>
                  <a:pt x="1937" y="3865"/>
                  <a:pt x="1929" y="3868"/>
                </a:cubicBezTo>
                <a:cubicBezTo>
                  <a:pt x="1916" y="3873"/>
                  <a:pt x="1918" y="3874"/>
                  <a:pt x="1907" y="3864"/>
                </a:cubicBezTo>
                <a:cubicBezTo>
                  <a:pt x="1901" y="3860"/>
                  <a:pt x="1896" y="3854"/>
                  <a:pt x="1889" y="3848"/>
                </a:cubicBezTo>
                <a:cubicBezTo>
                  <a:pt x="1883" y="3841"/>
                  <a:pt x="1876" y="3832"/>
                  <a:pt x="1869" y="3823"/>
                </a:cubicBezTo>
                <a:cubicBezTo>
                  <a:pt x="1918" y="3811"/>
                  <a:pt x="1968" y="3786"/>
                  <a:pt x="2010" y="3757"/>
                </a:cubicBezTo>
                <a:cubicBezTo>
                  <a:pt x="2036" y="3739"/>
                  <a:pt x="2059" y="3719"/>
                  <a:pt x="2077" y="3700"/>
                </a:cubicBezTo>
                <a:cubicBezTo>
                  <a:pt x="2096" y="3681"/>
                  <a:pt x="2110" y="3663"/>
                  <a:pt x="2117" y="3645"/>
                </a:cubicBezTo>
                <a:cubicBezTo>
                  <a:pt x="2119" y="3641"/>
                  <a:pt x="2113" y="3642"/>
                  <a:pt x="2119" y="3642"/>
                </a:cubicBezTo>
                <a:close/>
                <a:moveTo>
                  <a:pt x="79" y="3394"/>
                </a:moveTo>
                <a:cubicBezTo>
                  <a:pt x="97" y="3463"/>
                  <a:pt x="120" y="3528"/>
                  <a:pt x="147" y="3584"/>
                </a:cubicBezTo>
                <a:cubicBezTo>
                  <a:pt x="171" y="3633"/>
                  <a:pt x="198" y="3674"/>
                  <a:pt x="229" y="3704"/>
                </a:cubicBezTo>
                <a:cubicBezTo>
                  <a:pt x="225" y="3717"/>
                  <a:pt x="221" y="3730"/>
                  <a:pt x="216" y="3741"/>
                </a:cubicBezTo>
                <a:cubicBezTo>
                  <a:pt x="207" y="3762"/>
                  <a:pt x="197" y="3781"/>
                  <a:pt x="186" y="3795"/>
                </a:cubicBezTo>
                <a:cubicBezTo>
                  <a:pt x="183" y="3798"/>
                  <a:pt x="181" y="3800"/>
                  <a:pt x="179" y="3803"/>
                </a:cubicBezTo>
                <a:cubicBezTo>
                  <a:pt x="164" y="3819"/>
                  <a:pt x="164" y="3819"/>
                  <a:pt x="157" y="3804"/>
                </a:cubicBezTo>
                <a:cubicBezTo>
                  <a:pt x="134" y="3765"/>
                  <a:pt x="104" y="3679"/>
                  <a:pt x="81" y="3597"/>
                </a:cubicBezTo>
                <a:cubicBezTo>
                  <a:pt x="69" y="3556"/>
                  <a:pt x="59" y="3516"/>
                  <a:pt x="52" y="3482"/>
                </a:cubicBezTo>
                <a:cubicBezTo>
                  <a:pt x="47" y="3461"/>
                  <a:pt x="44" y="3442"/>
                  <a:pt x="42" y="3428"/>
                </a:cubicBezTo>
                <a:cubicBezTo>
                  <a:pt x="40" y="3415"/>
                  <a:pt x="39" y="3414"/>
                  <a:pt x="52" y="3408"/>
                </a:cubicBezTo>
                <a:cubicBezTo>
                  <a:pt x="59" y="3404"/>
                  <a:pt x="68" y="3399"/>
                  <a:pt x="79" y="3394"/>
                </a:cubicBezTo>
                <a:close/>
                <a:moveTo>
                  <a:pt x="239" y="3656"/>
                </a:moveTo>
                <a:cubicBezTo>
                  <a:pt x="220" y="3633"/>
                  <a:pt x="201" y="3602"/>
                  <a:pt x="184" y="3566"/>
                </a:cubicBezTo>
                <a:cubicBezTo>
                  <a:pt x="157" y="3512"/>
                  <a:pt x="135" y="3447"/>
                  <a:pt x="117" y="3378"/>
                </a:cubicBezTo>
                <a:cubicBezTo>
                  <a:pt x="148" y="3366"/>
                  <a:pt x="187" y="3353"/>
                  <a:pt x="238" y="3339"/>
                </a:cubicBezTo>
                <a:cubicBezTo>
                  <a:pt x="249" y="3382"/>
                  <a:pt x="264" y="3421"/>
                  <a:pt x="278" y="3452"/>
                </a:cubicBezTo>
                <a:cubicBezTo>
                  <a:pt x="282" y="3460"/>
                  <a:pt x="285" y="3467"/>
                  <a:pt x="289" y="3473"/>
                </a:cubicBezTo>
                <a:cubicBezTo>
                  <a:pt x="258" y="3489"/>
                  <a:pt x="237" y="3509"/>
                  <a:pt x="236" y="3510"/>
                </a:cubicBezTo>
                <a:lnTo>
                  <a:pt x="226" y="3520"/>
                </a:lnTo>
                <a:lnTo>
                  <a:pt x="232" y="3533"/>
                </a:lnTo>
                <a:cubicBezTo>
                  <a:pt x="240" y="3550"/>
                  <a:pt x="244" y="3575"/>
                  <a:pt x="244" y="3602"/>
                </a:cubicBezTo>
                <a:cubicBezTo>
                  <a:pt x="244" y="3620"/>
                  <a:pt x="242" y="3638"/>
                  <a:pt x="239" y="3656"/>
                </a:cubicBezTo>
                <a:close/>
                <a:moveTo>
                  <a:pt x="1314" y="2084"/>
                </a:moveTo>
                <a:lnTo>
                  <a:pt x="1195" y="2160"/>
                </a:lnTo>
                <a:lnTo>
                  <a:pt x="1197" y="2164"/>
                </a:lnTo>
                <a:cubicBezTo>
                  <a:pt x="1193" y="2162"/>
                  <a:pt x="1188" y="2161"/>
                  <a:pt x="1184" y="2159"/>
                </a:cubicBezTo>
                <a:cubicBezTo>
                  <a:pt x="1121" y="2135"/>
                  <a:pt x="1081" y="2102"/>
                  <a:pt x="1051" y="2064"/>
                </a:cubicBezTo>
                <a:cubicBezTo>
                  <a:pt x="1024" y="2032"/>
                  <a:pt x="1005" y="1996"/>
                  <a:pt x="986" y="1959"/>
                </a:cubicBezTo>
                <a:cubicBezTo>
                  <a:pt x="983" y="1954"/>
                  <a:pt x="983" y="1952"/>
                  <a:pt x="985" y="1947"/>
                </a:cubicBezTo>
                <a:cubicBezTo>
                  <a:pt x="1025" y="1890"/>
                  <a:pt x="1114" y="1805"/>
                  <a:pt x="1240" y="1717"/>
                </a:cubicBezTo>
                <a:lnTo>
                  <a:pt x="1217" y="1684"/>
                </a:lnTo>
                <a:lnTo>
                  <a:pt x="1217" y="1684"/>
                </a:lnTo>
                <a:cubicBezTo>
                  <a:pt x="1077" y="1781"/>
                  <a:pt x="982" y="1874"/>
                  <a:pt x="942" y="1941"/>
                </a:cubicBezTo>
                <a:lnTo>
                  <a:pt x="936" y="1950"/>
                </a:lnTo>
                <a:lnTo>
                  <a:pt x="941" y="1960"/>
                </a:lnTo>
                <a:cubicBezTo>
                  <a:pt x="963" y="2002"/>
                  <a:pt x="985" y="2048"/>
                  <a:pt x="1019" y="2090"/>
                </a:cubicBezTo>
                <a:cubicBezTo>
                  <a:pt x="1053" y="2132"/>
                  <a:pt x="1100" y="2170"/>
                  <a:pt x="1169" y="2197"/>
                </a:cubicBezTo>
                <a:cubicBezTo>
                  <a:pt x="1201" y="2209"/>
                  <a:pt x="1257" y="2229"/>
                  <a:pt x="1326" y="2246"/>
                </a:cubicBezTo>
                <a:cubicBezTo>
                  <a:pt x="1343" y="2250"/>
                  <a:pt x="1344" y="2252"/>
                  <a:pt x="1344" y="2267"/>
                </a:cubicBezTo>
                <a:cubicBezTo>
                  <a:pt x="1344" y="2300"/>
                  <a:pt x="1327" y="2325"/>
                  <a:pt x="1298" y="2345"/>
                </a:cubicBezTo>
                <a:cubicBezTo>
                  <a:pt x="1270" y="2364"/>
                  <a:pt x="1231" y="2374"/>
                  <a:pt x="1193" y="2374"/>
                </a:cubicBezTo>
                <a:cubicBezTo>
                  <a:pt x="1166" y="2374"/>
                  <a:pt x="1141" y="2369"/>
                  <a:pt x="1120" y="2359"/>
                </a:cubicBezTo>
                <a:lnTo>
                  <a:pt x="1120" y="2359"/>
                </a:lnTo>
                <a:cubicBezTo>
                  <a:pt x="1092" y="2346"/>
                  <a:pt x="1066" y="2332"/>
                  <a:pt x="1042" y="2317"/>
                </a:cubicBezTo>
                <a:cubicBezTo>
                  <a:pt x="1033" y="2312"/>
                  <a:pt x="1025" y="2306"/>
                  <a:pt x="1017" y="2301"/>
                </a:cubicBezTo>
                <a:lnTo>
                  <a:pt x="1017" y="2293"/>
                </a:lnTo>
                <a:lnTo>
                  <a:pt x="1010" y="2293"/>
                </a:lnTo>
                <a:lnTo>
                  <a:pt x="1006" y="2293"/>
                </a:lnTo>
                <a:cubicBezTo>
                  <a:pt x="999" y="2288"/>
                  <a:pt x="992" y="2284"/>
                  <a:pt x="986" y="2279"/>
                </a:cubicBezTo>
                <a:cubicBezTo>
                  <a:pt x="892" y="2208"/>
                  <a:pt x="824" y="2129"/>
                  <a:pt x="783" y="2051"/>
                </a:cubicBezTo>
                <a:cubicBezTo>
                  <a:pt x="816" y="1976"/>
                  <a:pt x="856" y="1886"/>
                  <a:pt x="892" y="1806"/>
                </a:cubicBezTo>
                <a:cubicBezTo>
                  <a:pt x="917" y="1752"/>
                  <a:pt x="939" y="1702"/>
                  <a:pt x="956" y="1663"/>
                </a:cubicBezTo>
                <a:cubicBezTo>
                  <a:pt x="973" y="1625"/>
                  <a:pt x="986" y="1598"/>
                  <a:pt x="989" y="1591"/>
                </a:cubicBezTo>
                <a:cubicBezTo>
                  <a:pt x="991" y="1587"/>
                  <a:pt x="994" y="1581"/>
                  <a:pt x="997" y="1574"/>
                </a:cubicBezTo>
                <a:cubicBezTo>
                  <a:pt x="1024" y="1550"/>
                  <a:pt x="1052" y="1529"/>
                  <a:pt x="1081" y="1513"/>
                </a:cubicBezTo>
                <a:lnTo>
                  <a:pt x="1078" y="1508"/>
                </a:lnTo>
                <a:cubicBezTo>
                  <a:pt x="1137" y="1462"/>
                  <a:pt x="1196" y="1425"/>
                  <a:pt x="1253" y="1400"/>
                </a:cubicBezTo>
                <a:cubicBezTo>
                  <a:pt x="1290" y="1419"/>
                  <a:pt x="1324" y="1442"/>
                  <a:pt x="1355" y="1468"/>
                </a:cubicBezTo>
                <a:cubicBezTo>
                  <a:pt x="1434" y="1537"/>
                  <a:pt x="1486" y="1629"/>
                  <a:pt x="1486" y="1747"/>
                </a:cubicBezTo>
                <a:cubicBezTo>
                  <a:pt x="1486" y="1867"/>
                  <a:pt x="1432" y="2016"/>
                  <a:pt x="1288" y="2194"/>
                </a:cubicBezTo>
                <a:cubicBezTo>
                  <a:pt x="1271" y="2189"/>
                  <a:pt x="1255" y="2184"/>
                  <a:pt x="1241" y="2179"/>
                </a:cubicBezTo>
                <a:lnTo>
                  <a:pt x="1335" y="2118"/>
                </a:lnTo>
                <a:lnTo>
                  <a:pt x="1314" y="2084"/>
                </a:lnTo>
                <a:close/>
                <a:moveTo>
                  <a:pt x="760" y="2003"/>
                </a:moveTo>
                <a:cubicBezTo>
                  <a:pt x="750" y="1976"/>
                  <a:pt x="744" y="1949"/>
                  <a:pt x="738" y="1925"/>
                </a:cubicBezTo>
                <a:cubicBezTo>
                  <a:pt x="737" y="1918"/>
                  <a:pt x="737" y="1921"/>
                  <a:pt x="738" y="1917"/>
                </a:cubicBezTo>
                <a:cubicBezTo>
                  <a:pt x="754" y="1877"/>
                  <a:pt x="801" y="1803"/>
                  <a:pt x="859" y="1726"/>
                </a:cubicBezTo>
                <a:cubicBezTo>
                  <a:pt x="876" y="1703"/>
                  <a:pt x="895" y="1680"/>
                  <a:pt x="914" y="1658"/>
                </a:cubicBezTo>
                <a:lnTo>
                  <a:pt x="900" y="1689"/>
                </a:lnTo>
                <a:cubicBezTo>
                  <a:pt x="861" y="1777"/>
                  <a:pt x="806" y="1900"/>
                  <a:pt x="760" y="2003"/>
                </a:cubicBezTo>
                <a:close/>
                <a:moveTo>
                  <a:pt x="1041" y="1490"/>
                </a:moveTo>
                <a:cubicBezTo>
                  <a:pt x="1037" y="1492"/>
                  <a:pt x="1033" y="1495"/>
                  <a:pt x="1029" y="1498"/>
                </a:cubicBezTo>
                <a:cubicBezTo>
                  <a:pt x="1032" y="1490"/>
                  <a:pt x="1035" y="1482"/>
                  <a:pt x="1039" y="1473"/>
                </a:cubicBezTo>
                <a:cubicBezTo>
                  <a:pt x="1048" y="1448"/>
                  <a:pt x="1057" y="1421"/>
                  <a:pt x="1063" y="1397"/>
                </a:cubicBezTo>
                <a:cubicBezTo>
                  <a:pt x="1069" y="1375"/>
                  <a:pt x="1073" y="1355"/>
                  <a:pt x="1074" y="1338"/>
                </a:cubicBezTo>
                <a:cubicBezTo>
                  <a:pt x="1119" y="1346"/>
                  <a:pt x="1163" y="1360"/>
                  <a:pt x="1206" y="1378"/>
                </a:cubicBezTo>
                <a:cubicBezTo>
                  <a:pt x="1151" y="1405"/>
                  <a:pt x="1095" y="1442"/>
                  <a:pt x="1040" y="1487"/>
                </a:cubicBezTo>
                <a:lnTo>
                  <a:pt x="1041" y="1490"/>
                </a:lnTo>
                <a:close/>
                <a:moveTo>
                  <a:pt x="960" y="1553"/>
                </a:moveTo>
                <a:cubicBezTo>
                  <a:pt x="910" y="1598"/>
                  <a:pt x="865" y="1651"/>
                  <a:pt x="826" y="1702"/>
                </a:cubicBezTo>
                <a:cubicBezTo>
                  <a:pt x="763" y="1786"/>
                  <a:pt x="716" y="1867"/>
                  <a:pt x="698" y="1908"/>
                </a:cubicBezTo>
                <a:lnTo>
                  <a:pt x="696" y="1914"/>
                </a:lnTo>
                <a:lnTo>
                  <a:pt x="696" y="1919"/>
                </a:lnTo>
                <a:cubicBezTo>
                  <a:pt x="702" y="1961"/>
                  <a:pt x="716" y="2006"/>
                  <a:pt x="738" y="2052"/>
                </a:cubicBezTo>
                <a:cubicBezTo>
                  <a:pt x="713" y="2111"/>
                  <a:pt x="660" y="2242"/>
                  <a:pt x="629" y="2302"/>
                </a:cubicBezTo>
                <a:lnTo>
                  <a:pt x="629" y="2299"/>
                </a:lnTo>
                <a:lnTo>
                  <a:pt x="627" y="2299"/>
                </a:lnTo>
                <a:cubicBezTo>
                  <a:pt x="616" y="2295"/>
                  <a:pt x="561" y="2278"/>
                  <a:pt x="511" y="2247"/>
                </a:cubicBezTo>
                <a:cubicBezTo>
                  <a:pt x="486" y="2232"/>
                  <a:pt x="462" y="2213"/>
                  <a:pt x="445" y="2192"/>
                </a:cubicBezTo>
                <a:cubicBezTo>
                  <a:pt x="429" y="2170"/>
                  <a:pt x="418" y="2147"/>
                  <a:pt x="418" y="2121"/>
                </a:cubicBezTo>
                <a:lnTo>
                  <a:pt x="419" y="2112"/>
                </a:lnTo>
                <a:cubicBezTo>
                  <a:pt x="423" y="2064"/>
                  <a:pt x="442" y="2003"/>
                  <a:pt x="471" y="1939"/>
                </a:cubicBezTo>
                <a:cubicBezTo>
                  <a:pt x="514" y="1843"/>
                  <a:pt x="576" y="1739"/>
                  <a:pt x="632" y="1653"/>
                </a:cubicBezTo>
                <a:cubicBezTo>
                  <a:pt x="687" y="1570"/>
                  <a:pt x="735" y="1503"/>
                  <a:pt x="754" y="1474"/>
                </a:cubicBezTo>
                <a:cubicBezTo>
                  <a:pt x="783" y="1485"/>
                  <a:pt x="814" y="1496"/>
                  <a:pt x="843" y="1507"/>
                </a:cubicBezTo>
                <a:cubicBezTo>
                  <a:pt x="893" y="1527"/>
                  <a:pt x="937" y="1544"/>
                  <a:pt x="960" y="1553"/>
                </a:cubicBezTo>
                <a:close/>
                <a:moveTo>
                  <a:pt x="763" y="2097"/>
                </a:moveTo>
                <a:cubicBezTo>
                  <a:pt x="803" y="2164"/>
                  <a:pt x="860" y="2231"/>
                  <a:pt x="935" y="2291"/>
                </a:cubicBezTo>
                <a:cubicBezTo>
                  <a:pt x="900" y="2289"/>
                  <a:pt x="861" y="2286"/>
                  <a:pt x="820" y="2280"/>
                </a:cubicBezTo>
                <a:cubicBezTo>
                  <a:pt x="818" y="2270"/>
                  <a:pt x="815" y="2260"/>
                  <a:pt x="811" y="2248"/>
                </a:cubicBezTo>
                <a:cubicBezTo>
                  <a:pt x="801" y="2221"/>
                  <a:pt x="788" y="2190"/>
                  <a:pt x="775" y="2164"/>
                </a:cubicBezTo>
                <a:cubicBezTo>
                  <a:pt x="769" y="2152"/>
                  <a:pt x="763" y="2141"/>
                  <a:pt x="758" y="2132"/>
                </a:cubicBezTo>
                <a:cubicBezTo>
                  <a:pt x="755" y="2129"/>
                  <a:pt x="753" y="2126"/>
                  <a:pt x="751" y="2123"/>
                </a:cubicBezTo>
                <a:lnTo>
                  <a:pt x="763" y="2097"/>
                </a:lnTo>
                <a:close/>
                <a:moveTo>
                  <a:pt x="993" y="2334"/>
                </a:moveTo>
                <a:cubicBezTo>
                  <a:pt x="1027" y="2356"/>
                  <a:pt x="1063" y="2377"/>
                  <a:pt x="1102" y="2396"/>
                </a:cubicBezTo>
                <a:lnTo>
                  <a:pt x="1102" y="2396"/>
                </a:lnTo>
                <a:lnTo>
                  <a:pt x="1103" y="2396"/>
                </a:lnTo>
                <a:cubicBezTo>
                  <a:pt x="1130" y="2409"/>
                  <a:pt x="1161" y="2415"/>
                  <a:pt x="1193" y="2415"/>
                </a:cubicBezTo>
                <a:cubicBezTo>
                  <a:pt x="1238" y="2415"/>
                  <a:pt x="1285" y="2403"/>
                  <a:pt x="1321" y="2378"/>
                </a:cubicBezTo>
                <a:cubicBezTo>
                  <a:pt x="1357" y="2354"/>
                  <a:pt x="1384" y="2315"/>
                  <a:pt x="1384" y="2267"/>
                </a:cubicBezTo>
                <a:cubicBezTo>
                  <a:pt x="1384" y="2254"/>
                  <a:pt x="1383" y="2241"/>
                  <a:pt x="1379" y="2228"/>
                </a:cubicBezTo>
                <a:lnTo>
                  <a:pt x="1376" y="2216"/>
                </a:lnTo>
                <a:lnTo>
                  <a:pt x="1364" y="2213"/>
                </a:lnTo>
                <a:cubicBezTo>
                  <a:pt x="1353" y="2211"/>
                  <a:pt x="1341" y="2208"/>
                  <a:pt x="1331" y="2205"/>
                </a:cubicBezTo>
                <a:cubicBezTo>
                  <a:pt x="1470" y="2029"/>
                  <a:pt x="1527" y="1876"/>
                  <a:pt x="1527" y="1747"/>
                </a:cubicBezTo>
                <a:cubicBezTo>
                  <a:pt x="1527" y="1616"/>
                  <a:pt x="1468" y="1512"/>
                  <a:pt x="1381" y="1437"/>
                </a:cubicBezTo>
                <a:cubicBezTo>
                  <a:pt x="1357" y="1416"/>
                  <a:pt x="1330" y="1397"/>
                  <a:pt x="1302" y="1381"/>
                </a:cubicBezTo>
                <a:cubicBezTo>
                  <a:pt x="1347" y="1365"/>
                  <a:pt x="1391" y="1357"/>
                  <a:pt x="1431" y="1357"/>
                </a:cubicBezTo>
                <a:cubicBezTo>
                  <a:pt x="1485" y="1357"/>
                  <a:pt x="1534" y="1371"/>
                  <a:pt x="1575" y="1401"/>
                </a:cubicBezTo>
                <a:cubicBezTo>
                  <a:pt x="1617" y="1431"/>
                  <a:pt x="1652" y="1477"/>
                  <a:pt x="1677" y="1543"/>
                </a:cubicBezTo>
                <a:cubicBezTo>
                  <a:pt x="1702" y="1606"/>
                  <a:pt x="1713" y="1682"/>
                  <a:pt x="1713" y="1766"/>
                </a:cubicBezTo>
                <a:cubicBezTo>
                  <a:pt x="1713" y="1858"/>
                  <a:pt x="1699" y="1959"/>
                  <a:pt x="1676" y="2062"/>
                </a:cubicBezTo>
                <a:lnTo>
                  <a:pt x="1676" y="2063"/>
                </a:lnTo>
                <a:lnTo>
                  <a:pt x="1676" y="2064"/>
                </a:lnTo>
                <a:cubicBezTo>
                  <a:pt x="1665" y="2146"/>
                  <a:pt x="1628" y="2256"/>
                  <a:pt x="1587" y="2353"/>
                </a:cubicBezTo>
                <a:cubicBezTo>
                  <a:pt x="1562" y="2416"/>
                  <a:pt x="1535" y="2473"/>
                  <a:pt x="1514" y="2517"/>
                </a:cubicBezTo>
                <a:lnTo>
                  <a:pt x="1494" y="2517"/>
                </a:lnTo>
                <a:cubicBezTo>
                  <a:pt x="1430" y="2517"/>
                  <a:pt x="1279" y="2517"/>
                  <a:pt x="1122" y="2523"/>
                </a:cubicBezTo>
                <a:cubicBezTo>
                  <a:pt x="982" y="2528"/>
                  <a:pt x="838" y="2536"/>
                  <a:pt x="744" y="2552"/>
                </a:cubicBezTo>
                <a:cubicBezTo>
                  <a:pt x="757" y="2471"/>
                  <a:pt x="773" y="2394"/>
                  <a:pt x="790" y="2334"/>
                </a:cubicBezTo>
                <a:cubicBezTo>
                  <a:pt x="794" y="2332"/>
                  <a:pt x="798" y="2330"/>
                  <a:pt x="802" y="2328"/>
                </a:cubicBezTo>
                <a:cubicBezTo>
                  <a:pt x="806" y="2326"/>
                  <a:pt x="809" y="2323"/>
                  <a:pt x="813" y="2320"/>
                </a:cubicBezTo>
                <a:cubicBezTo>
                  <a:pt x="881" y="2329"/>
                  <a:pt x="941" y="2333"/>
                  <a:pt x="993" y="2334"/>
                </a:cubicBezTo>
                <a:close/>
                <a:moveTo>
                  <a:pt x="1953" y="631"/>
                </a:moveTo>
                <a:cubicBezTo>
                  <a:pt x="1953" y="617"/>
                  <a:pt x="1948" y="604"/>
                  <a:pt x="1940" y="594"/>
                </a:cubicBezTo>
                <a:cubicBezTo>
                  <a:pt x="1931" y="585"/>
                  <a:pt x="1918" y="578"/>
                  <a:pt x="1904" y="578"/>
                </a:cubicBezTo>
                <a:cubicBezTo>
                  <a:pt x="1890" y="578"/>
                  <a:pt x="1877" y="585"/>
                  <a:pt x="1869" y="594"/>
                </a:cubicBezTo>
                <a:cubicBezTo>
                  <a:pt x="1860" y="604"/>
                  <a:pt x="1855" y="617"/>
                  <a:pt x="1855" y="631"/>
                </a:cubicBezTo>
                <a:cubicBezTo>
                  <a:pt x="1855" y="644"/>
                  <a:pt x="1860" y="657"/>
                  <a:pt x="1869" y="667"/>
                </a:cubicBezTo>
                <a:cubicBezTo>
                  <a:pt x="1877" y="676"/>
                  <a:pt x="1890" y="683"/>
                  <a:pt x="1904" y="683"/>
                </a:cubicBezTo>
                <a:cubicBezTo>
                  <a:pt x="1918" y="683"/>
                  <a:pt x="1931" y="676"/>
                  <a:pt x="1939" y="667"/>
                </a:cubicBezTo>
                <a:cubicBezTo>
                  <a:pt x="1948" y="657"/>
                  <a:pt x="1953" y="644"/>
                  <a:pt x="1953" y="631"/>
                </a:cubicBezTo>
                <a:close/>
                <a:moveTo>
                  <a:pt x="1428" y="850"/>
                </a:moveTo>
                <a:cubicBezTo>
                  <a:pt x="1415" y="863"/>
                  <a:pt x="1399" y="883"/>
                  <a:pt x="1383" y="906"/>
                </a:cubicBezTo>
                <a:cubicBezTo>
                  <a:pt x="1345" y="957"/>
                  <a:pt x="1302" y="1023"/>
                  <a:pt x="1283" y="1053"/>
                </a:cubicBezTo>
                <a:cubicBezTo>
                  <a:pt x="1282" y="1054"/>
                  <a:pt x="1282" y="1054"/>
                  <a:pt x="1281" y="1053"/>
                </a:cubicBezTo>
                <a:cubicBezTo>
                  <a:pt x="1271" y="1046"/>
                  <a:pt x="1258" y="1037"/>
                  <a:pt x="1244" y="1024"/>
                </a:cubicBezTo>
                <a:cubicBezTo>
                  <a:pt x="1172" y="961"/>
                  <a:pt x="1067" y="828"/>
                  <a:pt x="1067" y="650"/>
                </a:cubicBezTo>
                <a:cubicBezTo>
                  <a:pt x="1067" y="579"/>
                  <a:pt x="1083" y="500"/>
                  <a:pt x="1125" y="415"/>
                </a:cubicBezTo>
                <a:cubicBezTo>
                  <a:pt x="1201" y="260"/>
                  <a:pt x="1327" y="167"/>
                  <a:pt x="1463" y="112"/>
                </a:cubicBezTo>
                <a:cubicBezTo>
                  <a:pt x="1600" y="57"/>
                  <a:pt x="1747" y="40"/>
                  <a:pt x="1860" y="41"/>
                </a:cubicBezTo>
                <a:cubicBezTo>
                  <a:pt x="1898" y="41"/>
                  <a:pt x="1933" y="43"/>
                  <a:pt x="1962" y="45"/>
                </a:cubicBezTo>
                <a:cubicBezTo>
                  <a:pt x="1963" y="45"/>
                  <a:pt x="1959" y="46"/>
                  <a:pt x="1951" y="53"/>
                </a:cubicBezTo>
                <a:cubicBezTo>
                  <a:pt x="1923" y="74"/>
                  <a:pt x="1890" y="100"/>
                  <a:pt x="1865" y="118"/>
                </a:cubicBezTo>
                <a:lnTo>
                  <a:pt x="1824" y="149"/>
                </a:lnTo>
                <a:lnTo>
                  <a:pt x="1875" y="154"/>
                </a:lnTo>
                <a:cubicBezTo>
                  <a:pt x="1918" y="159"/>
                  <a:pt x="1981" y="168"/>
                  <a:pt x="2046" y="182"/>
                </a:cubicBezTo>
                <a:cubicBezTo>
                  <a:pt x="2096" y="194"/>
                  <a:pt x="2147" y="210"/>
                  <a:pt x="2189" y="229"/>
                </a:cubicBezTo>
                <a:cubicBezTo>
                  <a:pt x="2197" y="232"/>
                  <a:pt x="2193" y="233"/>
                  <a:pt x="2191" y="234"/>
                </a:cubicBezTo>
                <a:cubicBezTo>
                  <a:pt x="2172" y="246"/>
                  <a:pt x="2149" y="263"/>
                  <a:pt x="2120" y="282"/>
                </a:cubicBezTo>
                <a:cubicBezTo>
                  <a:pt x="2041" y="335"/>
                  <a:pt x="1930" y="411"/>
                  <a:pt x="1824" y="490"/>
                </a:cubicBezTo>
                <a:cubicBezTo>
                  <a:pt x="1731" y="560"/>
                  <a:pt x="1642" y="630"/>
                  <a:pt x="1585" y="690"/>
                </a:cubicBezTo>
                <a:cubicBezTo>
                  <a:pt x="1572" y="704"/>
                  <a:pt x="1574" y="703"/>
                  <a:pt x="1553" y="700"/>
                </a:cubicBezTo>
                <a:cubicBezTo>
                  <a:pt x="1544" y="699"/>
                  <a:pt x="1536" y="698"/>
                  <a:pt x="1528" y="698"/>
                </a:cubicBezTo>
                <a:cubicBezTo>
                  <a:pt x="1502" y="698"/>
                  <a:pt x="1481" y="705"/>
                  <a:pt x="1465" y="716"/>
                </a:cubicBezTo>
                <a:cubicBezTo>
                  <a:pt x="1448" y="727"/>
                  <a:pt x="1438" y="741"/>
                  <a:pt x="1431" y="755"/>
                </a:cubicBezTo>
                <a:cubicBezTo>
                  <a:pt x="1424" y="768"/>
                  <a:pt x="1421" y="782"/>
                  <a:pt x="1421" y="796"/>
                </a:cubicBezTo>
                <a:cubicBezTo>
                  <a:pt x="1421" y="829"/>
                  <a:pt x="1441" y="855"/>
                  <a:pt x="1465" y="873"/>
                </a:cubicBezTo>
                <a:cubicBezTo>
                  <a:pt x="1490" y="891"/>
                  <a:pt x="1521" y="901"/>
                  <a:pt x="1551" y="904"/>
                </a:cubicBezTo>
                <a:lnTo>
                  <a:pt x="1554" y="864"/>
                </a:lnTo>
                <a:cubicBezTo>
                  <a:pt x="1532" y="862"/>
                  <a:pt x="1507" y="853"/>
                  <a:pt x="1489" y="840"/>
                </a:cubicBezTo>
                <a:cubicBezTo>
                  <a:pt x="1471" y="827"/>
                  <a:pt x="1461" y="812"/>
                  <a:pt x="1461" y="796"/>
                </a:cubicBezTo>
                <a:cubicBezTo>
                  <a:pt x="1461" y="789"/>
                  <a:pt x="1463" y="782"/>
                  <a:pt x="1467" y="773"/>
                </a:cubicBezTo>
                <a:cubicBezTo>
                  <a:pt x="1471" y="764"/>
                  <a:pt x="1478" y="756"/>
                  <a:pt x="1487" y="750"/>
                </a:cubicBezTo>
                <a:cubicBezTo>
                  <a:pt x="1497" y="743"/>
                  <a:pt x="1509" y="739"/>
                  <a:pt x="1528" y="738"/>
                </a:cubicBezTo>
                <a:cubicBezTo>
                  <a:pt x="1540" y="738"/>
                  <a:pt x="1555" y="741"/>
                  <a:pt x="1573" y="746"/>
                </a:cubicBezTo>
                <a:lnTo>
                  <a:pt x="1585" y="750"/>
                </a:lnTo>
                <a:lnTo>
                  <a:pt x="1594" y="740"/>
                </a:lnTo>
                <a:cubicBezTo>
                  <a:pt x="1662" y="661"/>
                  <a:pt x="1814" y="545"/>
                  <a:pt x="1954" y="446"/>
                </a:cubicBezTo>
                <a:cubicBezTo>
                  <a:pt x="1970" y="434"/>
                  <a:pt x="1986" y="423"/>
                  <a:pt x="2002" y="412"/>
                </a:cubicBezTo>
                <a:cubicBezTo>
                  <a:pt x="2014" y="468"/>
                  <a:pt x="2017" y="534"/>
                  <a:pt x="2017" y="581"/>
                </a:cubicBezTo>
                <a:cubicBezTo>
                  <a:pt x="2017" y="601"/>
                  <a:pt x="2017" y="617"/>
                  <a:pt x="2016" y="629"/>
                </a:cubicBezTo>
                <a:cubicBezTo>
                  <a:pt x="2016" y="640"/>
                  <a:pt x="2015" y="646"/>
                  <a:pt x="2015" y="646"/>
                </a:cubicBezTo>
                <a:lnTo>
                  <a:pt x="2014" y="660"/>
                </a:lnTo>
                <a:lnTo>
                  <a:pt x="2026" y="666"/>
                </a:lnTo>
                <a:lnTo>
                  <a:pt x="2029" y="668"/>
                </a:lnTo>
                <a:cubicBezTo>
                  <a:pt x="2037" y="672"/>
                  <a:pt x="2057" y="683"/>
                  <a:pt x="2073" y="697"/>
                </a:cubicBezTo>
                <a:cubicBezTo>
                  <a:pt x="2081" y="704"/>
                  <a:pt x="2089" y="711"/>
                  <a:pt x="2094" y="718"/>
                </a:cubicBezTo>
                <a:cubicBezTo>
                  <a:pt x="2099" y="724"/>
                  <a:pt x="2101" y="730"/>
                  <a:pt x="2100" y="732"/>
                </a:cubicBezTo>
                <a:lnTo>
                  <a:pt x="2100" y="733"/>
                </a:lnTo>
                <a:lnTo>
                  <a:pt x="2100" y="732"/>
                </a:lnTo>
                <a:cubicBezTo>
                  <a:pt x="2100" y="737"/>
                  <a:pt x="2098" y="743"/>
                  <a:pt x="2093" y="750"/>
                </a:cubicBezTo>
                <a:cubicBezTo>
                  <a:pt x="2085" y="760"/>
                  <a:pt x="2071" y="771"/>
                  <a:pt x="2060" y="779"/>
                </a:cubicBezTo>
                <a:cubicBezTo>
                  <a:pt x="2054" y="783"/>
                  <a:pt x="2049" y="786"/>
                  <a:pt x="2045" y="788"/>
                </a:cubicBezTo>
                <a:lnTo>
                  <a:pt x="2041" y="791"/>
                </a:lnTo>
                <a:lnTo>
                  <a:pt x="2039" y="791"/>
                </a:lnTo>
                <a:lnTo>
                  <a:pt x="2031" y="796"/>
                </a:lnTo>
                <a:lnTo>
                  <a:pt x="2029" y="805"/>
                </a:lnTo>
                <a:cubicBezTo>
                  <a:pt x="2029" y="805"/>
                  <a:pt x="2028" y="809"/>
                  <a:pt x="2026" y="817"/>
                </a:cubicBezTo>
                <a:cubicBezTo>
                  <a:pt x="2019" y="845"/>
                  <a:pt x="1999" y="914"/>
                  <a:pt x="1968" y="980"/>
                </a:cubicBezTo>
                <a:cubicBezTo>
                  <a:pt x="1952" y="1013"/>
                  <a:pt x="1933" y="1044"/>
                  <a:pt x="1911" y="1069"/>
                </a:cubicBezTo>
                <a:cubicBezTo>
                  <a:pt x="1890" y="1093"/>
                  <a:pt x="1866" y="1110"/>
                  <a:pt x="1841" y="1116"/>
                </a:cubicBezTo>
                <a:cubicBezTo>
                  <a:pt x="1774" y="1134"/>
                  <a:pt x="1715" y="1143"/>
                  <a:pt x="1659" y="1173"/>
                </a:cubicBezTo>
                <a:cubicBezTo>
                  <a:pt x="1607" y="1201"/>
                  <a:pt x="1560" y="1247"/>
                  <a:pt x="1514" y="1328"/>
                </a:cubicBezTo>
                <a:cubicBezTo>
                  <a:pt x="1488" y="1320"/>
                  <a:pt x="1460" y="1317"/>
                  <a:pt x="1431" y="1317"/>
                </a:cubicBezTo>
                <a:cubicBezTo>
                  <a:pt x="1425" y="1317"/>
                  <a:pt x="1419" y="1317"/>
                  <a:pt x="1413" y="1317"/>
                </a:cubicBezTo>
                <a:cubicBezTo>
                  <a:pt x="1435" y="1277"/>
                  <a:pt x="1445" y="1223"/>
                  <a:pt x="1445" y="1168"/>
                </a:cubicBezTo>
                <a:cubicBezTo>
                  <a:pt x="1445" y="1097"/>
                  <a:pt x="1428" y="1023"/>
                  <a:pt x="1385" y="973"/>
                </a:cubicBezTo>
                <a:lnTo>
                  <a:pt x="1390" y="965"/>
                </a:lnTo>
                <a:cubicBezTo>
                  <a:pt x="1415" y="928"/>
                  <a:pt x="1441" y="894"/>
                  <a:pt x="1456" y="879"/>
                </a:cubicBezTo>
                <a:lnTo>
                  <a:pt x="1428" y="850"/>
                </a:lnTo>
                <a:close/>
                <a:moveTo>
                  <a:pt x="1494" y="2557"/>
                </a:moveTo>
                <a:cubicBezTo>
                  <a:pt x="1490" y="2564"/>
                  <a:pt x="1487" y="2569"/>
                  <a:pt x="1485" y="2574"/>
                </a:cubicBezTo>
                <a:lnTo>
                  <a:pt x="1476" y="2591"/>
                </a:lnTo>
                <a:lnTo>
                  <a:pt x="1492" y="2601"/>
                </a:lnTo>
                <a:cubicBezTo>
                  <a:pt x="1540" y="2632"/>
                  <a:pt x="1618" y="2711"/>
                  <a:pt x="1689" y="2796"/>
                </a:cubicBezTo>
                <a:cubicBezTo>
                  <a:pt x="1761" y="2882"/>
                  <a:pt x="1828" y="2973"/>
                  <a:pt x="1859" y="3028"/>
                </a:cubicBezTo>
                <a:cubicBezTo>
                  <a:pt x="1885" y="3074"/>
                  <a:pt x="1904" y="3150"/>
                  <a:pt x="1917" y="3233"/>
                </a:cubicBezTo>
                <a:cubicBezTo>
                  <a:pt x="1929" y="3308"/>
                  <a:pt x="1935" y="3389"/>
                  <a:pt x="1940" y="3460"/>
                </a:cubicBezTo>
                <a:cubicBezTo>
                  <a:pt x="1941" y="3476"/>
                  <a:pt x="1943" y="3476"/>
                  <a:pt x="1935" y="3486"/>
                </a:cubicBezTo>
                <a:cubicBezTo>
                  <a:pt x="1919" y="3507"/>
                  <a:pt x="1876" y="3540"/>
                  <a:pt x="1829" y="3566"/>
                </a:cubicBezTo>
                <a:cubicBezTo>
                  <a:pt x="1795" y="3585"/>
                  <a:pt x="1758" y="3601"/>
                  <a:pt x="1727" y="3609"/>
                </a:cubicBezTo>
                <a:cubicBezTo>
                  <a:pt x="1707" y="3615"/>
                  <a:pt x="1707" y="3615"/>
                  <a:pt x="1699" y="3597"/>
                </a:cubicBezTo>
                <a:cubicBezTo>
                  <a:pt x="1648" y="3481"/>
                  <a:pt x="1604" y="3352"/>
                  <a:pt x="1604" y="3227"/>
                </a:cubicBezTo>
                <a:lnTo>
                  <a:pt x="1604" y="3218"/>
                </a:lnTo>
                <a:lnTo>
                  <a:pt x="1596" y="3211"/>
                </a:lnTo>
                <a:cubicBezTo>
                  <a:pt x="1569" y="3191"/>
                  <a:pt x="1523" y="3166"/>
                  <a:pt x="1466" y="3138"/>
                </a:cubicBezTo>
                <a:cubicBezTo>
                  <a:pt x="1381" y="3097"/>
                  <a:pt x="1271" y="3052"/>
                  <a:pt x="1168" y="3016"/>
                </a:cubicBezTo>
                <a:cubicBezTo>
                  <a:pt x="1083" y="2986"/>
                  <a:pt x="1016" y="2957"/>
                  <a:pt x="914" y="2948"/>
                </a:cubicBezTo>
                <a:lnTo>
                  <a:pt x="911" y="2989"/>
                </a:lnTo>
                <a:cubicBezTo>
                  <a:pt x="944" y="2991"/>
                  <a:pt x="997" y="3004"/>
                  <a:pt x="1058" y="3022"/>
                </a:cubicBezTo>
                <a:cubicBezTo>
                  <a:pt x="1064" y="3024"/>
                  <a:pt x="1070" y="3026"/>
                  <a:pt x="1077" y="3028"/>
                </a:cubicBezTo>
                <a:cubicBezTo>
                  <a:pt x="1030" y="3089"/>
                  <a:pt x="962" y="3169"/>
                  <a:pt x="894" y="3238"/>
                </a:cubicBezTo>
                <a:cubicBezTo>
                  <a:pt x="852" y="3282"/>
                  <a:pt x="810" y="3322"/>
                  <a:pt x="773" y="3351"/>
                </a:cubicBezTo>
                <a:cubicBezTo>
                  <a:pt x="755" y="3365"/>
                  <a:pt x="739" y="3377"/>
                  <a:pt x="725" y="3385"/>
                </a:cubicBezTo>
                <a:cubicBezTo>
                  <a:pt x="711" y="3393"/>
                  <a:pt x="700" y="3397"/>
                  <a:pt x="695" y="3398"/>
                </a:cubicBezTo>
                <a:cubicBezTo>
                  <a:pt x="666" y="3401"/>
                  <a:pt x="609" y="3414"/>
                  <a:pt x="542" y="3432"/>
                </a:cubicBezTo>
                <a:cubicBezTo>
                  <a:pt x="485" y="3448"/>
                  <a:pt x="421" y="3467"/>
                  <a:pt x="366" y="3484"/>
                </a:cubicBezTo>
                <a:cubicBezTo>
                  <a:pt x="344" y="3490"/>
                  <a:pt x="347" y="3493"/>
                  <a:pt x="335" y="3471"/>
                </a:cubicBezTo>
                <a:cubicBezTo>
                  <a:pt x="314" y="3438"/>
                  <a:pt x="287" y="3375"/>
                  <a:pt x="271" y="3304"/>
                </a:cubicBezTo>
                <a:cubicBezTo>
                  <a:pt x="269" y="3295"/>
                  <a:pt x="268" y="3295"/>
                  <a:pt x="282" y="3289"/>
                </a:cubicBezTo>
                <a:cubicBezTo>
                  <a:pt x="444" y="3206"/>
                  <a:pt x="585" y="3148"/>
                  <a:pt x="659" y="3129"/>
                </a:cubicBezTo>
                <a:lnTo>
                  <a:pt x="674" y="3125"/>
                </a:lnTo>
                <a:lnTo>
                  <a:pt x="675" y="3110"/>
                </a:lnTo>
                <a:lnTo>
                  <a:pt x="674" y="3110"/>
                </a:lnTo>
                <a:lnTo>
                  <a:pt x="675" y="3110"/>
                </a:lnTo>
                <a:lnTo>
                  <a:pt x="675" y="3110"/>
                </a:lnTo>
                <a:lnTo>
                  <a:pt x="674" y="3110"/>
                </a:lnTo>
                <a:lnTo>
                  <a:pt x="675" y="3110"/>
                </a:lnTo>
                <a:cubicBezTo>
                  <a:pt x="675" y="3099"/>
                  <a:pt x="687" y="2963"/>
                  <a:pt x="708" y="2799"/>
                </a:cubicBezTo>
                <a:cubicBezTo>
                  <a:pt x="716" y="2734"/>
                  <a:pt x="726" y="2663"/>
                  <a:pt x="737" y="2595"/>
                </a:cubicBezTo>
                <a:cubicBezTo>
                  <a:pt x="825" y="2578"/>
                  <a:pt x="978" y="2568"/>
                  <a:pt x="1124" y="2563"/>
                </a:cubicBezTo>
                <a:cubicBezTo>
                  <a:pt x="1280" y="2558"/>
                  <a:pt x="1430" y="2557"/>
                  <a:pt x="1494" y="2557"/>
                </a:cubicBezTo>
                <a:close/>
                <a:moveTo>
                  <a:pt x="731" y="2168"/>
                </a:moveTo>
                <a:cubicBezTo>
                  <a:pt x="740" y="2184"/>
                  <a:pt x="751" y="2207"/>
                  <a:pt x="760" y="2229"/>
                </a:cubicBezTo>
                <a:cubicBezTo>
                  <a:pt x="766" y="2244"/>
                  <a:pt x="772" y="2258"/>
                  <a:pt x="776" y="2271"/>
                </a:cubicBezTo>
                <a:cubicBezTo>
                  <a:pt x="777" y="2276"/>
                  <a:pt x="778" y="2280"/>
                  <a:pt x="779" y="2284"/>
                </a:cubicBezTo>
                <a:cubicBezTo>
                  <a:pt x="781" y="2294"/>
                  <a:pt x="781" y="2294"/>
                  <a:pt x="775" y="2296"/>
                </a:cubicBezTo>
                <a:cubicBezTo>
                  <a:pt x="771" y="2298"/>
                  <a:pt x="765" y="2300"/>
                  <a:pt x="759" y="2302"/>
                </a:cubicBezTo>
                <a:cubicBezTo>
                  <a:pt x="733" y="2310"/>
                  <a:pt x="695" y="2318"/>
                  <a:pt x="663" y="2323"/>
                </a:cubicBezTo>
                <a:cubicBezTo>
                  <a:pt x="672" y="2306"/>
                  <a:pt x="680" y="2289"/>
                  <a:pt x="687" y="2273"/>
                </a:cubicBezTo>
                <a:cubicBezTo>
                  <a:pt x="696" y="2255"/>
                  <a:pt x="702" y="2238"/>
                  <a:pt x="706" y="2227"/>
                </a:cubicBezTo>
                <a:cubicBezTo>
                  <a:pt x="711" y="2215"/>
                  <a:pt x="711" y="2215"/>
                  <a:pt x="717" y="2200"/>
                </a:cubicBezTo>
                <a:lnTo>
                  <a:pt x="731" y="2168"/>
                </a:lnTo>
                <a:close/>
                <a:moveTo>
                  <a:pt x="1330" y="2849"/>
                </a:moveTo>
                <a:cubicBezTo>
                  <a:pt x="1415" y="2831"/>
                  <a:pt x="1478" y="2791"/>
                  <a:pt x="1518" y="2750"/>
                </a:cubicBezTo>
                <a:lnTo>
                  <a:pt x="1490" y="2721"/>
                </a:lnTo>
                <a:cubicBezTo>
                  <a:pt x="1454" y="2757"/>
                  <a:pt x="1398" y="2793"/>
                  <a:pt x="1321" y="2809"/>
                </a:cubicBezTo>
                <a:lnTo>
                  <a:pt x="1330" y="2849"/>
                </a:lnTo>
                <a:close/>
                <a:moveTo>
                  <a:pt x="978" y="1517"/>
                </a:moveTo>
                <a:cubicBezTo>
                  <a:pt x="953" y="1507"/>
                  <a:pt x="891" y="1482"/>
                  <a:pt x="826" y="1458"/>
                </a:cubicBezTo>
                <a:cubicBezTo>
                  <a:pt x="784" y="1441"/>
                  <a:pt x="740" y="1425"/>
                  <a:pt x="705" y="1412"/>
                </a:cubicBezTo>
                <a:cubicBezTo>
                  <a:pt x="695" y="1408"/>
                  <a:pt x="686" y="1405"/>
                  <a:pt x="678" y="1402"/>
                </a:cubicBezTo>
                <a:cubicBezTo>
                  <a:pt x="686" y="1393"/>
                  <a:pt x="694" y="1384"/>
                  <a:pt x="702" y="1375"/>
                </a:cubicBezTo>
                <a:cubicBezTo>
                  <a:pt x="754" y="1320"/>
                  <a:pt x="813" y="1285"/>
                  <a:pt x="894" y="1285"/>
                </a:cubicBezTo>
                <a:cubicBezTo>
                  <a:pt x="932" y="1285"/>
                  <a:pt x="975" y="1293"/>
                  <a:pt x="1024" y="1311"/>
                </a:cubicBezTo>
                <a:lnTo>
                  <a:pt x="1027" y="1303"/>
                </a:lnTo>
                <a:cubicBezTo>
                  <a:pt x="1015" y="1278"/>
                  <a:pt x="1010" y="1275"/>
                  <a:pt x="995" y="1259"/>
                </a:cubicBezTo>
                <a:cubicBezTo>
                  <a:pt x="959" y="1249"/>
                  <a:pt x="925" y="1244"/>
                  <a:pt x="894" y="1244"/>
                </a:cubicBezTo>
                <a:cubicBezTo>
                  <a:pt x="800" y="1244"/>
                  <a:pt x="729" y="1287"/>
                  <a:pt x="672" y="1347"/>
                </a:cubicBezTo>
                <a:cubicBezTo>
                  <a:pt x="660" y="1360"/>
                  <a:pt x="648" y="1374"/>
                  <a:pt x="637" y="1388"/>
                </a:cubicBezTo>
                <a:cubicBezTo>
                  <a:pt x="635" y="1388"/>
                  <a:pt x="633" y="1387"/>
                  <a:pt x="631" y="1387"/>
                </a:cubicBezTo>
                <a:lnTo>
                  <a:pt x="627" y="1402"/>
                </a:lnTo>
                <a:cubicBezTo>
                  <a:pt x="595" y="1446"/>
                  <a:pt x="567" y="1494"/>
                  <a:pt x="540" y="1542"/>
                </a:cubicBezTo>
                <a:cubicBezTo>
                  <a:pt x="535" y="1550"/>
                  <a:pt x="534" y="1550"/>
                  <a:pt x="528" y="1548"/>
                </a:cubicBezTo>
                <a:cubicBezTo>
                  <a:pt x="501" y="1542"/>
                  <a:pt x="482" y="1530"/>
                  <a:pt x="469" y="1516"/>
                </a:cubicBezTo>
                <a:cubicBezTo>
                  <a:pt x="453" y="1498"/>
                  <a:pt x="445" y="1475"/>
                  <a:pt x="445" y="1452"/>
                </a:cubicBezTo>
                <a:cubicBezTo>
                  <a:pt x="445" y="1446"/>
                  <a:pt x="446" y="1442"/>
                  <a:pt x="449" y="1436"/>
                </a:cubicBezTo>
                <a:cubicBezTo>
                  <a:pt x="457" y="1418"/>
                  <a:pt x="477" y="1377"/>
                  <a:pt x="508" y="1334"/>
                </a:cubicBezTo>
                <a:cubicBezTo>
                  <a:pt x="572" y="1246"/>
                  <a:pt x="648" y="1181"/>
                  <a:pt x="757" y="1181"/>
                </a:cubicBezTo>
                <a:cubicBezTo>
                  <a:pt x="815" y="1181"/>
                  <a:pt x="883" y="1196"/>
                  <a:pt x="936" y="1221"/>
                </a:cubicBezTo>
                <a:cubicBezTo>
                  <a:pt x="963" y="1234"/>
                  <a:pt x="986" y="1249"/>
                  <a:pt x="1003" y="1267"/>
                </a:cubicBezTo>
                <a:cubicBezTo>
                  <a:pt x="1015" y="1279"/>
                  <a:pt x="1024" y="1292"/>
                  <a:pt x="1029" y="1306"/>
                </a:cubicBezTo>
                <a:cubicBezTo>
                  <a:pt x="1031" y="1315"/>
                  <a:pt x="1032" y="1313"/>
                  <a:pt x="1034" y="1330"/>
                </a:cubicBezTo>
                <a:cubicBezTo>
                  <a:pt x="1034" y="1343"/>
                  <a:pt x="1030" y="1364"/>
                  <a:pt x="1024" y="1386"/>
                </a:cubicBezTo>
                <a:cubicBezTo>
                  <a:pt x="1013" y="1428"/>
                  <a:pt x="994" y="1478"/>
                  <a:pt x="978" y="1517"/>
                </a:cubicBezTo>
                <a:close/>
                <a:moveTo>
                  <a:pt x="1767" y="945"/>
                </a:moveTo>
                <a:cubicBezTo>
                  <a:pt x="1784" y="978"/>
                  <a:pt x="1811" y="998"/>
                  <a:pt x="1833" y="1010"/>
                </a:cubicBezTo>
                <a:cubicBezTo>
                  <a:pt x="1855" y="1021"/>
                  <a:pt x="1873" y="1025"/>
                  <a:pt x="1874" y="1025"/>
                </a:cubicBezTo>
                <a:lnTo>
                  <a:pt x="1882" y="985"/>
                </a:lnTo>
                <a:lnTo>
                  <a:pt x="1882" y="985"/>
                </a:lnTo>
                <a:cubicBezTo>
                  <a:pt x="1880" y="985"/>
                  <a:pt x="1865" y="981"/>
                  <a:pt x="1849" y="972"/>
                </a:cubicBezTo>
                <a:cubicBezTo>
                  <a:pt x="1832" y="963"/>
                  <a:pt x="1814" y="948"/>
                  <a:pt x="1803" y="926"/>
                </a:cubicBezTo>
                <a:lnTo>
                  <a:pt x="1767" y="945"/>
                </a:lnTo>
                <a:close/>
                <a:moveTo>
                  <a:pt x="982" y="262"/>
                </a:moveTo>
                <a:cubicBezTo>
                  <a:pt x="1008" y="272"/>
                  <a:pt x="1032" y="282"/>
                  <a:pt x="1050" y="289"/>
                </a:cubicBezTo>
                <a:cubicBezTo>
                  <a:pt x="1068" y="296"/>
                  <a:pt x="1079" y="300"/>
                  <a:pt x="1079" y="300"/>
                </a:cubicBezTo>
                <a:lnTo>
                  <a:pt x="1094" y="262"/>
                </a:lnTo>
                <a:cubicBezTo>
                  <a:pt x="1094" y="262"/>
                  <a:pt x="1049" y="244"/>
                  <a:pt x="996" y="224"/>
                </a:cubicBezTo>
                <a:lnTo>
                  <a:pt x="982" y="2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337B25A1-109D-8040-9A39-1E92F70EB70E}"/>
              </a:ext>
            </a:extLst>
          </p:cNvPr>
          <p:cNvSpPr/>
          <p:nvPr/>
        </p:nvSpPr>
        <p:spPr>
          <a:xfrm>
            <a:off x="4007417" y="1340750"/>
            <a:ext cx="799778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SB Sans Text Semibold" panose="020B0503040504020204" pitchFamily="34" charset="0"/>
                <a:cs typeface="SB Sans Text Semibold" panose="020B0503040504020204" pitchFamily="34" charset="0"/>
              </a:rPr>
              <a:t> </a:t>
            </a:r>
          </a:p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Создание </a:t>
            </a:r>
            <a:r>
              <a:rPr lang="ru-RU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ЛРОС как средство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личностного потенциала  участников образовательных отношений в </a:t>
            </a:r>
            <a:r>
              <a:rPr lang="ru-RU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детско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взрослых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сообществах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«Дошкольное пространство без границ»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ea typeface="Fedra Sans Pro Bold" panose="020B0803040000020004" pitchFamily="34" charset="0"/>
              <a:cs typeface="Times New Roman" panose="02020603050405020304" pitchFamily="18" charset="0"/>
              <a:sym typeface="Fedra Sans Pro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881A4581-018A-3149-A717-8978C96512D3}"/>
              </a:ext>
            </a:extLst>
          </p:cNvPr>
          <p:cNvSpPr/>
          <p:nvPr/>
        </p:nvSpPr>
        <p:spPr>
          <a:xfrm>
            <a:off x="4743625" y="4583632"/>
            <a:ext cx="715613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АВТОРЫ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МБДОУ ДС №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r>
              <a:rPr lang="ru-RU" sz="2000" dirty="0" smtClean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г.Кузнецка</a:t>
            </a:r>
            <a:endParaRPr lang="ru-RU" sz="2000" dirty="0" smtClean="0">
              <a:solidFill>
                <a:schemeClr val="bg1"/>
              </a:solidFill>
              <a:latin typeface="SB Sans Text Thin" panose="020B0103040504020204" pitchFamily="34" charset="0"/>
              <a:cs typeface="SB Sans Text Thin" panose="020B0103040504020204" pitchFamily="34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Гордеева Лариса Анатольевна - заведующий</a:t>
            </a:r>
            <a:endParaRPr lang="ru-RU" sz="2000" dirty="0">
              <a:solidFill>
                <a:schemeClr val="bg1"/>
              </a:solidFill>
              <a:latin typeface="SB Sans Text Thin" panose="020B0103040504020204" pitchFamily="34" charset="0"/>
              <a:cs typeface="SB Sans Text Thin" panose="020B0103040504020204" pitchFamily="34" charset="0"/>
            </a:endParaRPr>
          </a:p>
          <a:p>
            <a:r>
              <a:rPr lang="ru-RU" sz="2000" dirty="0" err="1" smtClean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Ухаботина</a:t>
            </a:r>
            <a:r>
              <a:rPr lang="ru-RU" sz="2000" dirty="0" smtClean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Е</a:t>
            </a:r>
            <a:r>
              <a:rPr lang="ru-RU" sz="2000" dirty="0" smtClean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катерина </a:t>
            </a:r>
            <a:r>
              <a:rPr lang="ru-RU" sz="2000" dirty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В</a:t>
            </a:r>
            <a:r>
              <a:rPr lang="ru-RU" sz="2000" dirty="0" smtClean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алерьевна – старший воспитатель</a:t>
            </a:r>
          </a:p>
          <a:p>
            <a:r>
              <a:rPr lang="ru-RU" sz="2000" dirty="0" err="1" smtClean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Огородова</a:t>
            </a:r>
            <a:r>
              <a:rPr lang="ru-RU" sz="2000" dirty="0" smtClean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 Лилия </a:t>
            </a:r>
            <a:r>
              <a:rPr lang="ru-RU" sz="2000" dirty="0" err="1" smtClean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Фаилевна</a:t>
            </a:r>
            <a:r>
              <a:rPr lang="ru-RU" sz="2000" dirty="0" smtClean="0">
                <a:solidFill>
                  <a:schemeClr val="bg1"/>
                </a:solidFill>
                <a:latin typeface="SB Sans Text Thin" panose="020B0103040504020204" pitchFamily="34" charset="0"/>
                <a:cs typeface="SB Sans Text Thin" panose="020B0103040504020204" pitchFamily="34" charset="0"/>
              </a:rPr>
              <a:t> – педагог-психолог</a:t>
            </a:r>
            <a:endParaRPr lang="ru-RU" sz="2000" dirty="0">
              <a:solidFill>
                <a:schemeClr val="bg1"/>
              </a:solidFill>
              <a:latin typeface="SB Sans Text Thin" panose="020B0103040504020204" pitchFamily="34" charset="0"/>
              <a:cs typeface="SB Sans Text Thin" panose="020B0103040504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82107" y="3727016"/>
            <a:ext cx="6096000" cy="3416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0380" indent="-270380" algn="ctr">
              <a:lnSpc>
                <a:spcPct val="90000"/>
              </a:lnSpc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 </a:t>
            </a:r>
            <a:endParaRPr lang="ru-RU" altLang="ru-RU" dirty="0">
              <a:solidFill>
                <a:schemeClr val="bg1"/>
              </a:solidFill>
              <a:latin typeface="Times New Roman" panose="02020603050405020304" pitchFamily="18" charset="0"/>
              <a:ea typeface="FedraSansPro-Ligh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18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>
            <a:extLst>
              <a:ext uri="{FF2B5EF4-FFF2-40B4-BE49-F238E27FC236}">
                <a16:creationId xmlns="" xmlns:a16="http://schemas.microsoft.com/office/drawing/2014/main" id="{A5C9BF40-302D-664E-A89C-4A9D9320B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7201" y="1029977"/>
            <a:ext cx="12166603" cy="886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buClr>
                <a:srgbClr val="F69200"/>
              </a:buClr>
              <a:buSzPct val="100000"/>
            </a:pP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ЦЕЛЕВЫЕ ГРУППЫ ПРОЕКТА, </a:t>
            </a:r>
          </a:p>
          <a:p>
            <a:pPr algn="ctr">
              <a:lnSpc>
                <a:spcPct val="90000"/>
              </a:lnSpc>
              <a:buClr>
                <a:srgbClr val="F69200"/>
              </a:buClr>
              <a:buSzPct val="100000"/>
            </a:pP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БЛАГОПОЛУЧАТЕЛИ</a:t>
            </a:r>
          </a:p>
        </p:txBody>
      </p:sp>
      <p:sp>
        <p:nvSpPr>
          <p:cNvPr id="3" name="Shape 485">
            <a:extLst>
              <a:ext uri="{FF2B5EF4-FFF2-40B4-BE49-F238E27FC236}">
                <a16:creationId xmlns="" xmlns:a16="http://schemas.microsoft.com/office/drawing/2014/main" id="{66A7CB49-2F08-424B-AF98-CD02DAD93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47" y="1774707"/>
            <a:ext cx="11614953" cy="391781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60831" rIns="0" bIns="60831"/>
          <a:lstStyle/>
          <a:p>
            <a:pPr algn="ctr"/>
            <a:r>
              <a:rPr lang="ru-RU" altLang="ru-RU" sz="3193" dirty="0" smtClean="0">
                <a:latin typeface="SB Sans Text Thin" panose="020B0103040504020204" pitchFamily="34" charset="0"/>
                <a:ea typeface="FedraSansPro-Light" panose="020B0303040000020004" pitchFamily="34" charset="0"/>
                <a:cs typeface="SB Sans Text Thin" panose="020B0103040504020204" pitchFamily="34" charset="0"/>
              </a:rPr>
              <a:t>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  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творческой ЛРОС откроет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возможности для всех участников образовательных отношений:</a:t>
            </a:r>
          </a:p>
          <a:p>
            <a:pPr algn="just"/>
            <a:r>
              <a:rPr lang="ru-RU" sz="1600" b="1" u="sng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реализация личностных потребностей в различных видах деятельности, развитие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активности,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творческого потенциала, приобретение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опыта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 в социуме, укрепление веры в себя, достижение успеха.</a:t>
            </a:r>
          </a:p>
          <a:p>
            <a:pPr algn="just"/>
            <a:r>
              <a:rPr lang="ru-RU" sz="1600" b="1" u="sng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ожиданий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поводу успешного будущего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компетентности, участие в развитии и воспитании детей, расширение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для удовлетворения потребностей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творческом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самовыражении, инициативность в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совместных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детско-взрослых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событиях, в управлении и в общественных сообществах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87000"/>
              </a:lnSpc>
              <a:buClr>
                <a:schemeClr val="dk1"/>
              </a:buClr>
              <a:buSzPts val="2000"/>
            </a:pPr>
            <a:r>
              <a:rPr lang="ru-RU" sz="1600" b="1" u="sng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повышение профессиональных компетенций, творческая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самореализация,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личностное развитие (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устойчивость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мотивированность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,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саморегуляция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, способность изменяться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), имидж-продвижение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педагогов через транслирование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опыта.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u="sng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совершенствование управленческих компетенций,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личностный рост.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u="sng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открытой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системы, ЛРОС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личностного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потенциала участников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отношений, повышение качества образования,  имиджа ДОО.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u="sng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партнеры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сфер сотрудничества, возможность для раскрытия личностного потенциала в совместных мероприятиях.</a:t>
            </a:r>
            <a:endParaRPr lang="ru-RU" sz="1600" b="1" u="sng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u="sng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Профессиональным сообществам города Кузнецка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трансляция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передового педагогического опыта, лучших практик, описывающих деятельность ПОС в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позволит существенно повысить удовлетворенность всех указанных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категорий</a:t>
            </a:r>
          </a:p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субъектов и объектов образования.</a:t>
            </a:r>
          </a:p>
          <a:p>
            <a:pPr lvl="0" algn="just">
              <a:lnSpc>
                <a:spcPct val="87000"/>
              </a:lnSpc>
              <a:buClr>
                <a:schemeClr val="dk1"/>
              </a:buClr>
              <a:buSzPts val="2000"/>
            </a:pP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</a:t>
            </a:r>
            <a:endParaRPr lang="ru-RU" altLang="ru-RU" sz="1400" dirty="0">
              <a:latin typeface="SB Sans Text Thin" panose="020B0103040504020204" pitchFamily="34" charset="0"/>
              <a:ea typeface="FedraSansPro-Light"/>
              <a:cs typeface="SB Sans Text Thin" panose="020B0103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59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54E96B92-3D58-5640-8F47-6C7FF26FC0A7}"/>
              </a:ext>
            </a:extLst>
          </p:cNvPr>
          <p:cNvGrpSpPr/>
          <p:nvPr/>
        </p:nvGrpSpPr>
        <p:grpSpPr>
          <a:xfrm>
            <a:off x="345851" y="2049508"/>
            <a:ext cx="3753992" cy="2201107"/>
            <a:chOff x="-150473" y="1310509"/>
            <a:chExt cx="2821371" cy="1654276"/>
          </a:xfrm>
        </p:grpSpPr>
        <p:sp>
          <p:nvSpPr>
            <p:cNvPr id="3" name="TextBox 9">
              <a:extLst>
                <a:ext uri="{FF2B5EF4-FFF2-40B4-BE49-F238E27FC236}">
                  <a16:creationId xmlns="" xmlns:a16="http://schemas.microsoft.com/office/drawing/2014/main" id="{8C2CE251-2A30-654D-B8B8-5939418F35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50473" y="2324045"/>
              <a:ext cx="2821371" cy="640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ts val="1331"/>
                </a:spcBef>
                <a:buClr>
                  <a:srgbClr val="F69200"/>
                </a:buClr>
                <a:buSzPct val="100000"/>
              </a:pPr>
              <a:r>
                <a:rPr lang="ru-RU" altLang="ru-RU" sz="3200" b="1" cap="all" dirty="0">
                  <a:solidFill>
                    <a:srgbClr val="00642D"/>
                  </a:solidFill>
                  <a:latin typeface="SB Sans Text Semibold" panose="020B0503040504020204" pitchFamily="34" charset="0"/>
                  <a:ea typeface="FedraSansPro-LightItalic" charset="0"/>
                  <a:cs typeface="SB Sans Text Semibold" panose="020B0503040504020204" pitchFamily="34" charset="0"/>
                </a:rPr>
                <a:t>ЦЕЛИ ПРОЕКТА </a:t>
              </a:r>
            </a:p>
            <a:p>
              <a:pPr algn="ctr">
                <a:lnSpc>
                  <a:spcPct val="90000"/>
                </a:lnSpc>
                <a:spcBef>
                  <a:spcPts val="600"/>
                </a:spcBef>
                <a:buClr>
                  <a:srgbClr val="F69200"/>
                </a:buClr>
                <a:buSzPct val="100000"/>
              </a:pPr>
              <a:endParaRPr lang="ru-RU" altLang="ru-RU" sz="24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panose="020B0303040000020004" pitchFamily="34" charset="0"/>
                <a:cs typeface="SB Sans Text Semibold" panose="020B0503040504020204" pitchFamily="34" charset="0"/>
              </a:endParaRPr>
            </a:p>
          </p:txBody>
        </p:sp>
        <p:pic>
          <p:nvPicPr>
            <p:cNvPr id="4" name="Рисунок 3" descr="Головоломка">
              <a:extLst>
                <a:ext uri="{FF2B5EF4-FFF2-40B4-BE49-F238E27FC236}">
                  <a16:creationId xmlns="" xmlns:a16="http://schemas.microsoft.com/office/drawing/2014/main" id="{7C7C77AC-B257-A344-9FE3-03422A1999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3012" y="1310509"/>
              <a:ext cx="914400" cy="914400"/>
            </a:xfrm>
            <a:prstGeom prst="rect">
              <a:avLst/>
            </a:prstGeom>
          </p:spPr>
        </p:pic>
      </p:grp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A3782790-BF44-3D4C-AA86-1301315C48D8}"/>
              </a:ext>
            </a:extLst>
          </p:cNvPr>
          <p:cNvSpPr/>
          <p:nvPr/>
        </p:nvSpPr>
        <p:spPr>
          <a:xfrm>
            <a:off x="437882" y="977462"/>
            <a:ext cx="11436439" cy="929107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70380" indent="-270380" algn="ctr">
              <a:lnSpc>
                <a:spcPct val="90000"/>
              </a:lnSpc>
              <a:buClr>
                <a:srgbClr val="F69200"/>
              </a:buClr>
              <a:buSzPct val="100000"/>
            </a:pPr>
            <a:r>
              <a:rPr lang="ru-RU" altLang="ru-RU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Цель </a:t>
            </a:r>
            <a:r>
              <a:rPr lang="ru-RU" alt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– </a:t>
            </a:r>
            <a:r>
              <a:rPr lang="ru-RU" alt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создание оптимальной 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творческой личностно- 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развивающей образовательной 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среды, обеспечивающей 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эффективное  взаимодействие 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развитие личностного потенциала  участников образовательных отношений в </a:t>
            </a:r>
            <a:r>
              <a:rPr lang="ru-RU" sz="2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детско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взрослых сообществах.</a:t>
            </a:r>
            <a:endParaRPr lang="ru-RU" altLang="ru-RU" sz="2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33228" y="2098381"/>
            <a:ext cx="7841093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380" indent="-270380" algn="just">
              <a:lnSpc>
                <a:spcPct val="90000"/>
              </a:lnSpc>
              <a:spcBef>
                <a:spcPts val="799"/>
              </a:spcBef>
              <a:spcAft>
                <a:spcPts val="799"/>
              </a:spcAft>
              <a:buClr>
                <a:srgbClr val="F69200"/>
              </a:buClr>
              <a:buSzPct val="100000"/>
            </a:pP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Цель 1: Преобразование существующей образовательной среды в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личностно развивающую </a:t>
            </a: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образовательную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среду,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обеспечивающую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эффективное  взаимодействие и развитие личностного потенциала  участников образовательных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отношений.</a:t>
            </a:r>
            <a:endParaRPr lang="ru-RU" altLang="ru-RU" dirty="0">
              <a:solidFill>
                <a:srgbClr val="FF0000"/>
              </a:solidFill>
              <a:latin typeface="Times New Roman" panose="02020603050405020304" pitchFamily="18" charset="0"/>
              <a:ea typeface="FedraSansPro-Light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33228" y="3266168"/>
            <a:ext cx="7841093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380" indent="-270380" algn="just">
              <a:lnSpc>
                <a:spcPct val="90000"/>
              </a:lnSpc>
              <a:spcBef>
                <a:spcPts val="799"/>
              </a:spcBef>
              <a:spcAft>
                <a:spcPts val="799"/>
              </a:spcAft>
              <a:buClr>
                <a:srgbClr val="F69200"/>
              </a:buClr>
              <a:buSzPct val="100000"/>
            </a:pP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Цель 2: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детско-взрослых сообществ различной направленности с привлечением социальных партнеров, р</a:t>
            </a: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асширение спектра дополнительных услуг для детей и взрослых,  объединение их по интересам и индивидуально– личностным особенностям.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altLang="ru-RU" dirty="0">
              <a:latin typeface="SB Sans Text Thin" panose="020B0103040504020204" pitchFamily="34" charset="0"/>
              <a:ea typeface="FedraSansPro-Light"/>
              <a:cs typeface="SB Sans Text Thin" panose="020B0103040504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33227" y="4408184"/>
            <a:ext cx="7983983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380" indent="-270380" algn="just">
              <a:lnSpc>
                <a:spcPct val="90000"/>
              </a:lnSpc>
              <a:spcBef>
                <a:spcPts val="799"/>
              </a:spcBef>
              <a:spcAft>
                <a:spcPts val="799"/>
              </a:spcAft>
              <a:buClr>
                <a:srgbClr val="F69200"/>
              </a:buClr>
              <a:buSzPct val="100000"/>
            </a:pP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/>
                <a:cs typeface="Times New Roman" panose="02020603050405020304" pitchFamily="18" charset="0"/>
              </a:rPr>
              <a:t>Цель 3: Р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азвитие организационно – технологического,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пространственно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– предметного и социального компонента образовательной среды, ресурсное обеспечение, управленческое сопровождение.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33228" y="5470302"/>
            <a:ext cx="7983983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600"/>
              </a:spcBef>
              <a:buClr>
                <a:srgbClr val="000000"/>
              </a:buClr>
              <a:buSzPts val="1800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Цель 4: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Повышение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рейтинга ДОО, улучшение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качества дошкольного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образования, развитие личностного потенциала, социального признания всех участников образовательных отношений в ходе создания личностно-развивающей образовательной среды.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03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>
            <a:extLst>
              <a:ext uri="{FF2B5EF4-FFF2-40B4-BE49-F238E27FC236}">
                <a16:creationId xmlns="" xmlns:a16="http://schemas.microsoft.com/office/drawing/2014/main" id="{9A0411ED-8E0B-3C4C-BBB9-81B66CB82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904" y="1026790"/>
            <a:ext cx="11211863" cy="886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1331"/>
              </a:spcBef>
              <a:buClr>
                <a:srgbClr val="F69200"/>
              </a:buClr>
              <a:buSzPct val="100000"/>
            </a:pP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Результаты проекта и Способы их ДОСТИЖЕНИЯ</a:t>
            </a:r>
          </a:p>
        </p:txBody>
      </p:sp>
      <p:sp>
        <p:nvSpPr>
          <p:cNvPr id="3" name="Shape 485">
            <a:extLst>
              <a:ext uri="{FF2B5EF4-FFF2-40B4-BE49-F238E27FC236}">
                <a16:creationId xmlns="" xmlns:a16="http://schemas.microsoft.com/office/drawing/2014/main" id="{0BB1B01C-C11C-EA42-8CCF-770E25690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904" y="1474165"/>
            <a:ext cx="11434439" cy="344104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60831" rIns="0" bIns="60831"/>
          <a:lstStyle/>
          <a:p>
            <a:pPr lvl="0"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Продукты:</a:t>
            </a:r>
          </a:p>
          <a:p>
            <a:pPr lvl="0"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sz="19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создание нормативно – правовой базы проекта, внесение изменений в локальных акты</a:t>
            </a:r>
          </a:p>
          <a:p>
            <a:pPr lvl="0"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-разработка и внедрение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программно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– методических материалов</a:t>
            </a:r>
          </a:p>
          <a:p>
            <a:pPr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-с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оздание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развитие детско- взрослых сообществ, переход к новой  модели взаимодействия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«Дети-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вместо существующей «Педагоги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-родители»</a:t>
            </a:r>
          </a:p>
          <a:p>
            <a:pPr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-расширение  спектра дополнительных образовательных услуг для детей и взрослых</a:t>
            </a:r>
          </a:p>
          <a:p>
            <a:pPr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-взаимодействие с социальными партнерами</a:t>
            </a:r>
          </a:p>
          <a:p>
            <a:pPr algn="just">
              <a:lnSpc>
                <a:spcPct val="86000"/>
              </a:lnSpc>
              <a:buClr>
                <a:srgbClr val="000000"/>
              </a:buClr>
              <a:buSzPts val="3200"/>
            </a:pPr>
            <a:endParaRPr lang="ru-RU" altLang="ru-RU" sz="19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altLang="ru-RU" sz="19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Эффекты:</a:t>
            </a:r>
          </a:p>
          <a:p>
            <a:pPr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-повышение профессионального мастерства педагогов: по проектированию личностно – развивающей образовательной среды, по эффективному взаимодействию участников образовательных отношений, по созданию условий для социально – коммуникативного развития детей</a:t>
            </a:r>
          </a:p>
          <a:p>
            <a:pPr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-развитие личностного потенциала всех участников образовательных отношений</a:t>
            </a:r>
          </a:p>
          <a:p>
            <a:pPr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усиление элементов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соуправления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(Управляющий совет, Совет родителей, Совет отцов и т.д.)</a:t>
            </a:r>
          </a:p>
          <a:p>
            <a:pPr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-повышение качества образования, имиджа ДОО</a:t>
            </a:r>
            <a:endParaRPr lang="ru-RU" alt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86000"/>
              </a:lnSpc>
              <a:buClr>
                <a:srgbClr val="000000"/>
              </a:buClr>
              <a:buSzPts val="3200"/>
            </a:pPr>
            <a:endParaRPr lang="ru-RU" sz="19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lvl="0"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sz="19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Методы, инструментарий, технологии:</a:t>
            </a:r>
          </a:p>
          <a:p>
            <a:pPr lvl="0" algn="just">
              <a:lnSpc>
                <a:spcPct val="86000"/>
              </a:lnSpc>
              <a:buClr>
                <a:srgbClr val="000000"/>
              </a:buClr>
              <a:buSzPts val="32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УМК «Школа возможностей. Социально – эмоциональное развитие детей дошкольного возраста», технологии «Светофор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»,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«Квадрат эмоций», «Открытая стена», «Культура ненасильственного общения», метод проектной деятельности, «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Говорящая стена»,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социальные акции, методика «Соглашения», ИКТ и т.д.</a:t>
            </a:r>
            <a:endParaRPr lang="ru-RU" alt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 marL="608354" indent="-608354" algn="just"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  <a:buFont typeface="Arial" panose="020B0604020202020204" pitchFamily="34" charset="0"/>
              <a:buChar char="•"/>
            </a:pPr>
            <a:endParaRPr lang="ru-RU" altLang="ru-RU" sz="3193" dirty="0"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  <a:p>
            <a:pPr marL="608354" indent="-608354" algn="just"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  <a:buFont typeface="Arial" panose="020B0604020202020204" pitchFamily="34" charset="0"/>
              <a:buChar char="•"/>
            </a:pPr>
            <a:endParaRPr lang="ru-RU" altLang="ru-RU" sz="3193" dirty="0" smtClean="0"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46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270AFF0-2211-6442-8A1D-F94F152FD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61234"/>
            <a:ext cx="12166602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1331"/>
              </a:spcBef>
              <a:buClr>
                <a:srgbClr val="F69200"/>
              </a:buClr>
              <a:buSzPct val="100000"/>
            </a:pP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оценка ПРОЕКТА</a:t>
            </a:r>
          </a:p>
        </p:txBody>
      </p:sp>
      <p:sp>
        <p:nvSpPr>
          <p:cNvPr id="11" name="Shape 485">
            <a:extLst>
              <a:ext uri="{FF2B5EF4-FFF2-40B4-BE49-F238E27FC236}">
                <a16:creationId xmlns="" xmlns:a16="http://schemas.microsoft.com/office/drawing/2014/main" id="{D9FA7DC6-5D6C-4043-BEB7-4FAA84E6D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862" y="1304432"/>
            <a:ext cx="11425561" cy="417554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60831" rIns="0" bIns="60831"/>
          <a:lstStyle/>
          <a:p>
            <a:pPr lvl="0" algn="just">
              <a:buClr>
                <a:srgbClr val="000000"/>
              </a:buClr>
              <a:buSzPts val="2700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На успешность проекта будут указывать следующие показатели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:</a:t>
            </a:r>
          </a:p>
          <a:p>
            <a:pPr marL="285750" lvl="0" indent="-285750" algn="just">
              <a:buClr>
                <a:srgbClr val="000000"/>
              </a:buClr>
              <a:buSzPts val="2700"/>
              <a:buFontTx/>
              <a:buChar char="-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Преобладание образовательной среды творческого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типа (более 80%)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285750" lvl="0" indent="-285750" algn="just">
              <a:buClr>
                <a:srgbClr val="000000"/>
              </a:buClr>
              <a:buSzPts val="2700"/>
              <a:buFontTx/>
              <a:buChar char="-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Положительная динамика параметров образовательной среды по методике В.А.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Ясвина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(более 80% по шкале «свобода» и «активность»)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285750" indent="-285750" algn="just">
              <a:buClr>
                <a:srgbClr val="000000"/>
              </a:buClr>
              <a:buSzPts val="2700"/>
              <a:buFontTx/>
              <a:buChar char="-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Повышение активности участников образовательных отношений в процессе  совместной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деятельности  </a:t>
            </a:r>
            <a:r>
              <a:rPr lang="ru-RU" dirty="0">
                <a:sym typeface="Calibri"/>
              </a:rPr>
              <a:t>(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вовлеченность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взрослые сообщества –более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детей, родителей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285750" lvl="0" indent="-285750" algn="just">
              <a:buClr>
                <a:srgbClr val="000000"/>
              </a:buClr>
              <a:buSzPts val="2700"/>
              <a:buFontTx/>
              <a:buChar char="-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Рост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уровня удовлетворённости участников образовательных отношений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ЛРОС (не менее 80%)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marL="285750" indent="-285750" algn="just">
              <a:buClr>
                <a:srgbClr val="000000"/>
              </a:buClr>
              <a:buSzPts val="2700"/>
              <a:buFontTx/>
              <a:buChar char="-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Активное взаимодействие с социальными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партнёрами (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повышение количества и качества совместных мероприятий)</a:t>
            </a:r>
          </a:p>
          <a:p>
            <a:pPr marL="285750" lvl="0" indent="-285750" algn="just">
              <a:buClr>
                <a:srgbClr val="000000"/>
              </a:buClr>
              <a:buSzPts val="2700"/>
              <a:buFontTx/>
              <a:buChar char="-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Положительный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имидж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ДОО (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благодарностей, отсутствие жалоб, приоритет при выборе из ДОО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микрорайона)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lvl="0" algn="just">
              <a:spcBef>
                <a:spcPts val="800"/>
              </a:spcBef>
              <a:buClr>
                <a:srgbClr val="000000"/>
              </a:buClr>
              <a:buSzPts val="2700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Способы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информирования педагогического и социокультурного сообществ:</a:t>
            </a:r>
          </a:p>
          <a:p>
            <a:pPr marL="342900" lvl="0" indent="-342900" algn="just">
              <a:buClr>
                <a:srgbClr val="000000"/>
              </a:buClr>
              <a:buSzPts val="2700"/>
              <a:buFontTx/>
              <a:buChar char="-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Размещение результатов на официальном сайте ДОО, сайтах социальных партнёров, в социальных сетях, СМИ</a:t>
            </a:r>
          </a:p>
          <a:p>
            <a:pPr marL="342900" lvl="0" indent="-342900" algn="just">
              <a:buClr>
                <a:srgbClr val="000000"/>
              </a:buClr>
              <a:buSzPts val="2700"/>
              <a:buFontTx/>
              <a:buChar char="-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Представление опыта работы на методических  семинарах, конференциях, выставках, мастер-классах</a:t>
            </a:r>
          </a:p>
          <a:p>
            <a:pPr lvl="0" algn="just">
              <a:spcBef>
                <a:spcPts val="800"/>
              </a:spcBef>
              <a:buClr>
                <a:srgbClr val="000000"/>
              </a:buClr>
              <a:buSzPts val="2700"/>
            </a:pPr>
            <a:endParaRPr lang="ru-RU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lvl="0" algn="just">
              <a:spcBef>
                <a:spcPts val="800"/>
              </a:spcBef>
              <a:buClr>
                <a:srgbClr val="000000"/>
              </a:buClr>
              <a:buSzPts val="2700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Экспертное сообщество региона:</a:t>
            </a:r>
          </a:p>
          <a:p>
            <a:pPr lvl="0" algn="just">
              <a:spcBef>
                <a:spcPts val="800"/>
              </a:spcBef>
              <a:buClr>
                <a:srgbClr val="000000"/>
              </a:buClr>
              <a:buSzPts val="27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Результаты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проекта для оценки будут представлены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наставникам и кураторам программы в регионе, экспертам ИРР Пензенской области</a:t>
            </a:r>
          </a:p>
          <a:p>
            <a:pPr algn="just">
              <a:spcBef>
                <a:spcPts val="800"/>
              </a:spcBef>
              <a:buClr>
                <a:srgbClr val="000000"/>
              </a:buClr>
              <a:buSzPts val="27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lvl="0">
              <a:lnSpc>
                <a:spcPct val="86000"/>
              </a:lnSpc>
              <a:spcBef>
                <a:spcPts val="800"/>
              </a:spcBef>
              <a:buClr>
                <a:srgbClr val="000000"/>
              </a:buClr>
              <a:buSzPts val="2700"/>
            </a:pPr>
            <a:endParaRPr lang="ru-RU" sz="2000" dirty="0" smtClean="0"/>
          </a:p>
          <a:p>
            <a:pPr lvl="0">
              <a:lnSpc>
                <a:spcPct val="86000"/>
              </a:lnSpc>
              <a:buClr>
                <a:srgbClr val="000000"/>
              </a:buClr>
              <a:buSzPts val="2700"/>
            </a:pPr>
            <a:endParaRPr lang="ru-RU" sz="2800" dirty="0" smtClean="0"/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endParaRPr lang="ru-RU" altLang="ru-RU" sz="2661" dirty="0"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69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9">
            <a:extLst>
              <a:ext uri="{FF2B5EF4-FFF2-40B4-BE49-F238E27FC236}">
                <a16:creationId xmlns="" xmlns:a16="http://schemas.microsoft.com/office/drawing/2014/main" id="{AE2EA696-2BC4-104A-8979-1D8617344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11381"/>
            <a:ext cx="11345183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spcBef>
                <a:spcPts val="600"/>
              </a:spcBef>
              <a:buClr>
                <a:srgbClr val="F69200"/>
              </a:buClr>
              <a:buSzPct val="100000"/>
            </a:pP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Риски и Способы их минимизации.</a:t>
            </a:r>
          </a:p>
          <a:p>
            <a:pPr algn="ctr">
              <a:spcBef>
                <a:spcPts val="600"/>
              </a:spcBef>
              <a:buClr>
                <a:srgbClr val="F69200"/>
              </a:buClr>
              <a:buSzPct val="100000"/>
            </a:pP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РЕСУРСНОЕ ОБЕСПЕЧЕНИЕ ПРОЕКТА </a:t>
            </a:r>
          </a:p>
        </p:txBody>
      </p:sp>
      <p:sp>
        <p:nvSpPr>
          <p:cNvPr id="17" name="Shape 485">
            <a:extLst>
              <a:ext uri="{FF2B5EF4-FFF2-40B4-BE49-F238E27FC236}">
                <a16:creationId xmlns="" xmlns:a16="http://schemas.microsoft.com/office/drawing/2014/main" id="{4B66E7F2-53BF-F042-97B2-E4E25DFF5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363" y="2177324"/>
            <a:ext cx="11345183" cy="410715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60831" rIns="0" bIns="60831"/>
          <a:lstStyle/>
          <a:p>
            <a:pPr algn="just"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  <a:defRPr/>
            </a:pPr>
            <a:r>
              <a:rPr lang="ru-RU" altLang="ru-RU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Риски проекта </a:t>
            </a:r>
            <a:r>
              <a:rPr lang="ru-RU" alt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– </a:t>
            </a:r>
            <a:r>
              <a:rPr lang="ru-RU" alt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едостаточный уровень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компетентности и </a:t>
            </a:r>
            <a:r>
              <a:rPr lang="ru-RU" alt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низкая мотивация педагогов,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командной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работы,</a:t>
            </a:r>
            <a:r>
              <a:rPr lang="ru-RU" alt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 пассивная роль родителей в образовательном процессе ДОО, сложная эпидемиологическая обстановка в стране и регионе, недостаточное финансирование.</a:t>
            </a:r>
          </a:p>
          <a:p>
            <a:pPr algn="just"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  <a:defRPr/>
            </a:pPr>
            <a:r>
              <a:rPr lang="ru-RU" alt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Ресурсы</a:t>
            </a:r>
            <a:r>
              <a:rPr lang="ru-RU" alt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 –обучение и повышение квалификации педагогов, разные виды стимулирования</a:t>
            </a:r>
            <a:r>
              <a:rPr lang="ru-RU" alt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, создание ПОС, </a:t>
            </a:r>
            <a:r>
              <a:rPr lang="ru-RU" alt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развитие </a:t>
            </a:r>
            <a:r>
              <a:rPr lang="ru-RU" alt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детско-взрослых </a:t>
            </a:r>
            <a:r>
              <a:rPr lang="ru-RU" alt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сообществ (организация совместных мероприятий</a:t>
            </a:r>
            <a:r>
              <a:rPr lang="ru-RU" alt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, </a:t>
            </a:r>
            <a:r>
              <a:rPr lang="ru-RU" altLang="ru-RU" sz="16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детско</a:t>
            </a:r>
            <a:r>
              <a:rPr lang="ru-RU" alt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 – взрослых образовательных событий, проектов</a:t>
            </a:r>
            <a:r>
              <a:rPr lang="ru-RU" alt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, дней открытых дверей и т.д.), соблюдение санитарных норм и применение дистанционных технологий.</a:t>
            </a:r>
          </a:p>
          <a:p>
            <a:pPr marL="456265" indent="-456265" algn="just"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ru-RU" altLang="ru-RU" sz="16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86000"/>
              </a:lnSpc>
              <a:buClr>
                <a:schemeClr val="dk1"/>
              </a:buClr>
              <a:buSzPts val="1500"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Ресурсное обеспечение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проекта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86000"/>
              </a:lnSpc>
              <a:spcBef>
                <a:spcPts val="800"/>
              </a:spcBef>
              <a:buClr>
                <a:schemeClr val="dk1"/>
              </a:buClr>
              <a:buSzPts val="1500"/>
            </a:pP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Кадровые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: курсы повышения квалификации педагогов, повышение мотивации педагогического состава посредством различного вида стимулирования; демонстрация успешных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практик.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86000"/>
              </a:lnSpc>
              <a:spcBef>
                <a:spcPts val="800"/>
              </a:spcBef>
              <a:buClr>
                <a:schemeClr val="dk1"/>
              </a:buClr>
              <a:buSzPts val="1500"/>
            </a:pP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Программно-методические: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наличие учебной литературы и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УМК «Школа возможностей. Социально – эмоциональное развитие детей дошкольного возраста»,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наличие информационно-программного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обеспечения.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86000"/>
              </a:lnSpc>
              <a:spcBef>
                <a:spcPts val="800"/>
              </a:spcBef>
              <a:buClr>
                <a:schemeClr val="dk1"/>
              </a:buClr>
              <a:buSzPts val="1500"/>
            </a:pP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Финансовые и материальные: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бюджетирование (стимулирование), участие в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грантовых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мероприятиях, привлечение внебюджетных средств, в том числе доходов от дополнительных платных образовательных услуг.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86000"/>
              </a:lnSpc>
              <a:spcBef>
                <a:spcPts val="800"/>
              </a:spcBef>
              <a:buClr>
                <a:schemeClr val="dk1"/>
              </a:buClr>
              <a:buSzPts val="1500"/>
            </a:pP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Нормативные, административные: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разработка  локальных актов,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формирование команды педагогов, организация системы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педагогических тренингов,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социально-психологическое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сопровождение участников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проекта.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86000"/>
              </a:lnSpc>
              <a:spcBef>
                <a:spcPts val="800"/>
              </a:spcBef>
              <a:buClr>
                <a:schemeClr val="dk1"/>
              </a:buClr>
              <a:buSzPts val="1500"/>
            </a:pP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Социальные, сетевые и партнерские: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соглашения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о сотрудничестве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с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социальными партнёрами.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  <a:defRPr/>
            </a:pPr>
            <a:endParaRPr lang="ru-RU" altLang="ru-RU" sz="133" dirty="0">
              <a:solidFill>
                <a:srgbClr val="22974F"/>
              </a:solidFill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  <a:p>
            <a:pPr algn="ctr">
              <a:lnSpc>
                <a:spcPct val="90000"/>
              </a:lnSpc>
              <a:buClr>
                <a:srgbClr val="F69200"/>
              </a:buClr>
              <a:buSzPct val="100000"/>
              <a:defRPr/>
            </a:pPr>
            <a:endParaRPr lang="ru-RU" altLang="ru-RU" sz="2661" dirty="0">
              <a:solidFill>
                <a:srgbClr val="22974F"/>
              </a:solidFill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  <a:p>
            <a:pPr marL="270380" indent="-270380" algn="just">
              <a:lnSpc>
                <a:spcPct val="90000"/>
              </a:lnSpc>
              <a:buClr>
                <a:srgbClr val="F69200"/>
              </a:buClr>
              <a:buSzPct val="100000"/>
              <a:defRPr/>
            </a:pPr>
            <a:endParaRPr lang="ru-RU" altLang="ru-RU" sz="3725" dirty="0"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21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9">
            <a:extLst>
              <a:ext uri="{FF2B5EF4-FFF2-40B4-BE49-F238E27FC236}">
                <a16:creationId xmlns="" xmlns:a16="http://schemas.microsoft.com/office/drawing/2014/main" id="{895A6DEC-42B2-4042-BDFF-DE320EAFE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88" y="920398"/>
            <a:ext cx="11375194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1331"/>
              </a:spcBef>
              <a:buClr>
                <a:srgbClr val="F69200"/>
              </a:buClr>
              <a:buSzPct val="100000"/>
            </a:pP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УПРАВЛЕНЧЕСКОЕ СОПРОВОЖДЕНИЕ ПРОЕКТА</a:t>
            </a:r>
          </a:p>
        </p:txBody>
      </p:sp>
      <p:sp>
        <p:nvSpPr>
          <p:cNvPr id="22" name="Shape 485">
            <a:extLst>
              <a:ext uri="{FF2B5EF4-FFF2-40B4-BE49-F238E27FC236}">
                <a16:creationId xmlns="" xmlns:a16="http://schemas.microsoft.com/office/drawing/2014/main" id="{102F0AD3-A5FF-8345-82CC-5B872B99A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862" y="1561625"/>
            <a:ext cx="11375194" cy="469909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60831" rIns="0" bIns="60831"/>
          <a:lstStyle/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r>
              <a:rPr lang="ru-RU" altLang="ru-RU" b="1" u="sng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Локальные акты</a:t>
            </a:r>
            <a:r>
              <a:rPr lang="ru-RU" alt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-изменения в ООП, корректировка Программы развития ДОО</a:t>
            </a: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-издание приказов, разработка Положения о рабочей группе</a:t>
            </a: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-приказ и Положение о ПОС</a:t>
            </a: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-заключение договоров, соглашений с социальными партнерами</a:t>
            </a: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-отчетность по проекту</a:t>
            </a: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endParaRPr lang="ru-RU" alt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r>
              <a:rPr lang="ru-RU" altLang="ru-RU" b="1" u="sng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Обратная связь</a:t>
            </a:r>
            <a:r>
              <a:rPr lang="ru-RU" alt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:</a:t>
            </a:r>
            <a:endParaRPr lang="ru-RU" alt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-освещение работы по проекту на официальном сайте ДОО, сайтах социальных партнеров</a:t>
            </a: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-транслирование опыта на муниципальном и региональном уровне, в интернет – сообществах</a:t>
            </a: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endParaRPr lang="ru-RU" alt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r>
              <a:rPr lang="ru-RU" altLang="ru-RU" b="1" u="sng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Сопровождение работы ПОС</a:t>
            </a: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Управленческая команда- заведующий ДОО, старший воспитатель, педагог –психолог.</a:t>
            </a:r>
          </a:p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Формы сопровождения-наставничество, передача опыта, консультирование.</a:t>
            </a:r>
          </a:p>
          <a:p>
            <a:pPr marL="456265" indent="-456265"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  <a:buFont typeface="Arial" panose="020B0604020202020204" pitchFamily="34" charset="0"/>
              <a:buChar char="•"/>
            </a:pPr>
            <a:endParaRPr lang="ru-RU" altLang="ru-RU" sz="2661" dirty="0"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42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9">
            <a:extLst>
              <a:ext uri="{FF2B5EF4-FFF2-40B4-BE49-F238E27FC236}">
                <a16:creationId xmlns="" xmlns:a16="http://schemas.microsoft.com/office/drawing/2014/main" id="{E35BD168-0B60-F84F-B8BD-AF98BA949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99" y="1298575"/>
            <a:ext cx="12166602" cy="963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F69200"/>
              </a:buClr>
              <a:buSzPct val="100000"/>
            </a:pP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ПЛАН СОЗДАНИЯ ЛРОС.</a:t>
            </a:r>
          </a:p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F69200"/>
              </a:buClr>
              <a:buSzPct val="100000"/>
            </a:pPr>
            <a:r>
              <a:rPr lang="ru-RU" altLang="ru-RU" sz="3200" b="1" cap="all" dirty="0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 </a:t>
            </a: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«</a:t>
            </a:r>
            <a:r>
              <a:rPr lang="ru-RU" altLang="ru-RU" sz="3200" b="1" cap="all" dirty="0" err="1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ДОРОЖНая</a:t>
            </a:r>
            <a:r>
              <a:rPr lang="ru-RU" altLang="ru-RU" sz="3200" b="1" cap="all" dirty="0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 </a:t>
            </a:r>
            <a:r>
              <a:rPr lang="ru-RU" altLang="ru-RU" sz="3200" b="1" cap="all" dirty="0" err="1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КАРТа</a:t>
            </a:r>
            <a:r>
              <a:rPr lang="ru-RU" altLang="ru-RU" sz="3200" b="1" cap="all" dirty="0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» </a:t>
            </a: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ПРОЕКТА</a:t>
            </a:r>
          </a:p>
        </p:txBody>
      </p:sp>
      <p:sp>
        <p:nvSpPr>
          <p:cNvPr id="6" name="Shape 485">
            <a:extLst>
              <a:ext uri="{FF2B5EF4-FFF2-40B4-BE49-F238E27FC236}">
                <a16:creationId xmlns="" xmlns:a16="http://schemas.microsoft.com/office/drawing/2014/main" id="{AF8DD89F-CB75-904E-9D04-D113E8946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05" y="2390550"/>
            <a:ext cx="11481473" cy="446745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60831" rIns="0" bIns="60831"/>
          <a:lstStyle/>
          <a:p>
            <a:pPr algn="ctr">
              <a:buClr>
                <a:srgbClr val="F69200"/>
              </a:buClr>
              <a:buSzPct val="100000"/>
            </a:pPr>
            <a:r>
              <a:rPr lang="ru-RU" altLang="ru-RU" sz="2000" b="1" dirty="0" smtClean="0">
                <a:solidFill>
                  <a:srgbClr val="22974F"/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1 год (сентябрь 2022г-август </a:t>
            </a:r>
            <a:r>
              <a:rPr lang="ru-RU" altLang="ru-RU" sz="2000" b="1" smtClean="0">
                <a:solidFill>
                  <a:srgbClr val="22974F"/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2023г</a:t>
            </a:r>
            <a:r>
              <a:rPr lang="ru-RU" altLang="ru-RU" sz="2000" b="1" smtClean="0">
                <a:solidFill>
                  <a:srgbClr val="22974F"/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) </a:t>
            </a:r>
            <a:endParaRPr lang="ru-RU" altLang="ru-RU" sz="2000" b="1" dirty="0" smtClean="0">
              <a:solidFill>
                <a:srgbClr val="22974F"/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 algn="ctr">
              <a:buClr>
                <a:srgbClr val="F69200"/>
              </a:buClr>
              <a:buSzPct val="100000"/>
            </a:pPr>
            <a:endParaRPr lang="ru-RU" altLang="ru-RU" sz="1400" b="1" dirty="0" smtClean="0">
              <a:solidFill>
                <a:srgbClr val="22974F"/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 algn="just">
              <a:buClr>
                <a:srgbClr val="F69200"/>
              </a:buClr>
              <a:buSzPct val="100000"/>
            </a:pPr>
            <a:r>
              <a:rPr lang="ru-RU" altLang="ru-RU" sz="1600" dirty="0" smtClean="0">
                <a:solidFill>
                  <a:srgbClr val="22974F"/>
                </a:solidFill>
                <a:latin typeface="SB Sans Text Thin" panose="020B0103040504020204" pitchFamily="34" charset="0"/>
                <a:ea typeface="FedraSansPro-Light" panose="020B0303040000020004" pitchFamily="34" charset="0"/>
                <a:cs typeface="SB Sans Text Thin" panose="020B0103040504020204" pitchFamily="34" charset="0"/>
              </a:rPr>
              <a:t>-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Формирование команды по разработке проекта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 Обучение и повышение квалификации управленческой команды и педагогов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 Диагностика дошкольной среды на основе количественных параметров по методике В.А. </a:t>
            </a:r>
            <a:r>
              <a:rPr lang="ru-RU" altLang="ru-RU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Ясвина</a:t>
            </a:r>
            <a:endParaRPr lang="ru-RU" alt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 algn="just"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 Разработка  управленческого проекта по преобразованию ЛРОС, «дорожной карты»  его реализации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 Презентация управленческого проекта участникам образовательных отношений и социальным партнёрам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Оформление соглашений между участникам образовательных отношений и социальными партнёрами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 Внесение изменений в ООП и Программу развития, разработка и корректировка локальных актов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 Создание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профессиональных обучающихся сообществ (ПОС)</a:t>
            </a:r>
          </a:p>
          <a:p>
            <a:pPr marL="285750" indent="-285750" algn="just">
              <a:buClr>
                <a:srgbClr val="F69200"/>
              </a:buClr>
              <a:buSzPct val="100000"/>
              <a:buFontTx/>
              <a:buChar char="-"/>
            </a:pPr>
            <a:endParaRPr lang="ru-RU" alt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rgbClr val="F69200"/>
              </a:buClr>
              <a:buSzPct val="100000"/>
              <a:buFontTx/>
              <a:buChar char="-"/>
            </a:pPr>
            <a:endParaRPr lang="ru-RU" alt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rgbClr val="F69200"/>
              </a:buClr>
              <a:buSzPct val="100000"/>
              <a:buFontTx/>
              <a:buChar char="-"/>
            </a:pPr>
            <a:endParaRPr lang="ru-RU" alt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 algn="just">
              <a:buClr>
                <a:srgbClr val="F69200"/>
              </a:buClr>
              <a:buSzPct val="100000"/>
            </a:pPr>
            <a:endParaRPr lang="ru-RU" altLang="ru-RU" sz="1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3198" y="5097702"/>
            <a:ext cx="1077657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-Внедрение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УМК «Школа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возможностей. Социально – эмоциональное развитие детей дошкольного возраста», </a:t>
            </a: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технологий «Светофор»,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 </a:t>
            </a: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«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Говорящая стена»,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«</a:t>
            </a: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Квадрат эмоций»,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«</a:t>
            </a: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Культура ненасильственного общения», метод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проектной деятельности и т.д.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Создание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 «Открытая стена» в холле детского сада</a:t>
            </a:r>
            <a:endParaRPr lang="ru-RU" alt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  <a:sym typeface="Calibri"/>
            </a:endParaRPr>
          </a:p>
          <a:p>
            <a:pPr algn="just"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 -Разработка плана действий по преобразованию образовательной среды с заданными показателями</a:t>
            </a:r>
            <a:endParaRPr lang="ru-RU" alt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211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9">
            <a:extLst>
              <a:ext uri="{FF2B5EF4-FFF2-40B4-BE49-F238E27FC236}">
                <a16:creationId xmlns="" xmlns:a16="http://schemas.microsoft.com/office/drawing/2014/main" id="{E35BD168-0B60-F84F-B8BD-AF98BA949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99" y="1298575"/>
            <a:ext cx="12166602" cy="963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F69200"/>
              </a:buClr>
              <a:buSzPct val="100000"/>
            </a:pP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ПЛАН СОЗДАНИЯ ЛРОС.</a:t>
            </a:r>
          </a:p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F69200"/>
              </a:buClr>
              <a:buSzPct val="100000"/>
            </a:pPr>
            <a:r>
              <a:rPr lang="ru-RU" altLang="ru-RU" sz="3200" b="1" cap="all" dirty="0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  </a:t>
            </a: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«</a:t>
            </a:r>
            <a:r>
              <a:rPr lang="ru-RU" altLang="ru-RU" sz="3200" b="1" cap="all" dirty="0" err="1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ДОРОЖНая</a:t>
            </a:r>
            <a:r>
              <a:rPr lang="ru-RU" altLang="ru-RU" sz="3200" b="1" cap="all" dirty="0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 </a:t>
            </a:r>
            <a:r>
              <a:rPr lang="ru-RU" altLang="ru-RU" sz="3200" b="1" cap="all" dirty="0" err="1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КАРТа</a:t>
            </a:r>
            <a:r>
              <a:rPr lang="ru-RU" altLang="ru-RU" sz="3200" b="1" cap="all" dirty="0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» </a:t>
            </a: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ПРОЕКТА</a:t>
            </a:r>
          </a:p>
        </p:txBody>
      </p:sp>
      <p:sp>
        <p:nvSpPr>
          <p:cNvPr id="6" name="Shape 485">
            <a:extLst>
              <a:ext uri="{FF2B5EF4-FFF2-40B4-BE49-F238E27FC236}">
                <a16:creationId xmlns="" xmlns:a16="http://schemas.microsoft.com/office/drawing/2014/main" id="{AF8DD89F-CB75-904E-9D04-D113E8946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05" y="2390550"/>
            <a:ext cx="11481473" cy="4025254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60831" rIns="0" bIns="60831"/>
          <a:lstStyle/>
          <a:p>
            <a:pPr algn="ctr">
              <a:buClr>
                <a:srgbClr val="F69200"/>
              </a:buClr>
              <a:buSzPct val="100000"/>
            </a:pPr>
            <a:r>
              <a:rPr lang="ru-RU" altLang="ru-RU" sz="2000" b="1" dirty="0" smtClean="0">
                <a:solidFill>
                  <a:srgbClr val="22974F"/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2 </a:t>
            </a:r>
            <a:r>
              <a:rPr lang="ru-RU" altLang="ru-RU" sz="2000" b="1" dirty="0">
                <a:solidFill>
                  <a:srgbClr val="22974F"/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год (сентябрь </a:t>
            </a:r>
            <a:r>
              <a:rPr lang="ru-RU" altLang="ru-RU" sz="2000" b="1" dirty="0" smtClean="0">
                <a:solidFill>
                  <a:srgbClr val="22974F"/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2023г-август 2024г</a:t>
            </a:r>
            <a:r>
              <a:rPr lang="ru-RU" altLang="ru-RU" sz="2000" b="1" dirty="0">
                <a:solidFill>
                  <a:srgbClr val="22974F"/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buClr>
                <a:srgbClr val="F69200"/>
              </a:buClr>
              <a:buSzPct val="100000"/>
            </a:pPr>
            <a:endParaRPr lang="ru-RU" altLang="ru-RU" sz="1600" dirty="0" smtClean="0">
              <a:solidFill>
                <a:srgbClr val="22974F"/>
              </a:solidFill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  <a:p>
            <a:pPr algn="just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 Привлечение новых участников в профессиональные обучающиеся сообщества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(ПОС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)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Реализация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УМК «Школа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возможностей. Социально – эмоциональное развитие детей дошкольного возраста»,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технологий </a:t>
            </a: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«Светофор», «Техника пяти шагов», «Квадрат эмоций»,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«</a:t>
            </a: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Культура ненасильственного общения», метод проектов, «Говорящие стены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» и т.д.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Создание «Центров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развивающих возможностей» в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кабинетах дополнительного образования, холлах, фойе  и т.д.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 «Открытая стена» в холле детского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сада для эффективного взаимодействия участников образовательных отношений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- Развитие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дополнительного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в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Реализация плана совместных мероприятий всех участников образовательных отношений и социальных партнеров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 Промежуточный анализ реализации проекта, диагностика, корректировка  «Дорожной карты»</a:t>
            </a:r>
          </a:p>
          <a:p>
            <a:pPr algn="just">
              <a:buClr>
                <a:srgbClr val="F69200"/>
              </a:buClr>
              <a:buSzPct val="100000"/>
            </a:pP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F69200"/>
              </a:buClr>
              <a:buSzPct val="100000"/>
            </a:pPr>
            <a:endParaRPr lang="ru-RU" altLang="ru-RU" sz="1600" dirty="0">
              <a:solidFill>
                <a:srgbClr val="22974F"/>
              </a:solidFill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  <a:p>
            <a:endParaRPr lang="ru-RU" altLang="ru-RU" sz="1600" dirty="0">
              <a:solidFill>
                <a:srgbClr val="22974F"/>
              </a:solidFill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99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9">
            <a:extLst>
              <a:ext uri="{FF2B5EF4-FFF2-40B4-BE49-F238E27FC236}">
                <a16:creationId xmlns="" xmlns:a16="http://schemas.microsoft.com/office/drawing/2014/main" id="{E35BD168-0B60-F84F-B8BD-AF98BA949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99" y="1298575"/>
            <a:ext cx="12166602" cy="963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F69200"/>
              </a:buClr>
              <a:buSzPct val="100000"/>
            </a:pP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ПЛАН СОЗДАНИЯ ЛРОС.</a:t>
            </a:r>
          </a:p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F69200"/>
              </a:buClr>
              <a:buSzPct val="100000"/>
            </a:pPr>
            <a:r>
              <a:rPr lang="ru-RU" altLang="ru-RU" sz="3200" b="1" cap="all" dirty="0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 «</a:t>
            </a:r>
            <a:r>
              <a:rPr lang="ru-RU" altLang="ru-RU" sz="3200" b="1" cap="all" dirty="0" err="1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ДОРОЖНая</a:t>
            </a:r>
            <a:r>
              <a:rPr lang="ru-RU" altLang="ru-RU" sz="3200" b="1" cap="all" dirty="0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 </a:t>
            </a:r>
            <a:r>
              <a:rPr lang="ru-RU" altLang="ru-RU" sz="3200" b="1" cap="all" dirty="0" err="1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КАРТа</a:t>
            </a:r>
            <a:r>
              <a:rPr lang="ru-RU" altLang="ru-RU" sz="3200" b="1" cap="all" dirty="0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» </a:t>
            </a: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ПРОЕКТА</a:t>
            </a:r>
          </a:p>
        </p:txBody>
      </p:sp>
      <p:sp>
        <p:nvSpPr>
          <p:cNvPr id="6" name="Shape 485">
            <a:extLst>
              <a:ext uri="{FF2B5EF4-FFF2-40B4-BE49-F238E27FC236}">
                <a16:creationId xmlns="" xmlns:a16="http://schemas.microsoft.com/office/drawing/2014/main" id="{AF8DD89F-CB75-904E-9D04-D113E8946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05" y="2570856"/>
            <a:ext cx="11481473" cy="4025254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60831" rIns="0" bIns="60831"/>
          <a:lstStyle/>
          <a:p>
            <a:pPr algn="ctr">
              <a:buClr>
                <a:srgbClr val="F69200"/>
              </a:buClr>
              <a:buSzPct val="100000"/>
            </a:pPr>
            <a:r>
              <a:rPr lang="ru-RU" altLang="ru-RU" sz="2000" b="1" dirty="0" smtClean="0">
                <a:solidFill>
                  <a:srgbClr val="22974F"/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3 год </a:t>
            </a:r>
            <a:r>
              <a:rPr lang="ru-RU" altLang="ru-RU" sz="2000" b="1" dirty="0">
                <a:solidFill>
                  <a:srgbClr val="22974F"/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(сентябрь 2022г-август </a:t>
            </a:r>
            <a:r>
              <a:rPr lang="ru-RU" altLang="ru-RU" sz="2000" b="1">
                <a:solidFill>
                  <a:srgbClr val="22974F"/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2023г</a:t>
            </a:r>
            <a:r>
              <a:rPr lang="ru-RU" altLang="ru-RU" sz="2000" b="1" smtClean="0">
                <a:solidFill>
                  <a:srgbClr val="22974F"/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) </a:t>
            </a:r>
            <a:endParaRPr lang="ru-RU" altLang="ru-RU" sz="2000" b="1" dirty="0">
              <a:solidFill>
                <a:srgbClr val="22974F"/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F69200"/>
              </a:buClr>
              <a:buSzPct val="100000"/>
            </a:pPr>
            <a:endParaRPr lang="ru-RU" altLang="ru-RU" sz="1600" dirty="0" smtClean="0">
              <a:solidFill>
                <a:srgbClr val="22974F"/>
              </a:solidFill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  <a:p>
            <a:pPr algn="just">
              <a:buClr>
                <a:srgbClr val="F69200"/>
              </a:buClr>
              <a:buSzPct val="100000"/>
            </a:pPr>
            <a:r>
              <a:rPr lang="ru-RU" sz="1600" b="1" dirty="0" smtClean="0">
                <a:solidFill>
                  <a:srgbClr val="000000"/>
                </a:solidFill>
                <a:ea typeface="Calibri"/>
                <a:cs typeface="Calibri"/>
                <a:sym typeface="Calibri"/>
              </a:rPr>
              <a:t>-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Раскрытие личностного потенциала участников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профессиональных обучающихся сообществ (ПОС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)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algn="just">
              <a:buClr>
                <a:srgbClr val="F69200"/>
              </a:buClr>
              <a:buSzPct val="100000"/>
            </a:pPr>
            <a:r>
              <a:rPr lang="ru-RU" alt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 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Р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еализация педагогических проектов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-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Промежуточный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анализ реализации проекта, диагностика, корректировка  «Дорожной карты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»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algn="just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-Реализация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плана совместных мероприятий всех участников образовательных отношений и социальной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общественности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F69200"/>
              </a:buClr>
              <a:buSzPct val="100000"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Вовлечение детей и взрослых в новые объединения, сообщества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</a:t>
            </a:r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  <a:sym typeface="Calibri"/>
              </a:rPr>
              <a:t> Транслирование опыта работы по созданию ЛРОС</a:t>
            </a:r>
            <a:endParaRPr lang="ru-RU" alt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  <a:sym typeface="Calibri"/>
            </a:endParaRPr>
          </a:p>
          <a:p>
            <a:pPr algn="just"/>
            <a:r>
              <a:rPr lang="ru-RU" alt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Итоговая диагностика реализации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проекта </a:t>
            </a:r>
          </a:p>
          <a:p>
            <a:pPr algn="just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- Определение дальнейшей стратегии развития ДОО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F69200"/>
              </a:buClr>
              <a:buSzPct val="100000"/>
            </a:pPr>
            <a:endParaRPr lang="ru-RU" altLang="ru-RU" sz="1600" dirty="0" smtClean="0">
              <a:solidFill>
                <a:srgbClr val="22974F"/>
              </a:solidFill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43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004" y="928636"/>
            <a:ext cx="7474668" cy="571934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5" t="601" r="70326" b="89701"/>
          <a:stretch/>
        </p:blipFill>
        <p:spPr>
          <a:xfrm>
            <a:off x="4572000" y="941277"/>
            <a:ext cx="1060174" cy="43363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78274" y="928636"/>
            <a:ext cx="5420021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</a:t>
            </a:r>
            <a:r>
              <a:rPr lang="ru-RU" sz="23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пространство без границ</a:t>
            </a:r>
            <a:endParaRPr lang="ru-RU" sz="23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23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2EAA4B89-E2E1-1941-8838-77E1E0DD3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84358"/>
            <a:ext cx="11287158" cy="249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1331"/>
              </a:spcBef>
              <a:spcAft>
                <a:spcPts val="600"/>
              </a:spcAft>
              <a:buClr>
                <a:srgbClr val="F69200"/>
              </a:buClr>
              <a:buSzPct val="100000"/>
            </a:pPr>
            <a:r>
              <a:rPr lang="ru-RU" altLang="ru-RU" b="1" cap="all" dirty="0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Краткая справка об образовательной организации</a:t>
            </a:r>
            <a:endParaRPr lang="ru-RU" altLang="ru-RU" b="1" cap="all" dirty="0">
              <a:solidFill>
                <a:srgbClr val="00642D"/>
              </a:solidFill>
              <a:latin typeface="SB Sans Text Semibold" panose="020B0503040504020204" pitchFamily="34" charset="0"/>
              <a:ea typeface="FedraSansPro-LightItalic" charset="0"/>
              <a:cs typeface="SB Sans Text Semibold" panose="020B0503040504020204" pitchFamily="34" charset="0"/>
            </a:endParaRPr>
          </a:p>
        </p:txBody>
      </p:sp>
      <p:sp>
        <p:nvSpPr>
          <p:cNvPr id="11" name="Shape 485">
            <a:extLst>
              <a:ext uri="{FF2B5EF4-FFF2-40B4-BE49-F238E27FC236}">
                <a16:creationId xmlns="" xmlns:a16="http://schemas.microsoft.com/office/drawing/2014/main" id="{7B00E5E5-212C-154B-B8BA-6E6D5109C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618" y="2375822"/>
            <a:ext cx="3538106" cy="196435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60831" rIns="0" bIns="60831"/>
          <a:lstStyle/>
          <a:p>
            <a:pPr>
              <a:lnSpc>
                <a:spcPct val="90000"/>
              </a:lnSpc>
              <a:spcBef>
                <a:spcPts val="799"/>
              </a:spcBef>
              <a:buClr>
                <a:srgbClr val="F69200"/>
              </a:buClr>
              <a:buSzPct val="100000"/>
            </a:pPr>
            <a:endParaRPr lang="ru-RU" altLang="ru-RU" sz="3193" dirty="0"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EAA4B89-E2E1-1941-8838-77E1E0DD3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0152" y="1606749"/>
            <a:ext cx="11287158" cy="498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1331"/>
              </a:spcBef>
              <a:spcAft>
                <a:spcPts val="600"/>
              </a:spcAft>
              <a:buClr>
                <a:srgbClr val="F69200"/>
              </a:buClr>
              <a:buSzPct val="100000"/>
            </a:pPr>
            <a:r>
              <a:rPr lang="ru-RU" altLang="ru-RU" b="1" cap="all" dirty="0" smtClean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Муниципальное бюджетное дошкольное образовательное учреждение детский сад комбинированного вида № 38 города Кузнецка</a:t>
            </a:r>
            <a:endParaRPr lang="ru-RU" altLang="ru-RU" b="1" cap="all" dirty="0">
              <a:solidFill>
                <a:srgbClr val="00642D"/>
              </a:solidFill>
              <a:latin typeface="SB Sans Text Semibold" panose="020B0503040504020204" pitchFamily="34" charset="0"/>
              <a:ea typeface="FedraSansPro-LightItalic" charset="0"/>
              <a:cs typeface="SB Sans Text Semibold" panose="020B0503040504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7421" y="2422662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altLang="ru-RU" dirty="0" smtClean="0">
                <a:solidFill>
                  <a:srgbClr val="22974F"/>
                </a:solidFill>
                <a:latin typeface="Times New Roman" panose="02020603050405020304" pitchFamily="18" charset="0"/>
                <a:ea typeface="FedraSansPro-Light" panose="020B0303040000020004" pitchFamily="34" charset="0"/>
                <a:cs typeface="Times New Roman" panose="02020603050405020304" pitchFamily="18" charset="0"/>
              </a:rPr>
              <a:t>442530 Пензенская область, город Кузнецк,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Ул.354 Стрелковой Дивизии, д.23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8(841)57-7-55-84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Е-</a:t>
            </a:r>
            <a:r>
              <a:rPr lang="en-US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mdouds38kuzneck@mail</a:t>
            </a: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dirty="0" err="1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ru</a:t>
            </a:r>
            <a:endParaRPr lang="en-US" dirty="0" smtClean="0">
              <a:solidFill>
                <a:srgbClr val="2297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сайта: </a:t>
            </a:r>
            <a:r>
              <a:rPr lang="en-US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ou235penza</a:t>
            </a: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err="1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nubex,ru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53427" y="253089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Функционирует с 1983 года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53427" y="3422425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групп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группы раннего возраста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групп общеразвивающей направленности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группы компенсирующей направленности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(для детей с ТНР)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endParaRPr lang="ru-RU" dirty="0">
              <a:solidFill>
                <a:srgbClr val="2297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Имеетс</a:t>
            </a: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-музыкальный зал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-логопедические кабинеты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-кабинет педагога-психолога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-консультационный центр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endParaRPr lang="ru-RU" dirty="0" smtClean="0">
              <a:solidFill>
                <a:srgbClr val="2297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380" indent="-270380" algn="ctr">
              <a:buClr>
                <a:srgbClr val="F69200"/>
              </a:buClr>
              <a:buSzPct val="100000"/>
            </a:pPr>
            <a:endParaRPr lang="ru-RU" dirty="0" smtClean="0">
              <a:solidFill>
                <a:srgbClr val="2297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380" indent="-270380" algn="ctr">
              <a:buClr>
                <a:srgbClr val="F69200"/>
              </a:buClr>
              <a:buSzPct val="100000"/>
            </a:pPr>
            <a:endParaRPr lang="ru-RU" dirty="0" smtClean="0">
              <a:solidFill>
                <a:srgbClr val="2297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380" indent="-270380" algn="ctr">
              <a:buClr>
                <a:srgbClr val="F69200"/>
              </a:buClr>
              <a:buSzPct val="100000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60135" y="4361055"/>
            <a:ext cx="3085717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детьми работают: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воспитателей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музыкальных руководителя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учителя - логопеда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dirty="0" smtClean="0">
                <a:solidFill>
                  <a:srgbClr val="2297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endParaRPr lang="ru-RU" dirty="0">
              <a:solidFill>
                <a:srgbClr val="2297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9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20643" y="2853701"/>
            <a:ext cx="70162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cap="all" dirty="0" smtClean="0">
                <a:solidFill>
                  <a:srgbClr val="00642D"/>
                </a:solidFill>
              </a:rPr>
              <a:t>Спасибо за внимание!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2157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09392" y="859347"/>
            <a:ext cx="4961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ДС № 38 </a:t>
            </a:r>
            <a:r>
              <a:rPr lang="ru-RU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г.Кузнецка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11266" y="2507131"/>
            <a:ext cx="4515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Стажировочная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база для педагогической практики студентов Кузнецкого многопрофильного колледжа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11266" y="4279486"/>
            <a:ext cx="4515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7419" y="1751311"/>
            <a:ext cx="4371135" cy="2897507"/>
          </a:xfrm>
          <a:prstGeom prst="rect">
            <a:avLst/>
          </a:prstGeom>
        </p:spPr>
      </p:pic>
      <p:pic>
        <p:nvPicPr>
          <p:cNvPr id="11" name="Picture 8" descr="DSC_0251   а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6690" y="3829967"/>
            <a:ext cx="4371135" cy="2896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IMG_44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01" y="3829379"/>
            <a:ext cx="4371135" cy="2897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6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09392" y="859347"/>
            <a:ext cx="4961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ДС № 38 </a:t>
            </a:r>
            <a:r>
              <a:rPr lang="ru-RU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г.Кузнецка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11266" y="4279486"/>
            <a:ext cx="4515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92332" y="4648818"/>
            <a:ext cx="683438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год 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площадка организации семинара руководителей образовательных организаций города Кузнецка «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специалистов ДОО  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условиях реализации ФГОС ДО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»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6" descr="IMG_20180118_1658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770" y="3858026"/>
            <a:ext cx="3403444" cy="2777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561" y="1426264"/>
            <a:ext cx="4205866" cy="238814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813" y="1382567"/>
            <a:ext cx="4459519" cy="236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26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11266" y="4279486"/>
            <a:ext cx="45154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indent="-270380" marL="270380">
              <a:buClr>
                <a:srgbClr val="F69200"/>
              </a:buClr>
              <a:buSzPct val="100000"/>
            </a:pPr>
            <a:r>
              <a:rPr b="1" dirty="0" lang="ru-RU" smtClean="0">
                <a:solidFill>
                  <a:schemeClr val="accent2">
                    <a:lumMod val="75000"/>
                  </a:schemeClr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2021 год </a:t>
            </a:r>
          </a:p>
          <a:p>
            <a:pPr algn="ctr" indent="-270380" marL="270380">
              <a:buClr>
                <a:srgbClr val="F69200"/>
              </a:buClr>
              <a:buSzPct val="100000"/>
            </a:pPr>
            <a:r>
              <a:rPr b="1" dirty="0" lang="ru-RU" smtClean="0">
                <a:solidFill>
                  <a:schemeClr val="accent2">
                    <a:lumMod val="75000"/>
                  </a:schemeClr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Практическая площадка организации семинара руководителей образовательных организаций города Кузнецка «Пространство детской реализации: развитие познавательно – исследовательской деятельности в детском саду»</a:t>
            </a:r>
            <a:endParaRPr b="1" dirty="0" lang="ru-RU">
              <a:solidFill>
                <a:schemeClr val="accent2">
                  <a:lumMod val="75000"/>
                </a:schemeClr>
              </a:solidFill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63" r="39"/>
          <a:stretch/>
        </p:blipFill>
        <p:spPr>
          <a:xfrm>
            <a:off x="4000487" y="832601"/>
            <a:ext cx="3636686" cy="2407737"/>
          </a:xfrm>
          <a:prstGeom prst="rect">
            <a:avLst/>
          </a:prstGeom>
          <a:ln w="69850">
            <a:solidFill>
              <a:schemeClr val="bg1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750" y="3749361"/>
            <a:ext cx="3468160" cy="260112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09" y="965916"/>
            <a:ext cx="3436512" cy="25773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" r="-30"/>
          <a:stretch/>
        </p:blipFill>
        <p:spPr>
          <a:xfrm>
            <a:off x="8150627" y="1266958"/>
            <a:ext cx="3252287" cy="2720157"/>
          </a:xfrm>
          <a:prstGeom prst="rect">
            <a:avLst/>
          </a:prstGeom>
          <a:ln w="69850">
            <a:solidFill>
              <a:schemeClr val="bg1"/>
            </a:solidFill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" r="9"/>
          <a:stretch/>
        </p:blipFill>
        <p:spPr>
          <a:xfrm>
            <a:off x="275609" y="3674195"/>
            <a:ext cx="3436511" cy="2913615"/>
          </a:xfrm>
          <a:prstGeom prst="rect">
            <a:avLst/>
          </a:prstGeom>
          <a:ln w="6985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030479608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7504" y="4748602"/>
            <a:ext cx="532541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Огородова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Лилия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Фаилевна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Победитель областного профессионального конкурса «Лучший воспитатель образовательной организации 2020»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Всероссийского профессионального конкурса «Воспитатель года России 2020» 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26293" y="5521747"/>
            <a:ext cx="4515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Бочкова Екатерина Валерьевна</a:t>
            </a:r>
          </a:p>
          <a:p>
            <a:pPr marL="270380" indent="-270380" algn="ctr">
              <a:buClr>
                <a:srgbClr val="F69200"/>
              </a:buClr>
              <a:buSzPct val="100000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Победитель муниципального этапа профессионального конкурса «Воспитатель года 2022»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0354">
            <a:off x="384231" y="1283471"/>
            <a:ext cx="3678892" cy="240455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8901" y="2902381"/>
            <a:ext cx="4170239" cy="234575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792" y="2072661"/>
            <a:ext cx="4126940" cy="254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8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9">
            <a:extLst>
              <a:ext uri="{FF2B5EF4-FFF2-40B4-BE49-F238E27FC236}">
                <a16:creationId xmlns:a16="http://schemas.microsoft.com/office/drawing/2014/main" xmlns="" id="{BE1239E3-04C5-BB4C-9550-2A0B9E10F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11788"/>
            <a:ext cx="12166603" cy="886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lIns="0" rIns="0" tIns="0"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331"/>
              </a:spcBef>
              <a:buClr>
                <a:srgbClr val="F69200"/>
              </a:buClr>
              <a:buSzPct val="100000"/>
            </a:pPr>
            <a:r>
              <a:rPr altLang="ru-RU" b="1" cap="all" dirty="0" lang="ru-RU" sz="3200">
                <a:solidFill>
                  <a:srgbClr val="00642D"/>
                </a:solidFill>
                <a:latin charset="0" panose="020B0503040504020204" pitchFamily="34" typeface="SB Sans Text Semibold"/>
                <a:ea charset="0" typeface="FedraSansPro-LightItalic"/>
                <a:cs charset="0" panose="020B0503040504020204" pitchFamily="34" typeface="SB Sans Text Semibold"/>
              </a:rPr>
              <a:t>Результаты и предварительные выводы Исследования СРЕДЫ ОО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146" r="50294"/>
          <a:stretch/>
        </p:blipFill>
        <p:spPr>
          <a:xfrm>
            <a:off x="373487" y="2382592"/>
            <a:ext cx="4378817" cy="245986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b="1613" l="57748" r="1" t="2783"/>
          <a:stretch/>
        </p:blipFill>
        <p:spPr>
          <a:xfrm>
            <a:off x="7649176" y="2309708"/>
            <a:ext cx="3721995" cy="235505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8100" y="5331854"/>
            <a:ext cx="10792506" cy="830997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dirty="0" lang="ru-RU" smtClean="0" sz="2400">
                <a:solidFill>
                  <a:schemeClr val="accent2">
                    <a:lumMod val="75000"/>
                  </a:schemeClr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По результатам исследований выявлено преобладание </a:t>
            </a:r>
            <a:r>
              <a:rPr dirty="0" err="1" lang="ru-RU" smtClean="0" sz="2400">
                <a:solidFill>
                  <a:schemeClr val="accent2">
                    <a:lumMod val="75000"/>
                  </a:schemeClr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карьерно</a:t>
            </a:r>
            <a:r>
              <a:rPr dirty="0" lang="ru-RU" smtClean="0" sz="2400">
                <a:solidFill>
                  <a:schemeClr val="accent2">
                    <a:lumMod val="75000"/>
                  </a:schemeClr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-догматического </a:t>
            </a:r>
          </a:p>
          <a:p>
            <a:pPr algn="ctr"/>
            <a:r>
              <a:rPr dirty="0" lang="ru-RU" smtClean="0" sz="2400">
                <a:solidFill>
                  <a:schemeClr val="accent2">
                    <a:lumMod val="75000"/>
                  </a:schemeClr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типа образовательной среды</a:t>
            </a:r>
            <a:endParaRPr dirty="0" lang="ru-RU">
              <a:solidFill>
                <a:schemeClr val="accent2">
                  <a:lumMod val="75000"/>
                </a:schemeClr>
              </a:solidFill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609348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9">
            <a:extLst>
              <a:ext uri="{FF2B5EF4-FFF2-40B4-BE49-F238E27FC236}">
                <a16:creationId xmlns:a16="http://schemas.microsoft.com/office/drawing/2014/main" xmlns="" id="{BE1239E3-04C5-BB4C-9550-2A0B9E10F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11788"/>
            <a:ext cx="12166603" cy="1329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lIns="0" rIns="0" tIns="0"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331"/>
              </a:spcBef>
              <a:buClr>
                <a:srgbClr val="F69200"/>
              </a:buClr>
              <a:buSzPct val="100000"/>
            </a:pPr>
            <a:r>
              <a:rPr altLang="ru-RU" b="1" cap="all" dirty="0" lang="ru-RU" sz="3200">
                <a:solidFill>
                  <a:srgbClr val="00642D"/>
                </a:solidFill>
                <a:latin charset="0" panose="020B0503040504020204" pitchFamily="34" typeface="SB Sans Text Semibold"/>
                <a:ea charset="0" typeface="FedraSansPro-LightItalic"/>
                <a:cs charset="0" panose="020B0503040504020204" pitchFamily="34" typeface="SB Sans Text Semibold"/>
              </a:rPr>
              <a:t>Результаты </a:t>
            </a:r>
            <a:r>
              <a:rPr altLang="ru-RU" b="1" cap="all" dirty="0" lang="ru-RU" smtClean="0" sz="3200">
                <a:solidFill>
                  <a:srgbClr val="00642D"/>
                </a:solidFill>
                <a:latin charset="0" panose="020B0503040504020204" pitchFamily="34" typeface="SB Sans Text Semibold"/>
                <a:ea charset="0" typeface="FedraSansPro-LightItalic"/>
                <a:cs charset="0" panose="020B0503040504020204" pitchFamily="34" typeface="SB Sans Text Semibold"/>
              </a:rPr>
              <a:t>ПЕДАГОГИЧЕСКОЙ ЭКСПЕРТИЗЫ ДОШКОЛЬНОЙ СРЕДЫ НА ОСНОВЕ КОМПЛЕКСА КОЛИЧЕСТВЕННЫХ ПАРАМЕТРОВ (</a:t>
            </a:r>
            <a:r>
              <a:rPr altLang="ru-RU" b="1" cap="all" dirty="0" err="1" lang="ru-RU" smtClean="0" sz="3200">
                <a:solidFill>
                  <a:srgbClr val="00642D"/>
                </a:solidFill>
                <a:latin charset="0" panose="020B0503040504020204" pitchFamily="34" typeface="SB Sans Text Semibold"/>
                <a:ea charset="0" typeface="FedraSansPro-LightItalic"/>
                <a:cs charset="0" panose="020B0503040504020204" pitchFamily="34" typeface="SB Sans Text Semibold"/>
              </a:rPr>
              <a:t>в.а.яСВИН</a:t>
            </a:r>
            <a:r>
              <a:rPr altLang="ru-RU" b="1" cap="all" dirty="0" lang="ru-RU" smtClean="0" sz="3200">
                <a:solidFill>
                  <a:srgbClr val="00642D"/>
                </a:solidFill>
                <a:latin charset="0" panose="020B0503040504020204" pitchFamily="34" typeface="SB Sans Text Semibold"/>
                <a:ea charset="0" typeface="FedraSansPro-LightItalic"/>
                <a:cs charset="0" panose="020B0503040504020204" pitchFamily="34" typeface="SB Sans Text Semibold"/>
              </a:rPr>
              <a:t>)</a:t>
            </a:r>
            <a:endParaRPr altLang="ru-RU" b="1" cap="all" dirty="0" lang="ru-RU" sz="3200">
              <a:solidFill>
                <a:srgbClr val="00642D"/>
              </a:solidFill>
              <a:latin charset="0" panose="020B0503040504020204" pitchFamily="34" typeface="SB Sans Text Semibold"/>
              <a:ea charset="0" typeface="FedraSansPro-LightItalic"/>
              <a:cs charset="0" panose="020B0503040504020204" pitchFamily="34" typeface="SB Sans Text Semibol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3335" y="5331854"/>
            <a:ext cx="11219552" cy="120032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b="1" dirty="0" lang="ru-RU" smtClean="0">
                <a:solidFill>
                  <a:schemeClr val="accent2">
                    <a:lumMod val="75000"/>
                  </a:schemeClr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Оценка экспертно-проектных параметров образовательной среды показала низкую степень широты, мобильности, активности, обобщенности и эмоциональности. </a:t>
            </a:r>
          </a:p>
          <a:p>
            <a:pPr algn="ctr"/>
            <a:r>
              <a:rPr b="1" dirty="0" lang="ru-RU" smtClean="0">
                <a:solidFill>
                  <a:schemeClr val="accent2">
                    <a:lumMod val="75000"/>
                  </a:schemeClr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Отмечается несовпадение оценки образовательной среды разными участниками образовательных отношений.</a:t>
            </a:r>
            <a:endParaRPr b="1" dirty="0" lang="ru-RU">
              <a:solidFill>
                <a:schemeClr val="accent2">
                  <a:lumMod val="75000"/>
                </a:schemeClr>
              </a:solidFill>
              <a:latin charset="0" panose="02020603050405020304" pitchFamily="18" typeface="Times New Roman"/>
              <a:cs charset="0" panose="02020603050405020304" pitchFamily="18" typeface="Times New Roman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b="-75" r="76"/>
          <a:stretch/>
        </p:blipFill>
        <p:spPr>
          <a:xfrm>
            <a:off x="627299" y="2109311"/>
            <a:ext cx="3096562" cy="297784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/>
          <a:srcRect b="72" r="-5"/>
          <a:stretch/>
        </p:blipFill>
        <p:spPr>
          <a:xfrm>
            <a:off x="7426740" y="2299485"/>
            <a:ext cx="4334844" cy="291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568232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>
            <a:extLst>
              <a:ext uri="{FF2B5EF4-FFF2-40B4-BE49-F238E27FC236}">
                <a16:creationId xmlns="" xmlns:a16="http://schemas.microsoft.com/office/drawing/2014/main" id="{F537B310-5E6E-9947-87FB-D3772132B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19800"/>
            <a:ext cx="12166603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1331"/>
              </a:spcBef>
              <a:buClr>
                <a:srgbClr val="F69200"/>
              </a:buClr>
              <a:buSzPct val="100000"/>
            </a:pPr>
            <a:r>
              <a:rPr lang="ru-RU" altLang="ru-RU" sz="3200" b="1" cap="all" dirty="0">
                <a:solidFill>
                  <a:srgbClr val="00642D"/>
                </a:solidFill>
                <a:latin typeface="SB Sans Text Semibold" panose="020B0503040504020204" pitchFamily="34" charset="0"/>
                <a:ea typeface="FedraSansPro-LightItalic" charset="0"/>
                <a:cs typeface="SB Sans Text Semibold" panose="020B0503040504020204" pitchFamily="34" charset="0"/>
              </a:rPr>
              <a:t>КЛЮЧЕВАЯ ПРОБЛЕМА ПРОЕКТА</a:t>
            </a:r>
          </a:p>
        </p:txBody>
      </p:sp>
      <p:sp>
        <p:nvSpPr>
          <p:cNvPr id="3" name="Shape 485">
            <a:extLst>
              <a:ext uri="{FF2B5EF4-FFF2-40B4-BE49-F238E27FC236}">
                <a16:creationId xmlns="" xmlns:a16="http://schemas.microsoft.com/office/drawing/2014/main" id="{A7001191-AB0E-5949-9E3C-31D60D469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422" y="1867435"/>
            <a:ext cx="11535758" cy="4371389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0" tIns="60831" rIns="0" bIns="60831"/>
          <a:lstStyle/>
          <a:p>
            <a:pPr algn="ctr"/>
            <a:r>
              <a:rPr lang="ru-RU" sz="2800" dirty="0" smtClean="0"/>
              <a:t> </a:t>
            </a:r>
          </a:p>
          <a:p>
            <a:pPr algn="ctr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Преобладание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карьерно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–догматического типа среды не способствует развитию личностного потенциала участников образовательных отношений и таких качеств, как самостоятельность, инициативность, </a:t>
            </a:r>
            <a:r>
              <a:rPr lang="ru-RU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коммуникативность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F69200"/>
              </a:buClr>
              <a:buSzPct val="100000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преобразовать существующий тип образовательной среды в творческую ЛРОС с повышением по таким показателям как широта, мобильность, активность, обобщенность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эмоциональность.</a:t>
            </a:r>
          </a:p>
          <a:p>
            <a:pPr algn="ctr">
              <a:buClr>
                <a:srgbClr val="F69200"/>
              </a:buClr>
              <a:buSzPct val="100000"/>
            </a:pPr>
            <a:endParaRPr lang="ru-RU" altLang="ru-RU" sz="266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FedraSansPro-Light" panose="020B0303040000020004" pitchFamily="34" charset="0"/>
              <a:cs typeface="Times New Roman" panose="02020603050405020304" pitchFamily="18" charset="0"/>
            </a:endParaRPr>
          </a:p>
          <a:p>
            <a:pPr algn="ctr">
              <a:buClr>
                <a:srgbClr val="F69200"/>
              </a:buClr>
              <a:buSzPct val="100000"/>
            </a:pPr>
            <a:r>
              <a:rPr lang="ru-RU" altLang="ru-RU" sz="2661" dirty="0" smtClean="0">
                <a:latin typeface="SB Sans Text Thin" panose="020B0103040504020204" pitchFamily="34" charset="0"/>
                <a:ea typeface="FedraSansPro-Light" panose="020B0303040000020004" pitchFamily="34" charset="0"/>
                <a:cs typeface="SB Sans Text Thin" panose="020B0103040504020204" pitchFamily="34" charset="0"/>
              </a:rPr>
              <a:t> </a:t>
            </a:r>
            <a:endParaRPr lang="ru-RU" altLang="ru-RU" sz="2661" dirty="0"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  <a:p>
            <a:pPr>
              <a:buClr>
                <a:srgbClr val="F69200"/>
              </a:buClr>
              <a:buSzPct val="100000"/>
            </a:pPr>
            <a:r>
              <a:rPr lang="ru-RU" altLang="ru-RU" sz="2661" dirty="0" smtClean="0">
                <a:latin typeface="SB Sans Text Thin" panose="020B0103040504020204" pitchFamily="34" charset="0"/>
                <a:ea typeface="FedraSansPro-Light" panose="020B0303040000020004" pitchFamily="34" charset="0"/>
                <a:cs typeface="SB Sans Text Thin" panose="020B0103040504020204" pitchFamily="34" charset="0"/>
              </a:rPr>
              <a:t> </a:t>
            </a:r>
            <a:endParaRPr lang="ru-RU" altLang="ru-RU" sz="2661" dirty="0"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  <a:p>
            <a:pPr algn="ctr">
              <a:buClr>
                <a:srgbClr val="F69200"/>
              </a:buClr>
              <a:buSzPct val="100000"/>
            </a:pPr>
            <a:endParaRPr lang="ru-RU" altLang="ru-RU" sz="2661" dirty="0">
              <a:solidFill>
                <a:srgbClr val="22974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B Sans Text Thin" panose="020B0103040504020204" pitchFamily="34" charset="0"/>
              <a:ea typeface="FedraSansPro-Light" panose="020B0303040000020004" pitchFamily="34" charset="0"/>
              <a:cs typeface="SB Sans Text Thin" panose="020B0103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62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VBUDUSHEE_COLORS">
      <a:dk1>
        <a:srgbClr val="333E48"/>
      </a:dk1>
      <a:lt1>
        <a:srgbClr val="FFFFFF"/>
      </a:lt1>
      <a:dk2>
        <a:srgbClr val="FF6633"/>
      </a:dk2>
      <a:lt2>
        <a:srgbClr val="EDEDED"/>
      </a:lt2>
      <a:accent1>
        <a:srgbClr val="FF6633"/>
      </a:accent1>
      <a:accent2>
        <a:srgbClr val="339945"/>
      </a:accent2>
      <a:accent3>
        <a:srgbClr val="49D345"/>
      </a:accent3>
      <a:accent4>
        <a:srgbClr val="FAEC00"/>
      </a:accent4>
      <a:accent5>
        <a:srgbClr val="1F6B45"/>
      </a:accent5>
      <a:accent6>
        <a:srgbClr val="33CCFF"/>
      </a:accent6>
      <a:hlink>
        <a:srgbClr val="330099"/>
      </a:hlink>
      <a:folHlink>
        <a:srgbClr val="FF99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4611</TotalTime>
  <Words>1734</Words>
  <Application>Microsoft Office PowerPoint</Application>
  <PresentationFormat>Широкоэкранный</PresentationFormat>
  <Paragraphs>187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31" baseType="lpstr">
      <vt:lpstr>Arial</vt:lpstr>
      <vt:lpstr>Calibri</vt:lpstr>
      <vt:lpstr>Fedra Sans Pro</vt:lpstr>
      <vt:lpstr>Fedra Sans Pro Bold</vt:lpstr>
      <vt:lpstr>FedraSansPro-Light</vt:lpstr>
      <vt:lpstr>FedraSansPro-LightItalic</vt:lpstr>
      <vt:lpstr>SB Sans Text Semibold</vt:lpstr>
      <vt:lpstr>SB Sans Text Thin</vt:lpstr>
      <vt:lpstr>Times New Roman</vt:lpstr>
      <vt:lpstr>Verdana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Kitsen, Andrey</dc:creator>
  <cp:lastModifiedBy>User</cp:lastModifiedBy>
  <cp:revision>154</cp:revision>
  <cp:lastPrinted>2022-03-22T12:40:23Z</cp:lastPrinted>
  <dcterms:created xsi:type="dcterms:W3CDTF">2021-05-31T10:14:14Z</dcterms:created>
  <dcterms:modified xsi:type="dcterms:W3CDTF">2022-03-22T12:42:11Z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661473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S9.1.4</vt:lpwstr>
  </property>
</Properties>
</file>