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81" r:id="rId4"/>
    <p:sldId id="287" r:id="rId5"/>
    <p:sldId id="289" r:id="rId6"/>
    <p:sldId id="269" r:id="rId7"/>
    <p:sldId id="290" r:id="rId8"/>
    <p:sldId id="280" r:id="rId9"/>
    <p:sldId id="291" r:id="rId10"/>
    <p:sldId id="284" r:id="rId11"/>
    <p:sldId id="292" r:id="rId12"/>
    <p:sldId id="2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  <a:srgbClr val="CC99FF"/>
    <a:srgbClr val="00CC99"/>
    <a:srgbClr val="CC66FF"/>
    <a:srgbClr val="006666"/>
    <a:srgbClr val="00CC66"/>
    <a:srgbClr val="99FF99"/>
    <a:srgbClr val="99BDDF"/>
    <a:srgbClr val="CCCCFF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451" autoAdjust="0"/>
  </p:normalViewPr>
  <p:slideViewPr>
    <p:cSldViewPr snapToGrid="0">
      <p:cViewPr>
        <p:scale>
          <a:sx n="70" d="100"/>
          <a:sy n="70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7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09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52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83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36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97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71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34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77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11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0CD6-4BD7-4E83-A1EF-A9872AB5C957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6825-E804-4367-8651-286263DE5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72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76200" y="91758"/>
            <a:ext cx="8944970" cy="6699567"/>
          </a:xfrm>
          <a:prstGeom prst="rect">
            <a:avLst/>
          </a:prstGeom>
          <a:ln w="57150">
            <a:solidFill>
              <a:srgbClr val="CC66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1352" y="6143644"/>
            <a:ext cx="9543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0629" y="91758"/>
            <a:ext cx="61075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2929" y="234334"/>
            <a:ext cx="90840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006666"/>
                  </a:solidFill>
                </a:ln>
                <a:solidFill>
                  <a:srgbClr val="00CC99"/>
                </a:solidFill>
                <a:latin typeface="Arial Black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19 </a:t>
            </a:r>
          </a:p>
          <a:p>
            <a:pPr algn="ctr"/>
            <a:r>
              <a:rPr lang="ru-RU" dirty="0">
                <a:ln>
                  <a:solidFill>
                    <a:srgbClr val="006666"/>
                  </a:solidFill>
                </a:ln>
                <a:solidFill>
                  <a:srgbClr val="00CC99"/>
                </a:solidFill>
                <a:latin typeface="Arial Black" pitchFamily="34" charset="0"/>
                <a:cs typeface="Times New Roman" pitchFamily="18" charset="0"/>
              </a:rPr>
              <a:t>города Кузнецка </a:t>
            </a:r>
          </a:p>
          <a:p>
            <a:pPr algn="ctr"/>
            <a:endParaRPr lang="ru-RU" sz="2800" dirty="0" smtClean="0">
              <a:ln w="3175" cmpd="sng">
                <a:solidFill>
                  <a:srgbClr val="7030A0"/>
                </a:solidFill>
                <a:prstDash val="solid"/>
              </a:ln>
              <a:solidFill>
                <a:srgbClr val="99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Мини-практикум</a:t>
            </a:r>
            <a:endParaRPr lang="ru-RU" sz="3200" dirty="0" smtClean="0">
              <a:ln w="3175" cmpd="sng">
                <a:solidFill>
                  <a:srgbClr val="7030A0"/>
                </a:solidFill>
                <a:prstDash val="solid"/>
              </a:ln>
              <a:solidFill>
                <a:srgbClr val="99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Тема:</a:t>
            </a:r>
          </a:p>
          <a:p>
            <a:pPr algn="ctr"/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«Игровые приемы ТРИЗ при</a:t>
            </a:r>
          </a:p>
          <a:p>
            <a:pPr algn="ctr"/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при обучении старших дошкольников с </a:t>
            </a:r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тяжелыми нарушениями речи</a:t>
            </a:r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творческому рассказыванию по </a:t>
            </a:r>
            <a:r>
              <a:rPr lang="ru-RU" sz="3200" dirty="0" smtClean="0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99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картине «Собака со щенятами»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n>
                <a:solidFill>
                  <a:srgbClr val="006666"/>
                </a:solidFill>
              </a:ln>
              <a:solidFill>
                <a:srgbClr val="00CC66"/>
              </a:solidFill>
              <a:latin typeface="Arial Black" pitchFamily="34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   </a:t>
            </a:r>
            <a:endParaRPr lang="ru-RU" dirty="0">
              <a:solidFill>
                <a:srgbClr val="3366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Arial Black" pitchFamily="34" charset="0"/>
              <a:cs typeface="Times New Roman" pitchFamily="18" charset="0"/>
            </a:endParaRPr>
          </a:p>
          <a:p>
            <a:pPr algn="r"/>
            <a:r>
              <a:rPr lang="ru-RU" smtClean="0">
                <a:ln>
                  <a:solidFill>
                    <a:srgbClr val="006666"/>
                  </a:solidFill>
                </a:ln>
                <a:solidFill>
                  <a:srgbClr val="00CC66"/>
                </a:solidFill>
                <a:latin typeface="Arial Black" pitchFamily="34" charset="0"/>
                <a:cs typeface="Times New Roman" pitchFamily="18" charset="0"/>
              </a:rPr>
              <a:t>Составила</a:t>
            </a:r>
            <a:r>
              <a:rPr lang="ru-RU" dirty="0">
                <a:ln>
                  <a:solidFill>
                    <a:srgbClr val="006666"/>
                  </a:solidFill>
                </a:ln>
                <a:solidFill>
                  <a:srgbClr val="00CC66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>
                <a:ln>
                  <a:solidFill>
                    <a:srgbClr val="9966FF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у</a:t>
            </a:r>
            <a:r>
              <a:rPr lang="ru-RU" dirty="0" smtClean="0">
                <a:ln>
                  <a:solidFill>
                    <a:srgbClr val="9966FF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читель-логопед </a:t>
            </a:r>
          </a:p>
          <a:p>
            <a:pPr algn="r"/>
            <a:r>
              <a:rPr lang="ru-RU" dirty="0" smtClean="0">
                <a:ln>
                  <a:solidFill>
                    <a:srgbClr val="9966FF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Ларионова Марина Ивановна</a:t>
            </a:r>
            <a:endParaRPr lang="ru-RU" dirty="0">
              <a:ln>
                <a:solidFill>
                  <a:srgbClr val="9966FF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433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173421" y="76916"/>
            <a:ext cx="8812924" cy="665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351128" y="281829"/>
            <a:ext cx="7042574" cy="710320"/>
          </a:xfrm>
          <a:prstGeom prst="rect">
            <a:avLst/>
          </a:prstGeom>
          <a:solidFill>
            <a:srgbClr val="99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19367" y="176785"/>
            <a:ext cx="66737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ln>
                <a:solidFill>
                  <a:srgbClr val="006666"/>
                </a:solidFill>
              </a:ln>
              <a:solidFill>
                <a:srgbClr val="CC66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  <a:t>Игра «Живые картинки»</a:t>
            </a:r>
          </a:p>
          <a:p>
            <a:pPr algn="ctr"/>
            <a:endParaRPr lang="ru-RU" sz="2400" dirty="0" smtClean="0">
              <a:ln>
                <a:solidFill>
                  <a:srgbClr val="006666"/>
                </a:solidFill>
              </a:ln>
              <a:solidFill>
                <a:srgbClr val="00CC99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1" y="1184913"/>
            <a:ext cx="8812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Цель</a:t>
            </a:r>
            <a:r>
              <a:rPr lang="ru-RU" dirty="0" smtClean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: учить детей ориентироваться в двухмерном и трехмерном пространстве, отвечать развернутыми предложениями на вопросы о местонахождении  объекта.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5975" y="2192868"/>
            <a:ext cx="4521365" cy="435806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2588" y="2566589"/>
            <a:ext cx="4150553" cy="3572468"/>
          </a:xfrm>
          <a:prstGeom prst="rect">
            <a:avLst/>
          </a:prstGeom>
          <a:ln w="28575">
            <a:solidFill>
              <a:srgbClr val="FF99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269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163773" y="136478"/>
            <a:ext cx="8871046" cy="659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BDD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480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Основные направления работы по развитию речи детей дошкольног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304198"/>
            <a:ext cx="8572890" cy="6069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3475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142651" y="136478"/>
            <a:ext cx="8864871" cy="656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BDD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480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9" name="Picture 7" descr="C:\Users\Nata\OneDrive\Рабочий стол\813_optimiz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49" t="2720" r="4561" b="6935"/>
          <a:stretch/>
        </p:blipFill>
        <p:spPr bwMode="auto">
          <a:xfrm>
            <a:off x="375895" y="363430"/>
            <a:ext cx="8322670" cy="6001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5884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85725" y="129864"/>
            <a:ext cx="8953500" cy="6643076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65760" y="342900"/>
            <a:ext cx="8511540" cy="1016204"/>
          </a:xfrm>
          <a:prstGeom prst="rect">
            <a:avLst/>
          </a:prstGeom>
          <a:solidFill>
            <a:srgbClr val="99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50" y="1597154"/>
            <a:ext cx="8591550" cy="5041772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: 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1000" dirty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совершенствовать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умение  выделять объекты на картине, подбирать  наиболее точные определения при описании объектов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</a:p>
          <a:p>
            <a:endParaRPr lang="ru-RU" sz="500" dirty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формировать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умение  отвечать развернутыми предложениями на вопросы о местонахождении предмета,  строить сложно-подчиненные предложения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</a:p>
          <a:p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развивать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  детей умение «входить» в пространство картины, описывать воспринимаемое через различные органы чувств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</a:p>
          <a:p>
            <a:endParaRPr lang="ru-RU" sz="7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упражнять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в составлении мини-рассказов от лица субъектов и объектов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</a:p>
          <a:p>
            <a:endParaRPr lang="ru-RU" sz="7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активизировать восприятие, творческое воображение, фантазию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детей;</a:t>
            </a:r>
          </a:p>
          <a:p>
            <a:endParaRPr lang="ru-RU" sz="800" dirty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воспитывать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самостоятельность,  инициативность.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5760" y="129864"/>
            <a:ext cx="8511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6666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6666"/>
                </a:solidFill>
                <a:latin typeface="Arial Black" pitchFamily="34" charset="0"/>
              </a:rPr>
              <a:t>Цель</a:t>
            </a:r>
            <a:r>
              <a:rPr lang="ru-RU" sz="2000" b="1" dirty="0">
                <a:solidFill>
                  <a:srgbClr val="006666"/>
                </a:solidFill>
                <a:latin typeface="Arial Black" pitchFamily="34" charset="0"/>
              </a:rPr>
              <a:t>:</a:t>
            </a:r>
            <a:r>
              <a:rPr lang="ru-RU" sz="2000" dirty="0">
                <a:solidFill>
                  <a:srgbClr val="006666"/>
                </a:solidFill>
                <a:latin typeface="Arial Black" pitchFamily="34" charset="0"/>
              </a:rPr>
              <a:t> формировать у </a:t>
            </a:r>
            <a:r>
              <a:rPr lang="ru-RU" sz="2000" dirty="0" smtClean="0">
                <a:solidFill>
                  <a:srgbClr val="006666"/>
                </a:solidFill>
                <a:latin typeface="Arial Black" pitchFamily="34" charset="0"/>
              </a:rPr>
              <a:t>детей умение составлять </a:t>
            </a:r>
            <a:r>
              <a:rPr lang="ru-RU" sz="2000" dirty="0">
                <a:solidFill>
                  <a:srgbClr val="006666"/>
                </a:solidFill>
                <a:latin typeface="Arial Black" pitchFamily="34" charset="0"/>
              </a:rPr>
              <a:t>творческий рассказ  по </a:t>
            </a:r>
            <a:r>
              <a:rPr lang="ru-RU" sz="2000" dirty="0" smtClean="0">
                <a:solidFill>
                  <a:srgbClr val="006666"/>
                </a:solidFill>
                <a:latin typeface="Arial Black" pitchFamily="34" charset="0"/>
              </a:rPr>
              <a:t>картине «</a:t>
            </a:r>
            <a:r>
              <a:rPr lang="ru-RU" sz="2000" dirty="0">
                <a:solidFill>
                  <a:srgbClr val="006666"/>
                </a:solidFill>
                <a:latin typeface="Arial Black" pitchFamily="34" charset="0"/>
              </a:rPr>
              <a:t>Собака со щенятами».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106326" y="116958"/>
            <a:ext cx="8899451" cy="659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BDD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480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Основные направления работы по развитию речи детей дошкольног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0" y="326106"/>
            <a:ext cx="8541944" cy="6047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4608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85060" y="85060"/>
            <a:ext cx="8963247" cy="6703276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132764" y="195821"/>
            <a:ext cx="6905767" cy="716353"/>
          </a:xfrm>
          <a:prstGeom prst="rect">
            <a:avLst/>
          </a:prstGeom>
          <a:solidFill>
            <a:srgbClr val="99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7056" y="2277694"/>
            <a:ext cx="2466587" cy="31786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67968" y="0"/>
            <a:ext cx="66812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 smtClean="0">
              <a:ln>
                <a:solidFill>
                  <a:srgbClr val="006666"/>
                </a:solidFill>
              </a:ln>
              <a:solidFill>
                <a:srgbClr val="CC66FF"/>
              </a:solidFill>
              <a:latin typeface="Arial Black" pitchFamily="34" charset="0"/>
            </a:endParaRPr>
          </a:p>
          <a:p>
            <a:pPr algn="ctr"/>
            <a:endParaRPr lang="ru-RU" sz="1100" b="1" dirty="0" smtClean="0">
              <a:ln>
                <a:solidFill>
                  <a:srgbClr val="006666"/>
                </a:solidFill>
              </a:ln>
              <a:solidFill>
                <a:srgbClr val="CC66FF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  <a:t>Игра </a:t>
            </a:r>
            <a: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  <a:t>с «</a:t>
            </a:r>
            <a: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  <a:t>подзорной </a:t>
            </a:r>
            <a: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  <a:t>трубой»</a:t>
            </a:r>
            <a:r>
              <a:rPr lang="ru-RU" sz="3200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</a:br>
            <a:endParaRPr lang="ru-RU" sz="2800" dirty="0">
              <a:solidFill>
                <a:srgbClr val="CC66FF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1549" y="827626"/>
            <a:ext cx="8318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>
                <a:solidFill>
                  <a:srgbClr val="006666"/>
                </a:solidFill>
              </a:ln>
              <a:solidFill>
                <a:srgbClr val="009999"/>
              </a:solidFill>
            </a:endParaRPr>
          </a:p>
          <a:p>
            <a:pPr algn="ctr"/>
            <a:r>
              <a:rPr lang="ru-RU" dirty="0" smtClean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Цель : упражнять детей в умении выделять конкретные объекты, изображенные на картине , и давать им соответствующие названия.</a:t>
            </a:r>
            <a:endParaRPr lang="ru-RU" dirty="0">
              <a:ln>
                <a:solidFill>
                  <a:srgbClr val="006666"/>
                </a:solidFill>
              </a:ln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9295" y="2517651"/>
            <a:ext cx="2814363" cy="35733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3123" y="3040069"/>
            <a:ext cx="3106704" cy="2456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67"/>
          <a:stretch/>
        </p:blipFill>
        <p:spPr>
          <a:xfrm rot="5400000">
            <a:off x="-5491" y="2934690"/>
            <a:ext cx="3190483" cy="2356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458687" y="2277694"/>
            <a:ext cx="2466587" cy="31786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707" y="3008982"/>
            <a:ext cx="3269006" cy="2356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82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95692" y="74428"/>
            <a:ext cx="8952615" cy="668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BDD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480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Основные направления работы по развитию речи детей дошкольног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5" y="435935"/>
            <a:ext cx="8684169" cy="5937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7559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74428" y="85060"/>
            <a:ext cx="8984512" cy="6633108"/>
          </a:xfrm>
          <a:prstGeom prst="rect">
            <a:avLst/>
          </a:prstGeom>
          <a:ln w="57150">
            <a:solidFill>
              <a:srgbClr val="99FF99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17142" y="300921"/>
            <a:ext cx="7222732" cy="552675"/>
          </a:xfrm>
          <a:prstGeom prst="rect">
            <a:avLst/>
          </a:prstGeom>
          <a:solidFill>
            <a:srgbClr val="99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58" y="152175"/>
            <a:ext cx="7886700" cy="4574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  <a:t>Игра «Ищу друзей (недругов)»</a:t>
            </a:r>
            <a:r>
              <a:rPr lang="ru-RU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</a:br>
            <a:r>
              <a:rPr lang="ru-RU" sz="3600" dirty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  <a:t/>
            </a:r>
            <a:br>
              <a:rPr lang="ru-RU" sz="3600" dirty="0">
                <a:ln>
                  <a:solidFill>
                    <a:srgbClr val="006666"/>
                  </a:solidFill>
                </a:ln>
                <a:solidFill>
                  <a:srgbClr val="009999"/>
                </a:solidFill>
                <a:latin typeface="Arial Black" pitchFamily="34" charset="0"/>
              </a:rPr>
            </a:br>
            <a:endParaRPr lang="ru-RU" sz="3200" dirty="0">
              <a:ln>
                <a:solidFill>
                  <a:srgbClr val="006666"/>
                </a:solidFill>
              </a:ln>
              <a:solidFill>
                <a:srgbClr val="009999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274" y="1116708"/>
            <a:ext cx="7807583" cy="10532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300" b="1" dirty="0" smtClean="0">
                <a:ln w="12700"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Цель:</a:t>
            </a:r>
            <a:r>
              <a:rPr lang="ru-RU" sz="2300" dirty="0" smtClean="0">
                <a:ln w="1270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2300" dirty="0" smtClean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установление эмоционально-духовных связей и взаимопониманий между изображениями объектами на уровне «хорошо – плохо»; развитие связной речи; упражнение в использовании предложений со сложноподчинительной связью.</a:t>
            </a:r>
          </a:p>
          <a:p>
            <a:pPr marL="0" indent="0" algn="ctr">
              <a:buNone/>
            </a:pPr>
            <a:endParaRPr lang="ru-RU" sz="2000" dirty="0" smtClean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0917" y="2381970"/>
            <a:ext cx="5502165" cy="4210217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56345" y="2399794"/>
            <a:ext cx="4763069" cy="419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74428" y="95692"/>
            <a:ext cx="8995144" cy="667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BDD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480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Основные направления работы по развитию речи детей дошкольног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5" y="225416"/>
            <a:ext cx="8684169" cy="614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021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127591" y="106326"/>
            <a:ext cx="8846288" cy="6622020"/>
          </a:xfrm>
          <a:prstGeom prst="rect">
            <a:avLst/>
          </a:prstGeom>
          <a:ln w="57150">
            <a:solidFill>
              <a:srgbClr val="99BDD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263" y="233571"/>
            <a:ext cx="8188655" cy="889802"/>
          </a:xfrm>
          <a:prstGeom prst="rect">
            <a:avLst/>
          </a:prstGeom>
          <a:solidFill>
            <a:srgbClr val="99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46161" y="233571"/>
            <a:ext cx="7558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  <a:t>Игра </a:t>
            </a:r>
            <a:endParaRPr lang="ru-RU" sz="2400" smtClean="0">
              <a:ln>
                <a:solidFill>
                  <a:srgbClr val="006666"/>
                </a:solidFill>
              </a:ln>
              <a:solidFill>
                <a:srgbClr val="CC66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  <a:t>«</a:t>
            </a:r>
            <a:r>
              <a:rPr lang="ru-RU" sz="2400" dirty="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  <a:t>К нам </a:t>
            </a:r>
            <a:r>
              <a:rPr lang="ru-RU" sz="2400" smtClean="0">
                <a:ln>
                  <a:solidFill>
                    <a:srgbClr val="006666"/>
                  </a:solidFill>
                </a:ln>
                <a:solidFill>
                  <a:srgbClr val="CC66FF"/>
                </a:solidFill>
                <a:latin typeface="Arial Black" panose="020B0A04020102020204" pitchFamily="34" charset="0"/>
              </a:rPr>
              <a:t>пришел волшебник»</a:t>
            </a:r>
            <a:endParaRPr lang="ru-RU" sz="2400" dirty="0" smtClean="0">
              <a:ln>
                <a:solidFill>
                  <a:srgbClr val="006666"/>
                </a:solidFill>
              </a:ln>
              <a:solidFill>
                <a:srgbClr val="CC66FF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 smtClean="0">
              <a:ln>
                <a:solidFill>
                  <a:srgbClr val="006666"/>
                </a:solidFill>
              </a:ln>
              <a:solidFill>
                <a:srgbClr val="00CC99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6" y="1284091"/>
            <a:ext cx="8658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Цель:  упражнять  детей представлять </a:t>
            </a:r>
            <a:r>
              <a:rPr lang="ru-RU" sz="1600" dirty="0" smtClean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возможные осязательные ощущения при </a:t>
            </a:r>
            <a:r>
              <a:rPr lang="ru-RU" sz="1600" dirty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воображаемом </a:t>
            </a:r>
            <a:r>
              <a:rPr lang="ru-RU" sz="1600" dirty="0" smtClean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соприкосновении </a:t>
            </a:r>
            <a:r>
              <a:rPr lang="ru-RU" sz="1600" dirty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 различными </a:t>
            </a:r>
            <a:r>
              <a:rPr lang="ru-RU" sz="1600" dirty="0" smtClean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объектами, обозначать </a:t>
            </a:r>
            <a:r>
              <a:rPr lang="ru-RU" sz="1600" dirty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словами их </a:t>
            </a:r>
            <a:r>
              <a:rPr lang="ru-RU" sz="1600" dirty="0" smtClean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специфические </a:t>
            </a:r>
            <a:r>
              <a:rPr lang="ru-RU" sz="1600" dirty="0">
                <a:ln>
                  <a:solidFill>
                    <a:srgbClr val="006666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признаки и составлять законченный рассказ.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5666" y="2564389"/>
            <a:ext cx="3116403" cy="3649934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74" b="12389"/>
          <a:stretch/>
        </p:blipFill>
        <p:spPr>
          <a:xfrm rot="5400000">
            <a:off x="720555" y="3080356"/>
            <a:ext cx="3697655" cy="3104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35512" y="2564389"/>
            <a:ext cx="3168803" cy="37545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66" t="3955"/>
          <a:stretch/>
        </p:blipFill>
        <p:spPr>
          <a:xfrm rot="5400000">
            <a:off x="5302991" y="3063498"/>
            <a:ext cx="3697656" cy="3138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13" b="896"/>
          <a:stretch/>
        </p:blipFill>
        <p:spPr>
          <a:xfrm>
            <a:off x="95534" y="136478"/>
            <a:ext cx="8925636" cy="661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BDD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480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Основные направления работы по развитию речи детей дошкольног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5" y="354956"/>
            <a:ext cx="8684169" cy="614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2664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135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Игра «Ищу друзей (недругов)» 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Admin</cp:lastModifiedBy>
  <cp:revision>169</cp:revision>
  <dcterms:created xsi:type="dcterms:W3CDTF">2020-09-09T20:58:22Z</dcterms:created>
  <dcterms:modified xsi:type="dcterms:W3CDTF">2022-03-16T05:07:43Z</dcterms:modified>
</cp:coreProperties>
</file>