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16" r:id="rId1"/>
  </p:sldMasterIdLst>
  <p:notesMasterIdLst>
    <p:notesMasterId r:id="rId17"/>
  </p:notesMasterIdLst>
  <p:sldIdLst>
    <p:sldId id="256" r:id="rId2"/>
    <p:sldId id="263" r:id="rId3"/>
    <p:sldId id="270" r:id="rId4"/>
    <p:sldId id="257" r:id="rId5"/>
    <p:sldId id="261" r:id="rId6"/>
    <p:sldId id="258" r:id="rId7"/>
    <p:sldId id="260" r:id="rId8"/>
    <p:sldId id="269" r:id="rId9"/>
    <p:sldId id="262" r:id="rId10"/>
    <p:sldId id="264" r:id="rId11"/>
    <p:sldId id="267" r:id="rId12"/>
    <p:sldId id="266" r:id="rId13"/>
    <p:sldId id="265" r:id="rId14"/>
    <p:sldId id="268" r:id="rId15"/>
    <p:sldId id="271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snapVertSplitter="1" vertBarState="minimized" horzBarState="maximized">
    <p:restoredLeft sz="15047" autoAdjust="0"/>
    <p:restoredTop sz="94713" autoAdjust="0"/>
  </p:normalViewPr>
  <p:slideViewPr>
    <p:cSldViewPr>
      <p:cViewPr>
        <p:scale>
          <a:sx n="110" d="100"/>
          <a:sy n="110" d="100"/>
        </p:scale>
        <p:origin x="-1301" y="437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8B95B2D-386F-4DC4-8958-AD7187D77696}" type="datetimeFigureOut">
              <a:rPr lang="ru-RU" smtClean="0"/>
              <a:pPr/>
              <a:t>16.02.2016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C3C1926-D073-403E-A140-373AA719B1C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9032979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3C1926-D073-403E-A140-373AA719B1C7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ый треугольник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grpSp>
        <p:nvGrpSpPr>
          <p:cNvPr id="2" name="Группа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Полилиния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Полилиния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Полилиния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Прямая соединительная линия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48BA2C44-ED10-4384-98E8-95A37F2250D6}" type="datetimeFigureOut">
              <a:rPr lang="ru-RU" smtClean="0"/>
              <a:pPr/>
              <a:t>16.02.2016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A46C7FCC-B4AD-4F83-B975-EED2839E9E5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8BA2C44-ED10-4384-98E8-95A37F2250D6}" type="datetimeFigureOut">
              <a:rPr lang="ru-RU" smtClean="0"/>
              <a:pPr/>
              <a:t>16.02.2016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6C7FCC-B4AD-4F83-B975-EED2839E9E5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8BA2C44-ED10-4384-98E8-95A37F2250D6}" type="datetimeFigureOut">
              <a:rPr lang="ru-RU" smtClean="0"/>
              <a:pPr/>
              <a:t>16.02.2016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6C7FCC-B4AD-4F83-B975-EED2839E9E5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8BA2C44-ED10-4384-98E8-95A37F2250D6}" type="datetimeFigureOut">
              <a:rPr lang="ru-RU" smtClean="0"/>
              <a:pPr/>
              <a:t>16.02.2016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6C7FCC-B4AD-4F83-B975-EED2839E9E5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8BA2C44-ED10-4384-98E8-95A37F2250D6}" type="datetimeFigureOut">
              <a:rPr lang="ru-RU" smtClean="0"/>
              <a:pPr/>
              <a:t>16.02.2016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6C7FCC-B4AD-4F83-B975-EED2839E9E5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Нашивка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Нашивка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8BA2C44-ED10-4384-98E8-95A37F2250D6}" type="datetimeFigureOut">
              <a:rPr lang="ru-RU" smtClean="0"/>
              <a:pPr/>
              <a:t>16.02.2016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6C7FCC-B4AD-4F83-B975-EED2839E9E5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8BA2C44-ED10-4384-98E8-95A37F2250D6}" type="datetimeFigureOut">
              <a:rPr lang="ru-RU" smtClean="0"/>
              <a:pPr/>
              <a:t>16.02.2016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6C7FCC-B4AD-4F83-B975-EED2839E9E5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8BA2C44-ED10-4384-98E8-95A37F2250D6}" type="datetimeFigureOut">
              <a:rPr lang="ru-RU" smtClean="0"/>
              <a:pPr/>
              <a:t>16.02.2016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6C7FCC-B4AD-4F83-B975-EED2839E9E5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8BA2C44-ED10-4384-98E8-95A37F2250D6}" type="datetimeFigureOut">
              <a:rPr lang="ru-RU" smtClean="0"/>
              <a:pPr/>
              <a:t>16.02.2016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6C7FCC-B4AD-4F83-B975-EED2839E9E5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48BA2C44-ED10-4384-98E8-95A37F2250D6}" type="datetimeFigureOut">
              <a:rPr lang="ru-RU" smtClean="0"/>
              <a:pPr/>
              <a:t>16.02.2016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6C7FCC-B4AD-4F83-B975-EED2839E9E5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48BA2C44-ED10-4384-98E8-95A37F2250D6}" type="datetimeFigureOut">
              <a:rPr lang="ru-RU" smtClean="0"/>
              <a:pPr/>
              <a:t>16.02.2016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A46C7FCC-B4AD-4F83-B975-EED2839E9E5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Прямоугольный треугольник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Нашивка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Нашивка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олилиния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Полилиния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Прямоугольный треугольник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48BA2C44-ED10-4384-98E8-95A37F2250D6}" type="datetimeFigureOut">
              <a:rPr lang="ru-RU" smtClean="0"/>
              <a:pPr/>
              <a:t>16.02.2016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A46C7FCC-B4AD-4F83-B975-EED2839E9E57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17" r:id="rId1"/>
    <p:sldLayoutId id="2147483818" r:id="rId2"/>
    <p:sldLayoutId id="2147483819" r:id="rId3"/>
    <p:sldLayoutId id="2147483820" r:id="rId4"/>
    <p:sldLayoutId id="2147483821" r:id="rId5"/>
    <p:sldLayoutId id="2147483822" r:id="rId6"/>
    <p:sldLayoutId id="2147483823" r:id="rId7"/>
    <p:sldLayoutId id="2147483824" r:id="rId8"/>
    <p:sldLayoutId id="2147483825" r:id="rId9"/>
    <p:sldLayoutId id="2147483826" r:id="rId10"/>
    <p:sldLayoutId id="2147483827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79.jpeg"/><Relationship Id="rId13" Type="http://schemas.openxmlformats.org/officeDocument/2006/relationships/image" Target="../media/image84.jpeg"/><Relationship Id="rId3" Type="http://schemas.openxmlformats.org/officeDocument/2006/relationships/image" Target="../media/image74.jpeg"/><Relationship Id="rId7" Type="http://schemas.openxmlformats.org/officeDocument/2006/relationships/image" Target="../media/image78.jpeg"/><Relationship Id="rId12" Type="http://schemas.openxmlformats.org/officeDocument/2006/relationships/image" Target="../media/image83.jpeg"/><Relationship Id="rId17" Type="http://schemas.openxmlformats.org/officeDocument/2006/relationships/image" Target="../media/image88.jpeg"/><Relationship Id="rId2" Type="http://schemas.openxmlformats.org/officeDocument/2006/relationships/image" Target="../media/image73.jpeg"/><Relationship Id="rId16" Type="http://schemas.openxmlformats.org/officeDocument/2006/relationships/image" Target="../media/image8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7.jpeg"/><Relationship Id="rId11" Type="http://schemas.openxmlformats.org/officeDocument/2006/relationships/image" Target="../media/image82.jpeg"/><Relationship Id="rId5" Type="http://schemas.openxmlformats.org/officeDocument/2006/relationships/image" Target="../media/image76.jpeg"/><Relationship Id="rId15" Type="http://schemas.openxmlformats.org/officeDocument/2006/relationships/image" Target="../media/image86.jpeg"/><Relationship Id="rId10" Type="http://schemas.openxmlformats.org/officeDocument/2006/relationships/image" Target="../media/image81.jpeg"/><Relationship Id="rId4" Type="http://schemas.openxmlformats.org/officeDocument/2006/relationships/image" Target="../media/image75.jpeg"/><Relationship Id="rId9" Type="http://schemas.openxmlformats.org/officeDocument/2006/relationships/image" Target="../media/image80.jpeg"/><Relationship Id="rId14" Type="http://schemas.openxmlformats.org/officeDocument/2006/relationships/image" Target="../media/image85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5.jpeg"/><Relationship Id="rId3" Type="http://schemas.openxmlformats.org/officeDocument/2006/relationships/image" Target="../media/image90.jpeg"/><Relationship Id="rId7" Type="http://schemas.openxmlformats.org/officeDocument/2006/relationships/image" Target="../media/image94.jpeg"/><Relationship Id="rId2" Type="http://schemas.openxmlformats.org/officeDocument/2006/relationships/image" Target="../media/image8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3.jpeg"/><Relationship Id="rId5" Type="http://schemas.openxmlformats.org/officeDocument/2006/relationships/image" Target="../media/image92.jpeg"/><Relationship Id="rId4" Type="http://schemas.openxmlformats.org/officeDocument/2006/relationships/image" Target="../media/image91.jpeg"/><Relationship Id="rId9" Type="http://schemas.openxmlformats.org/officeDocument/2006/relationships/image" Target="../media/image96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8.jpeg"/><Relationship Id="rId2" Type="http://schemas.openxmlformats.org/officeDocument/2006/relationships/image" Target="../media/image9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1.jpeg"/><Relationship Id="rId5" Type="http://schemas.openxmlformats.org/officeDocument/2006/relationships/image" Target="../media/image100.jpeg"/><Relationship Id="rId4" Type="http://schemas.openxmlformats.org/officeDocument/2006/relationships/image" Target="../media/image99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3.jpeg"/><Relationship Id="rId2" Type="http://schemas.openxmlformats.org/officeDocument/2006/relationships/image" Target="../media/image102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4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6.jpeg"/><Relationship Id="rId7" Type="http://schemas.openxmlformats.org/officeDocument/2006/relationships/image" Target="../media/image110.jpeg"/><Relationship Id="rId2" Type="http://schemas.openxmlformats.org/officeDocument/2006/relationships/image" Target="../media/image10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9.jpeg"/><Relationship Id="rId5" Type="http://schemas.openxmlformats.org/officeDocument/2006/relationships/image" Target="../media/image108.jpeg"/><Relationship Id="rId4" Type="http://schemas.openxmlformats.org/officeDocument/2006/relationships/image" Target="../media/image107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image" Target="../media/image4.jpeg"/><Relationship Id="rId7" Type="http://schemas.openxmlformats.org/officeDocument/2006/relationships/image" Target="../media/image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Relationship Id="rId9" Type="http://schemas.openxmlformats.org/officeDocument/2006/relationships/image" Target="../media/image10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jpeg"/><Relationship Id="rId13" Type="http://schemas.openxmlformats.org/officeDocument/2006/relationships/image" Target="../media/image26.jpeg"/><Relationship Id="rId18" Type="http://schemas.openxmlformats.org/officeDocument/2006/relationships/image" Target="../media/image31.jpeg"/><Relationship Id="rId3" Type="http://schemas.openxmlformats.org/officeDocument/2006/relationships/image" Target="../media/image16.jpeg"/><Relationship Id="rId7" Type="http://schemas.openxmlformats.org/officeDocument/2006/relationships/image" Target="../media/image20.jpeg"/><Relationship Id="rId12" Type="http://schemas.openxmlformats.org/officeDocument/2006/relationships/image" Target="../media/image25.jpeg"/><Relationship Id="rId17" Type="http://schemas.openxmlformats.org/officeDocument/2006/relationships/image" Target="../media/image30.jpeg"/><Relationship Id="rId2" Type="http://schemas.openxmlformats.org/officeDocument/2006/relationships/image" Target="../media/image15.jpeg"/><Relationship Id="rId16" Type="http://schemas.openxmlformats.org/officeDocument/2006/relationships/image" Target="../media/image2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jpeg"/><Relationship Id="rId11" Type="http://schemas.openxmlformats.org/officeDocument/2006/relationships/image" Target="../media/image24.jpeg"/><Relationship Id="rId5" Type="http://schemas.openxmlformats.org/officeDocument/2006/relationships/image" Target="../media/image18.jpeg"/><Relationship Id="rId15" Type="http://schemas.openxmlformats.org/officeDocument/2006/relationships/image" Target="../media/image28.jpeg"/><Relationship Id="rId10" Type="http://schemas.openxmlformats.org/officeDocument/2006/relationships/image" Target="../media/image23.jpeg"/><Relationship Id="rId19" Type="http://schemas.openxmlformats.org/officeDocument/2006/relationships/image" Target="../media/image32.jpeg"/><Relationship Id="rId4" Type="http://schemas.openxmlformats.org/officeDocument/2006/relationships/image" Target="../media/image17.jpeg"/><Relationship Id="rId9" Type="http://schemas.openxmlformats.org/officeDocument/2006/relationships/image" Target="../media/image22.jpeg"/><Relationship Id="rId14" Type="http://schemas.openxmlformats.org/officeDocument/2006/relationships/image" Target="../media/image27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jpeg"/><Relationship Id="rId13" Type="http://schemas.openxmlformats.org/officeDocument/2006/relationships/image" Target="../media/image44.jpeg"/><Relationship Id="rId3" Type="http://schemas.openxmlformats.org/officeDocument/2006/relationships/image" Target="../media/image34.jpeg"/><Relationship Id="rId7" Type="http://schemas.openxmlformats.org/officeDocument/2006/relationships/image" Target="../media/image38.jpeg"/><Relationship Id="rId12" Type="http://schemas.openxmlformats.org/officeDocument/2006/relationships/image" Target="../media/image43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7.jpeg"/><Relationship Id="rId11" Type="http://schemas.openxmlformats.org/officeDocument/2006/relationships/image" Target="../media/image42.jpeg"/><Relationship Id="rId5" Type="http://schemas.openxmlformats.org/officeDocument/2006/relationships/image" Target="../media/image36.jpeg"/><Relationship Id="rId10" Type="http://schemas.openxmlformats.org/officeDocument/2006/relationships/image" Target="../media/image41.jpeg"/><Relationship Id="rId4" Type="http://schemas.openxmlformats.org/officeDocument/2006/relationships/image" Target="../media/image35.jpeg"/><Relationship Id="rId9" Type="http://schemas.openxmlformats.org/officeDocument/2006/relationships/image" Target="../media/image40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jpeg"/><Relationship Id="rId13" Type="http://schemas.openxmlformats.org/officeDocument/2006/relationships/image" Target="../media/image56.jpeg"/><Relationship Id="rId18" Type="http://schemas.openxmlformats.org/officeDocument/2006/relationships/image" Target="../media/image61.jpeg"/><Relationship Id="rId26" Type="http://schemas.openxmlformats.org/officeDocument/2006/relationships/image" Target="../media/image69.jpeg"/><Relationship Id="rId3" Type="http://schemas.openxmlformats.org/officeDocument/2006/relationships/image" Target="../media/image46.jpeg"/><Relationship Id="rId21" Type="http://schemas.openxmlformats.org/officeDocument/2006/relationships/image" Target="../media/image64.jpeg"/><Relationship Id="rId7" Type="http://schemas.openxmlformats.org/officeDocument/2006/relationships/image" Target="../media/image50.jpeg"/><Relationship Id="rId12" Type="http://schemas.openxmlformats.org/officeDocument/2006/relationships/image" Target="../media/image55.jpeg"/><Relationship Id="rId17" Type="http://schemas.openxmlformats.org/officeDocument/2006/relationships/image" Target="../media/image60.jpeg"/><Relationship Id="rId25" Type="http://schemas.openxmlformats.org/officeDocument/2006/relationships/image" Target="../media/image68.jpeg"/><Relationship Id="rId2" Type="http://schemas.openxmlformats.org/officeDocument/2006/relationships/image" Target="../media/image45.jpeg"/><Relationship Id="rId16" Type="http://schemas.openxmlformats.org/officeDocument/2006/relationships/image" Target="../media/image59.jpeg"/><Relationship Id="rId20" Type="http://schemas.openxmlformats.org/officeDocument/2006/relationships/image" Target="../media/image63.jpeg"/><Relationship Id="rId29" Type="http://schemas.openxmlformats.org/officeDocument/2006/relationships/image" Target="../media/image7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9.jpeg"/><Relationship Id="rId11" Type="http://schemas.openxmlformats.org/officeDocument/2006/relationships/image" Target="../media/image54.jpeg"/><Relationship Id="rId24" Type="http://schemas.openxmlformats.org/officeDocument/2006/relationships/image" Target="../media/image67.jpeg"/><Relationship Id="rId5" Type="http://schemas.openxmlformats.org/officeDocument/2006/relationships/image" Target="../media/image48.jpeg"/><Relationship Id="rId15" Type="http://schemas.openxmlformats.org/officeDocument/2006/relationships/image" Target="../media/image58.jpeg"/><Relationship Id="rId23" Type="http://schemas.openxmlformats.org/officeDocument/2006/relationships/image" Target="../media/image66.jpeg"/><Relationship Id="rId28" Type="http://schemas.openxmlformats.org/officeDocument/2006/relationships/image" Target="../media/image71.jpeg"/><Relationship Id="rId10" Type="http://schemas.openxmlformats.org/officeDocument/2006/relationships/image" Target="../media/image53.jpeg"/><Relationship Id="rId19" Type="http://schemas.openxmlformats.org/officeDocument/2006/relationships/image" Target="../media/image62.jpeg"/><Relationship Id="rId4" Type="http://schemas.openxmlformats.org/officeDocument/2006/relationships/image" Target="../media/image47.jpeg"/><Relationship Id="rId9" Type="http://schemas.openxmlformats.org/officeDocument/2006/relationships/image" Target="../media/image52.jpeg"/><Relationship Id="rId14" Type="http://schemas.openxmlformats.org/officeDocument/2006/relationships/image" Target="../media/image57.jpeg"/><Relationship Id="rId22" Type="http://schemas.openxmlformats.org/officeDocument/2006/relationships/image" Target="../media/image65.jpeg"/><Relationship Id="rId27" Type="http://schemas.openxmlformats.org/officeDocument/2006/relationships/image" Target="../media/image7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71600" y="2852936"/>
            <a:ext cx="7488832" cy="2260848"/>
          </a:xfrm>
          <a:scene3d>
            <a:camera prst="orthographicFront"/>
            <a:lightRig rig="soft" dir="t"/>
          </a:scene3d>
          <a:sp3d>
            <a:bevelT/>
          </a:sp3d>
        </p:spPr>
        <p:txBody>
          <a:bodyPr>
            <a:normAutofit fontScale="90000"/>
          </a:bodyPr>
          <a:lstStyle/>
          <a:p>
            <a:pPr algn="ctr"/>
            <a:r>
              <a:rPr lang="ru-RU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" pitchFamily="34" charset="0"/>
                <a:cs typeface="Arial" pitchFamily="34" charset="0"/>
              </a:rPr>
              <a:t>Строительный набор </a:t>
            </a:r>
            <a:r>
              <a:rPr lang="ru-RU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" pitchFamily="34" charset="0"/>
                <a:cs typeface="Arial" pitchFamily="34" charset="0"/>
              </a:rPr>
              <a:t>«СТРОЙКАЙЕ» </a:t>
            </a:r>
            <a:r>
              <a:rPr lang="ru-RU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/>
            </a:r>
            <a:br>
              <a:rPr lang="ru-RU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</a:br>
            <a:endParaRPr lang="ru-RU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683568" y="5733256"/>
            <a:ext cx="568863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chemeClr val="bg1"/>
                </a:solidFill>
              </a:rPr>
              <a:t>Защищено патентом на </a:t>
            </a:r>
            <a:r>
              <a:rPr lang="ru-RU" b="1" dirty="0" err="1">
                <a:solidFill>
                  <a:schemeClr val="bg1"/>
                </a:solidFill>
              </a:rPr>
              <a:t>промобразец</a:t>
            </a:r>
            <a:r>
              <a:rPr lang="ru-RU" b="1" dirty="0">
                <a:solidFill>
                  <a:schemeClr val="bg1"/>
                </a:solidFill>
              </a:rPr>
              <a:t> РФ №52182</a:t>
            </a:r>
          </a:p>
        </p:txBody>
      </p:sp>
      <p:pic>
        <p:nvPicPr>
          <p:cNvPr id="5" name="Рисунок 4" descr="лого с домиком (1) копия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483768" y="116632"/>
            <a:ext cx="4009208" cy="306896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0" y="188640"/>
            <a:ext cx="860444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множество вариантов взаимного расположения в композиции двух разных элементов или нескольких блоков из двух разных элементов</a:t>
            </a:r>
            <a:endParaRPr lang="ru-RU" sz="2400" dirty="0" smtClean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Рисунок 3" descr="IMG_4695"/>
          <p:cNvPicPr/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928794" y="1000108"/>
            <a:ext cx="1526468" cy="138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IMG_4691"/>
          <p:cNvPicPr/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786182" y="1000108"/>
            <a:ext cx="1598806" cy="13681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IMG_4698"/>
          <p:cNvPicPr/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5500694" y="1000108"/>
            <a:ext cx="1403350" cy="1409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IMG_4694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035800" y="1000108"/>
            <a:ext cx="2108200" cy="13915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8" descr="C:\Users\Виктор\AppData\Local\Microsoft\Windows\Temporary Internet Files\Content.Word\IMG_4350.jpg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643306" y="2571744"/>
            <a:ext cx="1750238" cy="12241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Рисунок 9" descr="C:\Users\Виктор\AppData\Local\Microsoft\Windows\Temporary Internet Files\Content.Word\IMG_4358.jpg"/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285984" y="2500306"/>
            <a:ext cx="1224136" cy="1309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Рисунок 11" descr="C:\Users\Виктор\AppData\Local\Microsoft\Windows\Temporary Internet Files\Content.Word\IMG_4326.jpg"/>
          <p:cNvPicPr/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724128" y="3068960"/>
            <a:ext cx="1172278" cy="954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Рисунок 12" descr="C:\Users\Виктор\AppData\Local\Microsoft\Windows\Temporary Internet Files\Content.Word\IMG_4280.jpg"/>
          <p:cNvPicPr/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7452320" y="2996952"/>
            <a:ext cx="1296143" cy="11087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Рисунок 13" descr="D:\БАРНАУЛ Фабрика Дет игрушки\Фото 21 ноября\IMG_3837.JPG"/>
          <p:cNvPicPr/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61146" y="3933056"/>
            <a:ext cx="1296144" cy="12714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Рисунок 14" descr="C:\Users\Виктор\AppData\Local\Microsoft\Windows\Temporary Internet Files\Content.Word\IMG_3840.jpg"/>
          <p:cNvPicPr/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1417328" y="4000504"/>
            <a:ext cx="1583036" cy="12144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Рисунок 16" descr="C:\Users\Виктор\AppData\Local\Microsoft\Windows\Temporary Internet Files\Content.Word\IMG_4019.jpg"/>
          <p:cNvPicPr/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7524328" y="4437112"/>
            <a:ext cx="1368152" cy="12675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Рисунок 17" descr="C:\Users\Виктор\AppData\Local\Microsoft\Windows\Temporary Internet Files\Content.Word\IMG_4618.jpg"/>
          <p:cNvPicPr/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214282" y="2428868"/>
            <a:ext cx="1517769" cy="13681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" name="Рисунок 18" descr="C:\Users\Виктор\AppData\Local\Microsoft\Windows\Temporary Internet Files\Content.Word\IMG_4609.jpg"/>
          <p:cNvPicPr/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3428992" y="5429264"/>
            <a:ext cx="1157729" cy="1080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" name="Рисунок 19" descr="IMG_5638"/>
          <p:cNvPicPr/>
          <p:nvPr/>
        </p:nvPicPr>
        <p:blipFill>
          <a:blip r:embed="rId15" cstate="email"/>
          <a:srcRect/>
          <a:stretch>
            <a:fillRect/>
          </a:stretch>
        </p:blipFill>
        <p:spPr bwMode="auto">
          <a:xfrm>
            <a:off x="3143240" y="3929066"/>
            <a:ext cx="1366442" cy="14161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" name="Рисунок 21" descr="C:\Users\Виктор\AppData\Local\Microsoft\Windows\Temporary Internet Files\Content.Word\IMG_3937.jpg"/>
          <p:cNvPicPr/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5652120" y="4437112"/>
            <a:ext cx="1440160" cy="12801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" name="Рисунок 22" descr="C:\Users\Виктор\AppData\Local\Microsoft\Windows\Temporary Internet Files\Content.Word\IMG_4624.jpg"/>
          <p:cNvPicPr/>
          <p:nvPr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142844" y="857232"/>
            <a:ext cx="1656184" cy="14213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" name="Прямоугольник 24"/>
          <p:cNvSpPr/>
          <p:nvPr/>
        </p:nvSpPr>
        <p:spPr>
          <a:xfrm>
            <a:off x="4572000" y="6088559"/>
            <a:ext cx="4572000" cy="769441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100" b="1" dirty="0" smtClean="0">
                <a:solidFill>
                  <a:schemeClr val="tx1">
                    <a:lumMod val="75000"/>
                  </a:schemeClr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помогает развивать комбинаторное мышление, художественный  вкус, творческое начало, индивидуальность в сочетании с умением заниматься в творческом коллективе сверстников</a:t>
            </a:r>
            <a:endParaRPr lang="ru-RU" sz="1100" b="1" dirty="0" smtClean="0">
              <a:solidFill>
                <a:schemeClr val="tx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C:\Users\Виктор\AppData\Local\Microsoft\Windows\Temporary Internet Files\Content.Word\IMG_3909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39952" y="1916832"/>
            <a:ext cx="2016224" cy="18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Рисунок 2" descr="C:\Users\Виктор\AppData\Local\Microsoft\Windows\Temporary Internet Files\Content.Word\IMG_3908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88224" y="1628800"/>
            <a:ext cx="2232248" cy="17388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Рисунок 3" descr="C:\Users\Виктор\AppData\Local\Microsoft\Windows\Temporary Internet Files\Content.Word\IMG_3635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23728" y="1916832"/>
            <a:ext cx="1800200" cy="15418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C:\Users\Виктор\AppData\Local\Microsoft\Windows\Temporary Internet Files\Content.Word\IMG_3631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79512" y="1484784"/>
            <a:ext cx="1748026" cy="16712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C:\Users\Виктор\AppData\Local\Microsoft\Windows\Temporary Internet Files\Content.Word\IMG_3693.jpg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067944" y="4437112"/>
            <a:ext cx="2201492" cy="17279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C:\Users\Виктор\AppData\Local\Microsoft\Windows\Temporary Internet Files\Content.Word\IMG_3680.jpg"/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588224" y="4005064"/>
            <a:ext cx="2361659" cy="18170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8" descr="C:\Users\Виктор\AppData\Local\Microsoft\Windows\Temporary Internet Files\Content.Word\IMG_4588.jpg"/>
          <p:cNvPicPr/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79512" y="3284984"/>
            <a:ext cx="1774190" cy="17087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Рисунок 9" descr="C:\Users\Виктор\AppData\Local\Microsoft\Windows\Temporary Internet Files\Content.Word\IMG_4609.jpg"/>
          <p:cNvPicPr/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2051720" y="3933056"/>
            <a:ext cx="1883410" cy="17087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29" name="Rectangle 1"/>
          <p:cNvSpPr>
            <a:spLocks noChangeArrowheads="1"/>
          </p:cNvSpPr>
          <p:nvPr/>
        </p:nvSpPr>
        <p:spPr bwMode="auto">
          <a:xfrm>
            <a:off x="1907704" y="260648"/>
            <a:ext cx="6300192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2000" b="1" i="0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Конструирование и трансформирование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"ФИГУР МИНУС</a:t>
            </a:r>
            <a:r>
              <a:rPr kumimoji="0" lang="ru-RU" sz="2000" b="1" i="0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4572000" y="6165304"/>
            <a:ext cx="4572000" cy="600164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100" b="1" dirty="0" smtClean="0">
                <a:solidFill>
                  <a:schemeClr val="tx1">
                    <a:lumMod val="75000"/>
                  </a:schemeClr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Способствует формированию таких волевых качеств, как сосредоточенность,</a:t>
            </a:r>
            <a:endParaRPr lang="ru-RU" sz="1100" b="1" dirty="0" smtClean="0">
              <a:solidFill>
                <a:schemeClr val="tx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100" b="1" dirty="0" smtClean="0">
                <a:solidFill>
                  <a:schemeClr val="tx1">
                    <a:lumMod val="75000"/>
                  </a:schemeClr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усидчивость, терпение</a:t>
            </a:r>
            <a:endParaRPr lang="ru-RU" sz="1100" b="1" dirty="0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571604" y="332656"/>
            <a:ext cx="609674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 smtClean="0">
                <a:latin typeface="Arial" pitchFamily="34" charset="0"/>
                <a:cs typeface="Arial" pitchFamily="34" charset="0"/>
              </a:rPr>
              <a:t>Единственный в мире набор, позволяющий демонстрировать "гравитационную вертикаль" высотой 160 см из 8 деталей</a:t>
            </a:r>
          </a:p>
          <a:p>
            <a:pPr algn="ctr"/>
            <a:r>
              <a:rPr lang="ru-RU" sz="1600" b="1" dirty="0" smtClean="0">
                <a:latin typeface="Arial" pitchFamily="34" charset="0"/>
                <a:cs typeface="Arial" pitchFamily="34" charset="0"/>
              </a:rPr>
              <a:t>               (балки + стропила) и высотой 64 см из 16     деталей (уголки).</a:t>
            </a:r>
            <a:endParaRPr lang="ru-RU" sz="16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3" name="Рисунок 2" descr="D:\БАРНАУЛ Фабрика Дет игрушки\ФОТО 1 ноября - только УГОЛКИ-188\IMG_2349.JPG"/>
          <p:cNvPicPr/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776930" y="2000240"/>
            <a:ext cx="1152128" cy="38884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Рисунок 3" descr="C:\Users\Виктор\AppData\Local\Microsoft\Windows\Temporary Internet Files\Content.Word\IMG_2368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67944" y="2204864"/>
            <a:ext cx="1003236" cy="43204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C:\Users\Виктор\AppData\Local\Microsoft\Windows\Temporary Internet Files\Content.Word\IMG_1757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858148" y="838446"/>
            <a:ext cx="1001157" cy="5805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C:\Users\Виктор\AppData\Local\Microsoft\Windows\Temporary Internet Files\Content.Word\IMG_5709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084168" y="2780928"/>
            <a:ext cx="934070" cy="38714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8" name="Picture 2" descr="D:\БАРНАУЛ Фабрика Дет игрушки\ФОТО 13 февраля 2016\IMG_6394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85786" y="1142984"/>
            <a:ext cx="1857388" cy="477115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 descr="печать кедр (3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012160" y="71414"/>
            <a:ext cx="2939143" cy="174781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979712" y="620688"/>
            <a:ext cx="43204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" pitchFamily="34" charset="0"/>
                <a:cs typeface="Arial" pitchFamily="34" charset="0"/>
              </a:rPr>
              <a:t>Экологичность</a:t>
            </a:r>
            <a:endParaRPr lang="ru-RU" sz="28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683568" y="1500174"/>
            <a:ext cx="8064896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tx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Набор изготавливается из уникального материала - древесина КЕДРА.</a:t>
            </a:r>
          </a:p>
          <a:p>
            <a:pPr algn="ctr"/>
            <a:r>
              <a:rPr lang="ru-RU" sz="2400" b="1" dirty="0" smtClean="0">
                <a:solidFill>
                  <a:schemeClr val="tx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Он прочен, долго сохраняется, не вызывает аллергии. Как считали наши предки, кедр дает силу и здоровье, гармонию и покой.  </a:t>
            </a:r>
          </a:p>
          <a:p>
            <a:pPr algn="ctr"/>
            <a:r>
              <a:rPr lang="ru-RU" sz="2400" b="1" dirty="0" smtClean="0">
                <a:solidFill>
                  <a:schemeClr val="tx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Детали тщательно обработаны вручную. </a:t>
            </a:r>
          </a:p>
          <a:p>
            <a:pPr algn="ctr"/>
            <a:r>
              <a:rPr lang="ru-RU" sz="2400" b="1" dirty="0" smtClean="0">
                <a:solidFill>
                  <a:schemeClr val="tx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Краски и лаки на водной основе безопасны для здоровья детей.</a:t>
            </a:r>
            <a:endParaRPr lang="ru-RU" sz="2400" b="1" dirty="0">
              <a:solidFill>
                <a:schemeClr val="tx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7" name="Рисунок 6" descr="DSC00019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417781" y="4813336"/>
            <a:ext cx="2726219" cy="2044664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1115616" y="4572008"/>
            <a:ext cx="525658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Наше производство оснащено высокотехнологичным  оборудованием , что позволяет опытным специалистам изготавливать поверхность элементов идеально ровной, согласно разработанной  методике, а точность размеров и углов в пределах допусков</a:t>
            </a:r>
            <a:endParaRPr lang="ru-RU" sz="16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571868" y="6072207"/>
            <a:ext cx="5572132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200" dirty="0" smtClean="0">
                <a:solidFill>
                  <a:schemeClr val="tx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Мы хотим  сохранить и приумножить то лучшее, что накоплено педагогикой и изобретателями,</a:t>
            </a:r>
          </a:p>
          <a:p>
            <a:pPr algn="ctr"/>
            <a:r>
              <a:rPr lang="ru-RU" sz="1200" dirty="0" smtClean="0">
                <a:solidFill>
                  <a:schemeClr val="tx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и продвигать в мир детских игр</a:t>
            </a:r>
          </a:p>
          <a:p>
            <a:pPr algn="ctr"/>
            <a:endParaRPr lang="ru-RU" sz="800" b="1" dirty="0">
              <a:solidFill>
                <a:schemeClr val="tx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3" name="Рисунок 2" descr="лого с домиком (1)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428728" y="0"/>
            <a:ext cx="6671664" cy="5107011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187624" y="5214950"/>
            <a:ext cx="763284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solidFill>
                  <a:srgbClr val="0070C0"/>
                </a:solidFill>
                <a:latin typeface="Segoe Print" pitchFamily="2" charset="0"/>
              </a:rPr>
              <a:t>Сегодня- настоящая игрушка,</a:t>
            </a:r>
          </a:p>
          <a:p>
            <a:pPr algn="ctr"/>
            <a:r>
              <a:rPr lang="ru-RU" sz="2400" dirty="0" smtClean="0">
                <a:solidFill>
                  <a:srgbClr val="0070C0"/>
                </a:solidFill>
                <a:latin typeface="Segoe Print" pitchFamily="2" charset="0"/>
              </a:rPr>
              <a:t>Завтра –настоящая жизнь</a:t>
            </a:r>
            <a:endParaRPr lang="ru-RU" sz="2400" dirty="0">
              <a:solidFill>
                <a:srgbClr val="0070C0"/>
              </a:solidFill>
              <a:latin typeface="Segoe Print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D:\БАРНАУЛ Фабрика Дет игрушки\Дети и СТРОЙКАЙЕ\Играет девочка с набором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29025" y="0"/>
            <a:ext cx="1857355" cy="27860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Равнобедренный треугольник 4"/>
          <p:cNvSpPr/>
          <p:nvPr/>
        </p:nvSpPr>
        <p:spPr>
          <a:xfrm rot="3454685">
            <a:off x="2932767" y="-672053"/>
            <a:ext cx="1582060" cy="1724748"/>
          </a:xfrm>
          <a:prstGeom prst="triangl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69774" y="-1000156"/>
            <a:ext cx="2288572" cy="40719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58016" y="3000372"/>
            <a:ext cx="2196442" cy="3500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" name="Picture 3" descr="D:\фото КУКЛЫ Ладья -декабрь 2015 и кубики\ладья 2015 -Зимняя сказка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-32" y="71414"/>
            <a:ext cx="3530041" cy="6286544"/>
          </a:xfrm>
          <a:prstGeom prst="rect">
            <a:avLst/>
          </a:prstGeom>
          <a:noFill/>
        </p:spPr>
      </p:pic>
      <p:pic>
        <p:nvPicPr>
          <p:cNvPr id="13" name="Picture 4" descr="D:\фото КУКЛЫ Ладья -декабрь 2015 и кубики\Копия IMG_5301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286380" y="0"/>
            <a:ext cx="2145046" cy="2857496"/>
          </a:xfrm>
          <a:prstGeom prst="rect">
            <a:avLst/>
          </a:prstGeom>
          <a:noFill/>
        </p:spPr>
      </p:pic>
      <p:pic>
        <p:nvPicPr>
          <p:cNvPr id="14" name="Picture 7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429124" y="2643183"/>
            <a:ext cx="2192646" cy="42148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251520" y="428604"/>
            <a:ext cx="8532440" cy="51730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304704" rIns="91440" bIns="6348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latin typeface="Cambria" pitchFamily="18" charset="0"/>
                <a:cs typeface="Arial" pitchFamily="34" charset="0"/>
              </a:rPr>
              <a:t> </a:t>
            </a: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latin typeface="Cambria" pitchFamily="18" charset="0"/>
                <a:cs typeface="Arial" pitchFamily="34" charset="0"/>
              </a:rPr>
              <a:t> 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>
                    <a:lumMod val="75000"/>
                  </a:schemeClr>
                </a:solidFill>
                <a:effectLst/>
                <a:latin typeface="Cambria" pitchFamily="18" charset="0"/>
                <a:cs typeface="Arial" pitchFamily="34" charset="0"/>
              </a:rPr>
              <a:t>Набор,  изготовленный из дерева (кедра) – экологически чистого материала,  пригоден для игр детей раннего,  дошкольного и младшего школьного  возраста.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200" b="1" i="0" u="none" strike="noStrike" cap="none" normalizeH="0" baseline="0" dirty="0" smtClean="0">
              <a:ln>
                <a:noFill/>
              </a:ln>
              <a:solidFill>
                <a:srgbClr val="622423"/>
              </a:solidFill>
              <a:effectLst/>
              <a:latin typeface="Cambria" pitchFamily="18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  «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Данный набор является системой из элементов 6 видов формы, функциональность которого в игре наращивается в зависимости от количества исходных элементов.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1600" dirty="0" smtClean="0">
                <a:solidFill>
                  <a:srgbClr val="0070C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Набор 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отвечает основному признаку развивающей предметно- игровой среды – он </a:t>
            </a:r>
            <a:r>
              <a:rPr lang="ru-RU" sz="1600" dirty="0" smtClean="0">
                <a:solidFill>
                  <a:srgbClr val="0070C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ф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ункционально моделирует развитие детской игровой деятельности и способствует применению ребёнком в игре той информации, которая имеется у него и составляет определённую часть его опыта и жизненного кругозора.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Технологический процесс, лежащий в основе игрового использования набора , это – ориентировочно - исследовательская активность, экспериментирование с элементами, моделирование с опорой на элементы (их статические свойства, соразмерность и соподчинённость) тех </a:t>
            </a:r>
            <a:r>
              <a:rPr kumimoji="0" lang="ru-RU" sz="160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или иных  образов воображения, возникающих у ребёнка.</a:t>
            </a: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6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Набор позволит ребёнку не только сооружать различные постройки на плоскости и по вертикали, но и наделять их игровыми значениями в смысловом поле игры.</a:t>
            </a:r>
            <a:r>
              <a:rPr kumimoji="0" lang="ru-RU" sz="160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»</a:t>
            </a:r>
          </a:p>
          <a:p>
            <a:pPr lvl="0" algn="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600" dirty="0" smtClean="0">
                <a:solidFill>
                  <a:srgbClr val="0070C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(С.Л. Новосёлова)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763688" y="0"/>
            <a:ext cx="532859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" pitchFamily="34" charset="0"/>
                <a:cs typeface="Arial" pitchFamily="34" charset="0"/>
              </a:rPr>
              <a:t>«</a:t>
            </a:r>
            <a:r>
              <a:rPr lang="ru-RU" sz="44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" pitchFamily="34" charset="0"/>
                <a:cs typeface="Arial" pitchFamily="34" charset="0"/>
              </a:rPr>
              <a:t>СТРОЙКАйЕ</a:t>
            </a:r>
            <a:r>
              <a:rPr lang="ru-RU" sz="4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" pitchFamily="34" charset="0"/>
                <a:cs typeface="Arial" pitchFamily="34" charset="0"/>
              </a:rPr>
              <a:t>»</a:t>
            </a:r>
            <a:endParaRPr lang="ru-RU" sz="44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2289" name="Rectangle 1"/>
          <p:cNvSpPr>
            <a:spLocks noChangeArrowheads="1"/>
          </p:cNvSpPr>
          <p:nvPr/>
        </p:nvSpPr>
        <p:spPr bwMode="auto">
          <a:xfrm>
            <a:off x="0" y="4929198"/>
            <a:ext cx="9144000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1400" b="1" dirty="0" smtClean="0">
                <a:solidFill>
                  <a:schemeClr val="tx1">
                    <a:lumMod val="75000"/>
                  </a:schemeClr>
                </a:solidFill>
                <a:latin typeface="Cambria" pitchFamily="18" charset="0"/>
                <a:cs typeface="Arial" pitchFamily="34" charset="0"/>
              </a:rPr>
              <a:t>Набор относится к особому виду детских самодеятельных игр -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400" b="1" dirty="0" smtClean="0">
                <a:solidFill>
                  <a:schemeClr val="tx1">
                    <a:lumMod val="75000"/>
                  </a:schemeClr>
                </a:solidFill>
                <a:latin typeface="Cambria" pitchFamily="18" charset="0"/>
                <a:cs typeface="Arial" pitchFamily="34" charset="0"/>
              </a:rPr>
              <a:t>«игры экспериментирования» (С.Л. Новосёлова) и исследовательским играм (А.Н. </a:t>
            </a:r>
            <a:r>
              <a:rPr lang="ru-RU" sz="1400" b="1" dirty="0" err="1" smtClean="0">
                <a:solidFill>
                  <a:schemeClr val="tx1">
                    <a:lumMod val="75000"/>
                  </a:schemeClr>
                </a:solidFill>
                <a:latin typeface="Cambria" pitchFamily="18" charset="0"/>
                <a:cs typeface="Arial" pitchFamily="34" charset="0"/>
              </a:rPr>
              <a:t>Поддьяков</a:t>
            </a:r>
            <a:r>
              <a:rPr lang="ru-RU" sz="1400" b="1" dirty="0" smtClean="0">
                <a:solidFill>
                  <a:schemeClr val="tx1">
                    <a:lumMod val="75000"/>
                  </a:schemeClr>
                </a:solidFill>
                <a:latin typeface="Cambria" pitchFamily="18" charset="0"/>
                <a:cs typeface="Arial" pitchFamily="34" charset="0"/>
              </a:rPr>
              <a:t>).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b="1" dirty="0" smtClean="0">
              <a:solidFill>
                <a:schemeClr val="tx1">
                  <a:lumMod val="75000"/>
                </a:schemeClr>
              </a:solidFill>
              <a:latin typeface="Cambria" pitchFamily="18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1400" b="1" dirty="0" smtClean="0">
                <a:solidFill>
                  <a:schemeClr val="tx1">
                    <a:lumMod val="75000"/>
                  </a:schemeClr>
                </a:solidFill>
                <a:latin typeface="Cambria" pitchFamily="18" charset="0"/>
                <a:cs typeface="Arial" pitchFamily="34" charset="0"/>
              </a:rPr>
              <a:t>Кроме того, набор соответствует определению </a:t>
            </a:r>
            <a:r>
              <a:rPr lang="ru-RU" sz="1400" b="1" dirty="0" err="1" smtClean="0">
                <a:solidFill>
                  <a:schemeClr val="tx1">
                    <a:lumMod val="75000"/>
                  </a:schemeClr>
                </a:solidFill>
                <a:latin typeface="Cambria" pitchFamily="18" charset="0"/>
                <a:cs typeface="Arial" pitchFamily="34" charset="0"/>
              </a:rPr>
              <a:t>креативной</a:t>
            </a:r>
            <a:r>
              <a:rPr lang="ru-RU" sz="1400" b="1" dirty="0" smtClean="0">
                <a:solidFill>
                  <a:schemeClr val="tx1">
                    <a:lumMod val="75000"/>
                  </a:schemeClr>
                </a:solidFill>
                <a:latin typeface="Cambria" pitchFamily="18" charset="0"/>
                <a:cs typeface="Arial" pitchFamily="34" charset="0"/>
              </a:rPr>
              <a:t> системы, которая в процессе её применения служит инструментом в достижении главной цели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1400" b="1" dirty="0" smtClean="0">
                <a:solidFill>
                  <a:schemeClr val="tx1">
                    <a:lumMod val="75000"/>
                  </a:schemeClr>
                </a:solidFill>
                <a:latin typeface="Cambria" pitchFamily="18" charset="0"/>
                <a:cs typeface="Arial" pitchFamily="34" charset="0"/>
              </a:rPr>
              <a:t>                             - самопознания, </a:t>
            </a:r>
            <a:r>
              <a:rPr lang="ru-RU" sz="1400" b="1" dirty="0" err="1" smtClean="0">
                <a:solidFill>
                  <a:schemeClr val="tx1">
                    <a:lumMod val="75000"/>
                  </a:schemeClr>
                </a:solidFill>
                <a:latin typeface="Cambria" pitchFamily="18" charset="0"/>
                <a:cs typeface="Arial" pitchFamily="34" charset="0"/>
              </a:rPr>
              <a:t>самоизменения</a:t>
            </a:r>
            <a:r>
              <a:rPr lang="ru-RU" sz="1400" b="1" dirty="0" smtClean="0">
                <a:solidFill>
                  <a:schemeClr val="tx1">
                    <a:lumMod val="75000"/>
                  </a:schemeClr>
                </a:solidFill>
                <a:latin typeface="Cambria" pitchFamily="18" charset="0"/>
                <a:cs typeface="Arial" pitchFamily="34" charset="0"/>
              </a:rPr>
              <a:t> и самореализации ребёнка ( В.В. Кудрявцев).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Rectangle 1"/>
          <p:cNvSpPr>
            <a:spLocks noChangeArrowheads="1"/>
          </p:cNvSpPr>
          <p:nvPr/>
        </p:nvSpPr>
        <p:spPr bwMode="auto">
          <a:xfrm>
            <a:off x="0" y="-63787"/>
            <a:ext cx="91440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Строительный</a:t>
            </a:r>
            <a:r>
              <a:rPr kumimoji="0" lang="ru-RU" sz="16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набор «СТРОЙКАЙЕ» разработан известным московским  изобретателем В.А. </a:t>
            </a:r>
            <a:r>
              <a:rPr kumimoji="0" lang="ru-RU" sz="1600" b="1" i="0" u="none" strike="noStrike" cap="none" normalizeH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Кайе</a:t>
            </a:r>
            <a:r>
              <a:rPr kumimoji="0" lang="ru-RU" sz="16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:</a:t>
            </a: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3" name="Рисунок 2" descr="13596365324Eb3g.jpe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" y="1357298"/>
            <a:ext cx="1988339" cy="273972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0" y="4221088"/>
            <a:ext cx="212372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 err="1" smtClean="0">
                <a:solidFill>
                  <a:schemeClr val="tx1">
                    <a:lumMod val="75000"/>
                  </a:schemeClr>
                </a:solidFill>
                <a:latin typeface="Cambria" pitchFamily="18" charset="0"/>
                <a:cs typeface="Arial" pitchFamily="34" charset="0"/>
              </a:rPr>
              <a:t>Кайе</a:t>
            </a:r>
            <a:r>
              <a:rPr lang="ru-RU" sz="1200" b="1" dirty="0" smtClean="0">
                <a:solidFill>
                  <a:schemeClr val="tx1">
                    <a:lumMod val="75000"/>
                  </a:schemeClr>
                </a:solidFill>
                <a:latin typeface="Cambria" pitchFamily="18" charset="0"/>
                <a:cs typeface="Arial" pitchFamily="34" charset="0"/>
              </a:rPr>
              <a:t> Виктор </a:t>
            </a:r>
            <a:r>
              <a:rPr lang="ru-RU" sz="1200" b="1" dirty="0" err="1" smtClean="0">
                <a:solidFill>
                  <a:schemeClr val="tx1">
                    <a:lumMod val="75000"/>
                  </a:schemeClr>
                </a:solidFill>
                <a:latin typeface="Cambria" pitchFamily="18" charset="0"/>
                <a:cs typeface="Arial" pitchFamily="34" charset="0"/>
              </a:rPr>
              <a:t>Августович</a:t>
            </a:r>
            <a:r>
              <a:rPr lang="ru-RU" sz="1200" b="1" dirty="0" smtClean="0">
                <a:solidFill>
                  <a:schemeClr val="tx1">
                    <a:lumMod val="75000"/>
                  </a:schemeClr>
                </a:solidFill>
                <a:latin typeface="Cambria" pitchFamily="18" charset="0"/>
                <a:cs typeface="Arial" pitchFamily="34" charset="0"/>
              </a:rPr>
              <a:t>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785918" y="500043"/>
            <a:ext cx="5072098" cy="64940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600" b="1" dirty="0" smtClean="0">
                <a:solidFill>
                  <a:srgbClr val="0070C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- С</a:t>
            </a:r>
            <a:r>
              <a:rPr lang="ru-RU" sz="1600" dirty="0" smtClean="0">
                <a:solidFill>
                  <a:srgbClr val="0070C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оздатель развивающей системы игр, игрушек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600" dirty="0" smtClean="0">
                <a:solidFill>
                  <a:srgbClr val="0070C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и методик для детей раннего, дошкольного и  младшего школьного возраста- «Система КАЙЕ»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1600" dirty="0" smtClean="0">
              <a:solidFill>
                <a:srgbClr val="0070C0"/>
              </a:solidFill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600" b="1" dirty="0" smtClean="0">
                <a:solidFill>
                  <a:srgbClr val="0070C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- В</a:t>
            </a:r>
            <a:r>
              <a:rPr lang="ru-RU" sz="1600" dirty="0" smtClean="0">
                <a:solidFill>
                  <a:srgbClr val="0070C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ыпускник МГТУ им. Н.Э. Баумана (1973г.)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600" b="1" dirty="0" smtClean="0">
                <a:solidFill>
                  <a:srgbClr val="0070C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Р</a:t>
            </a:r>
            <a:r>
              <a:rPr lang="ru-RU" sz="1600" dirty="0" smtClean="0">
                <a:solidFill>
                  <a:srgbClr val="0070C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аботал в НИИ В.И. Кузнецова и Н.А. Пилюгина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600" dirty="0" smtClean="0">
                <a:solidFill>
                  <a:srgbClr val="0070C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(с1964г. по 1990г.)</a:t>
            </a:r>
          </a:p>
          <a:p>
            <a:pPr algn="ctr"/>
            <a:r>
              <a:rPr lang="ru-RU" sz="1600" b="1" dirty="0" smtClean="0">
                <a:solidFill>
                  <a:srgbClr val="0070C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- И</a:t>
            </a:r>
            <a:r>
              <a:rPr lang="ru-RU" sz="1600" dirty="0" smtClean="0">
                <a:solidFill>
                  <a:srgbClr val="0070C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зобретатель игрушек и игр с 1979 г.</a:t>
            </a:r>
            <a:r>
              <a:rPr lang="ru-RU" sz="1600" dirty="0" smtClean="0"/>
              <a:t> </a:t>
            </a:r>
          </a:p>
          <a:p>
            <a:pPr algn="ctr"/>
            <a:endParaRPr lang="ru-RU" sz="1600" dirty="0" smtClean="0"/>
          </a:p>
          <a:p>
            <a:pPr algn="ctr"/>
            <a:r>
              <a:rPr lang="ru-RU" sz="1600" b="1" dirty="0" smtClean="0">
                <a:solidFill>
                  <a:srgbClr val="0070C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-</a:t>
            </a:r>
            <a:r>
              <a:rPr lang="ru-RU" sz="1600" b="1" dirty="0" smtClean="0">
                <a:solidFill>
                  <a:srgbClr val="0070C0"/>
                </a:solidFill>
              </a:rPr>
              <a:t> Н</a:t>
            </a:r>
            <a:r>
              <a:rPr lang="ru-RU" sz="1600" dirty="0" smtClean="0">
                <a:solidFill>
                  <a:srgbClr val="0070C0"/>
                </a:solidFill>
              </a:rPr>
              <a:t>аучный сотрудник лаборатории</a:t>
            </a:r>
          </a:p>
          <a:p>
            <a:pPr algn="ctr"/>
            <a:r>
              <a:rPr lang="ru-RU" sz="1600" dirty="0" smtClean="0">
                <a:solidFill>
                  <a:srgbClr val="0070C0"/>
                </a:solidFill>
              </a:rPr>
              <a:t>  игры и развивающей предметной среды НИИ Дошкольного Образования</a:t>
            </a:r>
          </a:p>
          <a:p>
            <a:pPr algn="ctr"/>
            <a:r>
              <a:rPr lang="ru-RU" sz="1600" dirty="0" smtClean="0">
                <a:solidFill>
                  <a:srgbClr val="0070C0"/>
                </a:solidFill>
              </a:rPr>
              <a:t>им. Запорожца (с 2008г. по 2013г.)</a:t>
            </a:r>
          </a:p>
          <a:p>
            <a:pPr algn="ctr"/>
            <a:r>
              <a:rPr lang="ru-RU" sz="1600" b="1" dirty="0" smtClean="0">
                <a:solidFill>
                  <a:srgbClr val="0070C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- </a:t>
            </a:r>
            <a:r>
              <a:rPr lang="ru-RU" sz="1600" b="1" dirty="0" smtClean="0">
                <a:solidFill>
                  <a:srgbClr val="0070C0"/>
                </a:solidFill>
              </a:rPr>
              <a:t>П</a:t>
            </a:r>
            <a:r>
              <a:rPr lang="ru-RU" sz="1600" dirty="0" smtClean="0">
                <a:solidFill>
                  <a:srgbClr val="0070C0"/>
                </a:solidFill>
              </a:rPr>
              <a:t>едагог дополнительного образования</a:t>
            </a:r>
          </a:p>
          <a:p>
            <a:pPr algn="ctr"/>
            <a:r>
              <a:rPr lang="ru-RU" sz="1600" b="1" dirty="0" smtClean="0">
                <a:solidFill>
                  <a:srgbClr val="0070C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- </a:t>
            </a:r>
            <a:r>
              <a:rPr lang="ru-RU" sz="1600" b="1" dirty="0" smtClean="0">
                <a:solidFill>
                  <a:srgbClr val="0070C0"/>
                </a:solidFill>
              </a:rPr>
              <a:t>Ч</a:t>
            </a:r>
            <a:r>
              <a:rPr lang="ru-RU" sz="1600" dirty="0" smtClean="0">
                <a:solidFill>
                  <a:srgbClr val="0070C0"/>
                </a:solidFill>
              </a:rPr>
              <a:t>лен международного инновационного</a:t>
            </a:r>
          </a:p>
          <a:p>
            <a:pPr algn="ctr"/>
            <a:r>
              <a:rPr lang="ru-RU" sz="1600" dirty="0" smtClean="0">
                <a:solidFill>
                  <a:srgbClr val="0070C0"/>
                </a:solidFill>
              </a:rPr>
              <a:t> клуба «Архимед» с 2005 г. 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1600" dirty="0" smtClean="0">
              <a:solidFill>
                <a:srgbClr val="0070C0"/>
              </a:solidFill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1600" dirty="0" smtClean="0">
              <a:solidFill>
                <a:srgbClr val="0070C0"/>
              </a:solidFill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1600" dirty="0" smtClean="0">
              <a:solidFill>
                <a:srgbClr val="0070C0"/>
              </a:solidFill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1600" dirty="0" smtClean="0">
              <a:solidFill>
                <a:srgbClr val="0070C0"/>
              </a:solidFill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1600" dirty="0" smtClean="0">
              <a:solidFill>
                <a:srgbClr val="0070C0"/>
              </a:solidFill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1600" dirty="0" smtClean="0">
              <a:solidFill>
                <a:srgbClr val="0070C0"/>
              </a:solidFill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1600" dirty="0" smtClean="0">
              <a:solidFill>
                <a:srgbClr val="0070C0"/>
              </a:solidFill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1600" dirty="0" smtClean="0">
              <a:solidFill>
                <a:srgbClr val="0070C0"/>
              </a:solidFill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600" dirty="0" smtClean="0">
                <a:solidFill>
                  <a:srgbClr val="0070C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 </a:t>
            </a:r>
          </a:p>
        </p:txBody>
      </p:sp>
      <p:pic>
        <p:nvPicPr>
          <p:cNvPr id="11" name="Picture 4" descr="я с детьми застолом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15140" y="285728"/>
            <a:ext cx="2273476" cy="13544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Рисунок 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>
          <a:xfrm>
            <a:off x="6858016" y="1714488"/>
            <a:ext cx="2110905" cy="1809347"/>
          </a:xfrm>
          <a:prstGeom prst="rect">
            <a:avLst/>
          </a:prstGeom>
          <a:noFill/>
        </p:spPr>
      </p:pic>
      <p:pic>
        <p:nvPicPr>
          <p:cNvPr id="14" name="Рисунок 13" descr="IMG_5326 (2)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072330" y="3571876"/>
            <a:ext cx="2000264" cy="3556023"/>
          </a:xfrm>
          <a:prstGeom prst="rect">
            <a:avLst/>
          </a:prstGeom>
        </p:spPr>
      </p:pic>
      <p:pic>
        <p:nvPicPr>
          <p:cNvPr id="15" name="Рисунок 14" descr="диплом с_0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714480" y="4558328"/>
            <a:ext cx="1428760" cy="2156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Рисунок 15" descr="Патент с_0"/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214678" y="4500570"/>
            <a:ext cx="1643074" cy="22145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Рисунок 16" descr="219214070_w640_h640_diplom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5250206" y="4500570"/>
            <a:ext cx="1618070" cy="2286016"/>
          </a:xfrm>
          <a:prstGeom prst="rect">
            <a:avLst/>
          </a:prstGeom>
        </p:spPr>
      </p:pic>
      <p:pic>
        <p:nvPicPr>
          <p:cNvPr id="2050" name="Picture 2" descr="Медали и_0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57158" y="4572008"/>
            <a:ext cx="1164963" cy="12509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Прямоугольник 17"/>
          <p:cNvSpPr/>
          <p:nvPr/>
        </p:nvSpPr>
        <p:spPr>
          <a:xfrm>
            <a:off x="9001156" y="3571876"/>
            <a:ext cx="71438" cy="3571900"/>
          </a:xfrm>
          <a:prstGeom prst="rect">
            <a:avLst/>
          </a:prstGeom>
          <a:solidFill>
            <a:schemeClr val="bg1"/>
          </a:solidFill>
          <a:ln w="730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Прямоугольник 18"/>
          <p:cNvSpPr/>
          <p:nvPr/>
        </p:nvSpPr>
        <p:spPr>
          <a:xfrm>
            <a:off x="7072330" y="6858000"/>
            <a:ext cx="2071670" cy="35721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000108"/>
            <a:ext cx="9144000" cy="5007183"/>
          </a:xfrm>
        </p:spPr>
        <p:txBody>
          <a:bodyPr>
            <a:normAutofit/>
          </a:bodyPr>
          <a:lstStyle/>
          <a:p>
            <a:r>
              <a:rPr lang="ru-RU" sz="24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44 деревянных элемента (6 разных форм), материал - кедр</a:t>
            </a:r>
          </a:p>
          <a:p>
            <a:r>
              <a:rPr lang="ru-RU" sz="24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Диск с брошюрой «Наглядные примеры построек»</a:t>
            </a:r>
          </a:p>
          <a:p>
            <a:r>
              <a:rPr lang="ru-RU" sz="24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Диск с  методическим пособием для пользователя на основе проведенных автором исследований набора</a:t>
            </a:r>
          </a:p>
          <a:p>
            <a:r>
              <a:rPr lang="ru-RU" sz="24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Фанерная коробка – элемент, применяемый в игре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-285776"/>
            <a:ext cx="8229600" cy="1428760"/>
          </a:xfrm>
        </p:spPr>
        <p:txBody>
          <a:bodyPr>
            <a:normAutofit/>
          </a:bodyPr>
          <a:lstStyle/>
          <a:p>
            <a:pPr algn="ctr"/>
            <a:r>
              <a:rPr lang="ru-RU" sz="44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" pitchFamily="34" charset="0"/>
                <a:cs typeface="Arial" pitchFamily="34" charset="0"/>
              </a:rPr>
              <a:t>Состав:</a:t>
            </a:r>
            <a:endParaRPr lang="ru-RU" sz="4400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923928" y="6309320"/>
            <a:ext cx="4896544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100" b="1" dirty="0" smtClean="0">
                <a:solidFill>
                  <a:schemeClr val="tx1">
                    <a:lumMod val="75000"/>
                  </a:schemeClr>
                </a:solidFill>
              </a:rPr>
              <a:t>Набор предназначен </a:t>
            </a:r>
            <a:r>
              <a:rPr lang="ru-RU" sz="1100" b="1" dirty="0">
                <a:solidFill>
                  <a:schemeClr val="tx1">
                    <a:lumMod val="75000"/>
                  </a:schemeClr>
                </a:solidFill>
              </a:rPr>
              <a:t>для индивидуальной или коллективной игры детей в возрасте </a:t>
            </a:r>
            <a:r>
              <a:rPr lang="ru-RU" sz="1100" b="1" dirty="0" smtClean="0">
                <a:solidFill>
                  <a:schemeClr val="tx1">
                    <a:lumMod val="75000"/>
                  </a:schemeClr>
                </a:solidFill>
              </a:rPr>
              <a:t>от 3 лет</a:t>
            </a:r>
            <a:endParaRPr lang="ru-RU" sz="1100" b="1" dirty="0">
              <a:solidFill>
                <a:schemeClr val="tx1">
                  <a:lumMod val="75000"/>
                </a:schemeClr>
              </a:solidFill>
            </a:endParaRPr>
          </a:p>
        </p:txBody>
      </p:sp>
      <p:pic>
        <p:nvPicPr>
          <p:cNvPr id="12289" name="Picture 1" descr="D:\БАРНАУЛ Фабрика Дет игрушки\брошюра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3214686"/>
            <a:ext cx="3747855" cy="2707739"/>
          </a:xfrm>
          <a:prstGeom prst="rect">
            <a:avLst/>
          </a:prstGeom>
          <a:noFill/>
        </p:spPr>
      </p:pic>
      <p:pic>
        <p:nvPicPr>
          <p:cNvPr id="12290" name="Picture 2" descr="D:\БАРНАУЛ Фабрика Дет игрушки\СТРОЙКАЙЕ БАРНАУЛ изомтрия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724241" y="3071810"/>
            <a:ext cx="5238787" cy="314327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051" name="Rectangle 3"/>
          <p:cNvSpPr>
            <a:spLocks noChangeArrowheads="1"/>
          </p:cNvSpPr>
          <p:nvPr/>
        </p:nvSpPr>
        <p:spPr bwMode="auto">
          <a:xfrm>
            <a:off x="2483768" y="188640"/>
            <a:ext cx="4569263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МЕТОДИЧЕСКИЕ РЕКОМЕНДАЦИИ ПСИХОЛОГА</a:t>
            </a:r>
            <a:endParaRPr kumimoji="0" lang="ru-RU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ПО    РАБОТЕ С НАБОРОМ «СТРОЙКАЙЕ»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95536" y="1124744"/>
            <a:ext cx="2160240" cy="43204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002060"/>
                </a:solidFill>
              </a:rPr>
              <a:t>ДЕТИ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395536" y="2132856"/>
            <a:ext cx="2160240" cy="50405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002060"/>
                </a:solidFill>
              </a:rPr>
              <a:t>РОДИТЕЛИ</a:t>
            </a: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395536" y="3284984"/>
            <a:ext cx="2160240" cy="64807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002060"/>
                </a:solidFill>
              </a:rPr>
              <a:t>УЧИТЕЛЯ И ВОСПИТАТЕЛИ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407149" y="5373216"/>
            <a:ext cx="2160240" cy="64807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002060"/>
                </a:solidFill>
              </a:rPr>
              <a:t>ВРАЧИ ДЕФЕКТОЛОГИ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399596" y="4437112"/>
            <a:ext cx="2160240" cy="50405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002060"/>
                </a:solidFill>
              </a:rPr>
              <a:t>ПСИХОЛОГИ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3131840" y="908720"/>
            <a:ext cx="5184576" cy="93610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3131840" y="1988840"/>
            <a:ext cx="5184576" cy="86409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>
            <a:off x="3131840" y="2996952"/>
            <a:ext cx="5184576" cy="122413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рямоугольник 14"/>
          <p:cNvSpPr/>
          <p:nvPr/>
        </p:nvSpPr>
        <p:spPr>
          <a:xfrm>
            <a:off x="3131840" y="4365104"/>
            <a:ext cx="5184576" cy="57606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рямоугольник 15"/>
          <p:cNvSpPr/>
          <p:nvPr/>
        </p:nvSpPr>
        <p:spPr>
          <a:xfrm>
            <a:off x="3127064" y="5085184"/>
            <a:ext cx="5220580" cy="162018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55" name="Rectangle 7"/>
          <p:cNvSpPr>
            <a:spLocks noChangeArrowheads="1"/>
          </p:cNvSpPr>
          <p:nvPr/>
        </p:nvSpPr>
        <p:spPr bwMode="auto">
          <a:xfrm>
            <a:off x="3203848" y="977970"/>
            <a:ext cx="4968552" cy="7848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90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Способствует формированию и развитию восприятия, концентрации внимания, памяти, воображения, логического и творческого мышления, креативности, развивают не только моторику руки, но и сенсомоторные координации; </a:t>
            </a:r>
            <a:endParaRPr kumimoji="0" lang="ru-RU" sz="900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900" dirty="0">
                <a:solidFill>
                  <a:srgbClr val="0070C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П</a:t>
            </a:r>
            <a:r>
              <a:rPr kumimoji="0" lang="ru-RU" sz="90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озволяют создавать неповторимые композиции творческого характера, естественным </a:t>
            </a:r>
            <a:endParaRPr kumimoji="0" lang="ru-RU" sz="900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90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и спонтанным образом проявлять свои чувства.</a:t>
            </a:r>
            <a:endParaRPr kumimoji="0" lang="ru-RU" sz="900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056" name="Rectangle 8"/>
          <p:cNvSpPr>
            <a:spLocks noChangeArrowheads="1"/>
          </p:cNvSpPr>
          <p:nvPr/>
        </p:nvSpPr>
        <p:spPr bwMode="auto">
          <a:xfrm>
            <a:off x="3203848" y="2060848"/>
            <a:ext cx="5040560" cy="7244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900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Оказывает помощь в понимании сложного внутреннего мира ребенка, его настроения, эмоционального состояния;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900" dirty="0">
                <a:solidFill>
                  <a:srgbClr val="0070C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Я</a:t>
            </a:r>
            <a:r>
              <a:rPr kumimoji="0" lang="ru-RU" sz="900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вляются неистощимым источником наблюдения, в высшей степени полезным для корректировки поведенческих реакций ребенка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.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057" name="Rectangle 9"/>
          <p:cNvSpPr>
            <a:spLocks noChangeArrowheads="1"/>
          </p:cNvSpPr>
          <p:nvPr/>
        </p:nvSpPr>
        <p:spPr bwMode="auto">
          <a:xfrm>
            <a:off x="3203848" y="2996952"/>
            <a:ext cx="4968552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900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Представляет</a:t>
            </a:r>
            <a:r>
              <a:rPr kumimoji="0" lang="ru-RU" sz="900" b="0" i="0" u="none" strike="noStrike" cap="none" normalizeH="0" dirty="0" smtClean="0">
                <a:ln>
                  <a:noFill/>
                </a:ln>
                <a:solidFill>
                  <a:srgbClr val="0070C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900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возможности для проведения различных занятий по изучению и сравнению фигур, длин, площадей, ориентации на плоскости;  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900" dirty="0" smtClean="0">
                <a:solidFill>
                  <a:srgbClr val="0070C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П</a:t>
            </a:r>
            <a:r>
              <a:rPr kumimoji="0" lang="ru-RU" sz="900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озволяет сформировать элементарные геометрические представления на основе образного видения, что отвечает особенностям детского мышления, дает живую пищу для детского ума; 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900" dirty="0" smtClean="0">
                <a:solidFill>
                  <a:srgbClr val="0070C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П</a:t>
            </a:r>
            <a:r>
              <a:rPr kumimoji="0" lang="ru-RU" sz="900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омогает развивать наблюдательность, умение сравнивать, сопоставлять, анализировать, изучать и моделировать цвета и предметы; 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900" dirty="0" smtClean="0">
                <a:solidFill>
                  <a:srgbClr val="0070C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П</a:t>
            </a:r>
            <a:r>
              <a:rPr kumimoji="0" lang="ru-RU" sz="900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озволяет давать различные задания, как индивидуальные, так и групповые.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058" name="Rectangle 10"/>
          <p:cNvSpPr>
            <a:spLocks noChangeArrowheads="1"/>
          </p:cNvSpPr>
          <p:nvPr/>
        </p:nvSpPr>
        <p:spPr bwMode="auto">
          <a:xfrm>
            <a:off x="3212894" y="4437112"/>
            <a:ext cx="4968552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1000" dirty="0" smtClean="0">
                <a:solidFill>
                  <a:srgbClr val="0070C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М</a:t>
            </a:r>
            <a:r>
              <a:rPr kumimoji="0" lang="ru-RU" sz="1000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ожет быть использован, как инструмент диагностики невербального интеллекта (психофизических, сенсомоторных, перцептивных характеристик).</a:t>
            </a:r>
            <a:endParaRPr kumimoji="0" lang="ru-RU" sz="1000" b="0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059" name="Rectangle 11"/>
          <p:cNvSpPr>
            <a:spLocks noChangeArrowheads="1"/>
          </p:cNvSpPr>
          <p:nvPr/>
        </p:nvSpPr>
        <p:spPr bwMode="auto">
          <a:xfrm>
            <a:off x="3203848" y="5156610"/>
            <a:ext cx="5112568" cy="1477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000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Может быть успешно использованы в госпитальной педагогике, реабилитационной практике. </a:t>
            </a:r>
            <a:endParaRPr kumimoji="0" lang="ru-RU" sz="1000" b="0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1000" dirty="0" smtClean="0">
                <a:solidFill>
                  <a:srgbClr val="0070C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П</a:t>
            </a:r>
            <a:r>
              <a:rPr kumimoji="0" lang="ru-RU" sz="1000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рименим во вспомогательных школах, интернатах и центрах  в обучающих и развивающих программах для детей с нарушением интеллектуального развития. При их использовании  происходит  тренировка тонких движений пальцев, что является мощным физиологическим средством стимуляции развития речи и интеллекта ребенка. Занятия способствуют формированию и развитию компенсаторных фондов, которые всегда имеют место в развитии ребенка с наличием дефекта, благотворно влияют на психоэмоциональное состояние.</a:t>
            </a:r>
            <a:endParaRPr kumimoji="0" lang="ru-RU" sz="1000" b="0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одержимое 8"/>
          <p:cNvSpPr>
            <a:spLocks noGrp="1"/>
          </p:cNvSpPr>
          <p:nvPr>
            <p:ph idx="1"/>
          </p:nvPr>
        </p:nvSpPr>
        <p:spPr>
          <a:xfrm>
            <a:off x="0" y="1142984"/>
            <a:ext cx="5072066" cy="4857784"/>
          </a:xfrm>
        </p:spPr>
        <p:txBody>
          <a:bodyPr>
            <a:normAutofit/>
          </a:bodyPr>
          <a:lstStyle/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ru-RU" sz="1600" b="1" u="sng" dirty="0" smtClean="0">
                <a:solidFill>
                  <a:srgbClr val="0070C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  1.</a:t>
            </a:r>
            <a:r>
              <a:rPr lang="ru-RU" sz="1600" dirty="0" smtClean="0">
                <a:solidFill>
                  <a:srgbClr val="0070C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Набор состоит из 6 систем одинаковых элементов </a:t>
            </a:r>
            <a:r>
              <a:rPr lang="ru-RU" sz="1600" dirty="0" smtClean="0">
                <a:solidFill>
                  <a:srgbClr val="0070C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- СОЭ </a:t>
            </a:r>
            <a:r>
              <a:rPr lang="ru-RU" sz="1600" dirty="0" smtClean="0">
                <a:solidFill>
                  <a:srgbClr val="0070C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(термин автора).</a:t>
            </a:r>
          </a:p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ru-RU" sz="1600" dirty="0" smtClean="0">
                <a:solidFill>
                  <a:srgbClr val="0070C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Их можно использовать по отдельности, а также вместе в разных сочетаниях, вплоть до всех 6</a:t>
            </a:r>
            <a:r>
              <a:rPr lang="ru-RU" sz="1600" dirty="0" smtClean="0">
                <a:solidFill>
                  <a:srgbClr val="0070C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.</a:t>
            </a:r>
          </a:p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endParaRPr lang="ru-RU" sz="1600" dirty="0" smtClean="0">
              <a:solidFill>
                <a:srgbClr val="0070C0"/>
              </a:solidFill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ru-RU" sz="1600" b="1" u="sng" dirty="0" smtClean="0">
                <a:solidFill>
                  <a:srgbClr val="0070C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  2</a:t>
            </a:r>
            <a:r>
              <a:rPr lang="ru-RU" sz="1600" dirty="0" smtClean="0">
                <a:solidFill>
                  <a:srgbClr val="0070C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. Элементы соразмерны, соподчинены, приятны на ощупь и легки, не имеют острых углов и рёбер, их можно поставить на любую </a:t>
            </a:r>
            <a:r>
              <a:rPr lang="ru-RU" sz="1600" dirty="0" smtClean="0">
                <a:solidFill>
                  <a:srgbClr val="0070C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грань,  выполнены в удобном масштабе (куб </a:t>
            </a:r>
            <a:r>
              <a:rPr lang="ru-RU" sz="1600" dirty="0" smtClean="0">
                <a:solidFill>
                  <a:srgbClr val="0070C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4х4х4 </a:t>
            </a:r>
            <a:r>
              <a:rPr lang="ru-RU" sz="1600" dirty="0" smtClean="0">
                <a:solidFill>
                  <a:srgbClr val="0070C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см).</a:t>
            </a:r>
          </a:p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endParaRPr lang="ru-RU" sz="1600" dirty="0" smtClean="0">
              <a:solidFill>
                <a:srgbClr val="0070C0"/>
              </a:solidFill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ru-RU" sz="1600" b="1" u="sng" dirty="0" smtClean="0">
                <a:solidFill>
                  <a:srgbClr val="0070C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 4</a:t>
            </a:r>
            <a:r>
              <a:rPr lang="ru-RU" sz="1600" dirty="0" smtClean="0">
                <a:solidFill>
                  <a:srgbClr val="0070C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. </a:t>
            </a:r>
            <a:r>
              <a:rPr lang="ru-RU" sz="1600" dirty="0" smtClean="0">
                <a:solidFill>
                  <a:srgbClr val="0070C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Композиции</a:t>
            </a:r>
            <a:r>
              <a:rPr lang="ru-RU" sz="1600" dirty="0" smtClean="0">
                <a:solidFill>
                  <a:srgbClr val="0070C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, постройки  и дизайнерские проекты архитектурно </a:t>
            </a:r>
            <a:r>
              <a:rPr lang="ru-RU" sz="1600" dirty="0" smtClean="0">
                <a:solidFill>
                  <a:srgbClr val="0070C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выразительны и красочны. </a:t>
            </a:r>
          </a:p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endParaRPr lang="ru-RU" sz="1600" dirty="0" smtClean="0">
              <a:solidFill>
                <a:srgbClr val="0070C0"/>
              </a:solidFill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ru-RU" sz="1600" b="1" u="sng" dirty="0" smtClean="0">
                <a:solidFill>
                  <a:srgbClr val="0070C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  5.</a:t>
            </a:r>
            <a:r>
              <a:rPr lang="ru-RU" sz="1600" b="1" dirty="0" smtClean="0">
                <a:solidFill>
                  <a:srgbClr val="0070C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ru-RU" sz="1600" dirty="0" smtClean="0">
                <a:solidFill>
                  <a:srgbClr val="0070C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Вариант </a:t>
            </a:r>
            <a:r>
              <a:rPr lang="ru-RU" sz="1600" dirty="0" smtClean="0">
                <a:solidFill>
                  <a:srgbClr val="0070C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укладки </a:t>
            </a:r>
            <a:r>
              <a:rPr lang="ru-RU" sz="1600" dirty="0" smtClean="0">
                <a:solidFill>
                  <a:srgbClr val="0070C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элементов, упакованных </a:t>
            </a:r>
            <a:r>
              <a:rPr lang="ru-RU" sz="1600" dirty="0" smtClean="0">
                <a:solidFill>
                  <a:srgbClr val="0070C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в </a:t>
            </a:r>
            <a:r>
              <a:rPr lang="ru-RU" sz="1600" dirty="0" smtClean="0">
                <a:solidFill>
                  <a:srgbClr val="0070C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коробке, оптимален – </a:t>
            </a:r>
            <a:r>
              <a:rPr lang="ru-RU" sz="1600" dirty="0" err="1" smtClean="0">
                <a:solidFill>
                  <a:srgbClr val="0070C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симетричен</a:t>
            </a:r>
            <a:r>
              <a:rPr lang="ru-RU" sz="1600" dirty="0" smtClean="0">
                <a:solidFill>
                  <a:srgbClr val="0070C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, геометрически выразителен,</a:t>
            </a:r>
            <a:r>
              <a:rPr lang="ru-RU" sz="1600" dirty="0" smtClean="0">
                <a:solidFill>
                  <a:srgbClr val="0070C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ru-RU" sz="1600" dirty="0" smtClean="0">
                <a:solidFill>
                  <a:srgbClr val="0070C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показывает </a:t>
            </a:r>
            <a:r>
              <a:rPr lang="ru-RU" sz="1600" dirty="0" smtClean="0">
                <a:solidFill>
                  <a:srgbClr val="0070C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возможные </a:t>
            </a:r>
            <a:r>
              <a:rPr lang="ru-RU" sz="1600" dirty="0" smtClean="0">
                <a:solidFill>
                  <a:srgbClr val="0070C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соединения </a:t>
            </a:r>
            <a:r>
              <a:rPr lang="ru-RU" sz="1600" dirty="0" smtClean="0">
                <a:solidFill>
                  <a:srgbClr val="0070C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одинаковых и разных элементов</a:t>
            </a:r>
            <a:r>
              <a:rPr lang="ru-RU" sz="1600" dirty="0" smtClean="0">
                <a:solidFill>
                  <a:srgbClr val="0070C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, логически обосновано расположение и цвет элементов.  </a:t>
            </a:r>
          </a:p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ru-RU" sz="1100" dirty="0" smtClean="0"/>
              <a:t>(Раскрыть эту логику – первое задание для </a:t>
            </a:r>
            <a:r>
              <a:rPr lang="ru-RU" sz="1100" smtClean="0"/>
              <a:t>Пользователя набора)</a:t>
            </a:r>
            <a:endParaRPr lang="ru-RU" sz="1100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0" y="0"/>
            <a:ext cx="7215206" cy="1142984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0070C0"/>
                </a:solidFill>
              </a:rPr>
              <a:t>Отличительные особенности</a:t>
            </a:r>
            <a:br>
              <a:rPr lang="ru-RU" dirty="0" smtClean="0">
                <a:solidFill>
                  <a:srgbClr val="0070C0"/>
                </a:solidFill>
              </a:rPr>
            </a:br>
            <a:r>
              <a:rPr lang="ru-RU" dirty="0" smtClean="0">
                <a:solidFill>
                  <a:srgbClr val="0070C0"/>
                </a:solidFill>
              </a:rPr>
              <a:t>«СТРОЙКАЙЕ»</a:t>
            </a:r>
            <a:endParaRPr lang="ru-RU" dirty="0">
              <a:solidFill>
                <a:srgbClr val="0070C0"/>
              </a:solidFill>
            </a:endParaRPr>
          </a:p>
        </p:txBody>
      </p:sp>
      <p:pic>
        <p:nvPicPr>
          <p:cNvPr id="1026" name="Picture 2" descr="D:\БАРНАУЛ Фабрика Дет игрушки\СТРОЙКАЙЕ ИЗОМЕТРИЯ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72066" y="571480"/>
            <a:ext cx="4035341" cy="1899389"/>
          </a:xfrm>
          <a:prstGeom prst="rect">
            <a:avLst/>
          </a:prstGeom>
          <a:noFill/>
        </p:spPr>
      </p:pic>
      <p:pic>
        <p:nvPicPr>
          <p:cNvPr id="1027" name="Picture 3" descr="D:\БАРНАУЛ Фабрика Дет игрушки\Я1 ФОТО ГОТОВО в МЕТОДИКЕ\ФОТО  УКЛАДКА -(100 фото  №1-№78 )ВАРИАНТОВ\№5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72066" y="2714620"/>
            <a:ext cx="3958553" cy="404014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Рисунок 13" descr="постройки 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1326976">
            <a:off x="6048913" y="2063216"/>
            <a:ext cx="1343170" cy="1277300"/>
          </a:xfrm>
          <a:prstGeom prst="rect">
            <a:avLst/>
          </a:prstGeom>
        </p:spPr>
      </p:pic>
      <p:pic>
        <p:nvPicPr>
          <p:cNvPr id="13" name="Рисунок 12" descr="DSC0367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1557451" cy="1168089"/>
          </a:xfrm>
          <a:prstGeom prst="rect">
            <a:avLst/>
          </a:prstGeom>
        </p:spPr>
      </p:pic>
      <p:pic>
        <p:nvPicPr>
          <p:cNvPr id="11" name="Рисунок 10" descr="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2055159">
            <a:off x="4304631" y="2352292"/>
            <a:ext cx="1296840" cy="972630"/>
          </a:xfrm>
          <a:prstGeom prst="rect">
            <a:avLst/>
          </a:prstGeom>
        </p:spPr>
      </p:pic>
      <p:pic>
        <p:nvPicPr>
          <p:cNvPr id="12" name="Рисунок 11" descr="44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643570" y="5429264"/>
            <a:ext cx="2000232" cy="1500174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3428992" y="5877272"/>
            <a:ext cx="2428892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q"/>
            </a:pPr>
            <a:r>
              <a:rPr lang="ru-RU" sz="1100" dirty="0">
                <a:solidFill>
                  <a:srgbClr val="002060"/>
                </a:solidFill>
              </a:rPr>
              <a:t>  </a:t>
            </a:r>
            <a:r>
              <a:rPr lang="ru-RU" sz="11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для конструирования и экспериментирования в области детского дизайна и архитектуры.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1428728" y="0"/>
            <a:ext cx="607223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" pitchFamily="34" charset="0"/>
                <a:cs typeface="Arial" pitchFamily="34" charset="0"/>
              </a:rPr>
              <a:t>МногофункциональностЬ</a:t>
            </a:r>
            <a:endParaRPr lang="ru-RU" sz="2800" b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Arial" pitchFamily="34" charset="0"/>
              <a:cs typeface="Arial" pitchFamily="34" charset="0"/>
            </a:endParaRPr>
          </a:p>
          <a:p>
            <a:endParaRPr lang="ru-RU" sz="28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428728" y="500042"/>
            <a:ext cx="5857916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q"/>
            </a:pPr>
            <a:r>
              <a:rPr lang="ru-RU" sz="1100" b="1" dirty="0" smtClean="0">
                <a:solidFill>
                  <a:srgbClr val="002060"/>
                </a:solidFill>
              </a:rPr>
              <a:t>  </a:t>
            </a:r>
            <a:r>
              <a:rPr lang="ru-RU" sz="11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в качестве классического строительного  набора (из отдельных элементов)</a:t>
            </a:r>
          </a:p>
          <a:p>
            <a:r>
              <a:rPr lang="ru-RU" sz="11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набора, </a:t>
            </a:r>
          </a:p>
          <a:p>
            <a:pPr>
              <a:buFont typeface="Wingdings" pitchFamily="2" charset="2"/>
              <a:buChar char="q"/>
            </a:pPr>
            <a:r>
              <a:rPr lang="ru-RU" sz="11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 в качестве блочного строительного набора</a:t>
            </a:r>
          </a:p>
          <a:p>
            <a:r>
              <a:rPr lang="ru-RU" sz="11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(из собранных ранее блоков) </a:t>
            </a:r>
            <a:endParaRPr lang="ru-RU" sz="11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57158" y="1428736"/>
            <a:ext cx="8642826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q"/>
            </a:pPr>
            <a:r>
              <a:rPr lang="ru-RU" sz="1100" dirty="0" smtClean="0">
                <a:solidFill>
                  <a:srgbClr val="002060"/>
                </a:solidFill>
              </a:rPr>
              <a:t>    </a:t>
            </a:r>
            <a:r>
              <a:rPr lang="ru-RU" sz="11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в качестве плоской мозаики (при расположении одинаковых </a:t>
            </a:r>
          </a:p>
          <a:p>
            <a:r>
              <a:rPr lang="ru-RU" sz="11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или разных элементов только в горизонтальной плоскости в один слой)</a:t>
            </a:r>
            <a:endParaRPr lang="ru-RU" sz="11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403648" y="1857365"/>
            <a:ext cx="540060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q"/>
            </a:pPr>
            <a:r>
              <a:rPr lang="ru-RU" sz="1050" dirty="0" smtClean="0">
                <a:solidFill>
                  <a:srgbClr val="002060"/>
                </a:solidFill>
              </a:rPr>
              <a:t>  </a:t>
            </a:r>
            <a:r>
              <a:rPr lang="ru-RU" sz="11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в качестве вкладышей в углубления или контуры игрового поля, созданного играющим</a:t>
            </a:r>
          </a:p>
          <a:p>
            <a:endParaRPr lang="ru-RU" sz="1100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>
              <a:buFont typeface="Wingdings" pitchFamily="2" charset="2"/>
              <a:buChar char="q"/>
            </a:pPr>
            <a:r>
              <a:rPr lang="ru-RU" sz="11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  в качестве геометрического конструктора</a:t>
            </a:r>
            <a:endParaRPr lang="ru-RU" sz="11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059832" y="3356992"/>
            <a:ext cx="5472608" cy="5386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q"/>
            </a:pPr>
            <a:r>
              <a:rPr lang="ru-RU" dirty="0" smtClean="0">
                <a:solidFill>
                  <a:srgbClr val="002060"/>
                </a:solidFill>
              </a:rPr>
              <a:t> </a:t>
            </a:r>
            <a:r>
              <a:rPr lang="ru-RU" sz="1050" dirty="0" smtClean="0">
                <a:solidFill>
                  <a:srgbClr val="002060"/>
                </a:solidFill>
              </a:rPr>
              <a:t> </a:t>
            </a:r>
            <a:r>
              <a:rPr lang="ru-RU" sz="11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в качестве головоломки (запомнить расположение всех элементов   набора в коробке, высыпать элементы, собрать все  по памяти обратно в коробку)</a:t>
            </a:r>
            <a:endParaRPr lang="ru-RU" sz="11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214414" y="4077072"/>
            <a:ext cx="4572032" cy="5924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q"/>
            </a:pPr>
            <a:r>
              <a:rPr lang="ru-RU" sz="1100" dirty="0" smtClean="0">
                <a:solidFill>
                  <a:srgbClr val="002060"/>
                </a:solidFill>
              </a:rPr>
              <a:t>  </a:t>
            </a:r>
            <a:r>
              <a:rPr lang="ru-RU" sz="11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для создания развивающей предметно-игровой среды, для создания игрушечной мебели, транспорта, лабиринтов и др.</a:t>
            </a:r>
          </a:p>
          <a:p>
            <a:endParaRPr lang="ru-RU" sz="1050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3428992" y="5000636"/>
            <a:ext cx="2786082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q"/>
            </a:pPr>
            <a:r>
              <a:rPr lang="ru-RU" sz="1100" dirty="0" smtClean="0">
                <a:solidFill>
                  <a:srgbClr val="002060"/>
                </a:solidFill>
              </a:rPr>
              <a:t> </a:t>
            </a:r>
            <a:r>
              <a:rPr lang="ru-RU" sz="11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для применения в сюжетно-ролевых и режиссерских играх детей, в том числе с  использованием соразмерных игрушек</a:t>
            </a:r>
            <a:endParaRPr lang="ru-RU" sz="11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5" name="Рисунок 14" descr="постройки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42844" y="1714488"/>
            <a:ext cx="1142976" cy="1014361"/>
          </a:xfrm>
          <a:prstGeom prst="rect">
            <a:avLst/>
          </a:prstGeom>
        </p:spPr>
      </p:pic>
      <p:pic>
        <p:nvPicPr>
          <p:cNvPr id="10243" name="Picture 3" descr="D:\БАРНАУЛ Фабрика Дет игрушки\Я1 ФОТО ГОТОВО в МЕТОДИКЕ\ФОТО 7 февраля -высотка\IMG_6259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0" y="4857760"/>
            <a:ext cx="1691658" cy="1857364"/>
          </a:xfrm>
          <a:prstGeom prst="rect">
            <a:avLst/>
          </a:prstGeom>
          <a:noFill/>
        </p:spPr>
      </p:pic>
      <p:pic>
        <p:nvPicPr>
          <p:cNvPr id="10246" name="Picture 6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500166" y="2714620"/>
            <a:ext cx="1596896" cy="1285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7072330" y="0"/>
            <a:ext cx="1855769" cy="13647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 descr="D:\БАРНАУЛ Фабрика Дет игрушки\Я1 ФОТО ГОТОВО в МЕТОДИКЕ\ФОТО 11 НОЯБРЯ\IMG_3550.JPG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6891922" y="1357298"/>
            <a:ext cx="2252078" cy="714380"/>
          </a:xfrm>
          <a:prstGeom prst="rect">
            <a:avLst/>
          </a:prstGeom>
          <a:noFill/>
        </p:spPr>
      </p:pic>
      <p:pic>
        <p:nvPicPr>
          <p:cNvPr id="1028" name="Picture 4" descr="D:\БАРНАУЛ Фабрика Дет игрушки\Я1 ФОТО ГОТОВО в МЕТОДИКЕ\Фото 21 ноября\IMG_3810.JP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5357818" y="785794"/>
            <a:ext cx="1077905" cy="1090602"/>
          </a:xfrm>
          <a:prstGeom prst="rect">
            <a:avLst/>
          </a:prstGeom>
          <a:noFill/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7715272" y="2214554"/>
            <a:ext cx="1232291" cy="11430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1" name="Picture 7" descr="D:\БАРНАУЛ Фабрика Дет игрушки\Я1 ФОТО ГОТОВО в МЕТОДИКЕ\ФОТО 23 января ГОТОВО\IMG_5788.JPG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1785918" y="4572008"/>
            <a:ext cx="1017586" cy="999614"/>
          </a:xfrm>
          <a:prstGeom prst="rect">
            <a:avLst/>
          </a:prstGeom>
          <a:noFill/>
        </p:spPr>
      </p:pic>
      <p:pic>
        <p:nvPicPr>
          <p:cNvPr id="1032" name="Picture 8" descr="D:\БАРНАУЛ Фабрика Дет игрушки\Я1 ФОТО ГОТОВО в МЕТОДИКЕ\ФОТО 24 января ШАЛАШ\IMG_6011.JP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5429256" y="3857628"/>
            <a:ext cx="928694" cy="1116390"/>
          </a:xfrm>
          <a:prstGeom prst="rect">
            <a:avLst/>
          </a:prstGeom>
          <a:noFill/>
        </p:spPr>
      </p:pic>
      <p:pic>
        <p:nvPicPr>
          <p:cNvPr id="1033" name="Picture 9" descr="D:\БАРНАУЛ Фабрика Дет игрушки\Я1 ФОТО ГОТОВО в МЕТОДИКЕ\ФОТО 29 января\стена из блоков ГОТОВО\IMG_6183.JPG"/>
          <p:cNvPicPr>
            <a:picLocks noChangeAspect="1" noChangeArrowheads="1"/>
          </p:cNvPicPr>
          <p:nvPr/>
        </p:nvPicPr>
        <p:blipFill>
          <a:blip r:embed="rId15"/>
          <a:srcRect/>
          <a:stretch>
            <a:fillRect/>
          </a:stretch>
        </p:blipFill>
        <p:spPr bwMode="auto">
          <a:xfrm>
            <a:off x="1785917" y="5715016"/>
            <a:ext cx="1701775" cy="1142984"/>
          </a:xfrm>
          <a:prstGeom prst="rect">
            <a:avLst/>
          </a:prstGeom>
          <a:noFill/>
        </p:spPr>
      </p:pic>
      <p:pic>
        <p:nvPicPr>
          <p:cNvPr id="1034" name="Picture 10" descr="D:\БАРНАУЛ Фабрика Дет игрушки\Я1 ФОТО ГОТОВО в МЕТОДИКЕ\ФОТО 30 ноября\IMG_4152.JPG"/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 flipH="1">
            <a:off x="7786709" y="3929066"/>
            <a:ext cx="1295891" cy="2928934"/>
          </a:xfrm>
          <a:prstGeom prst="rect">
            <a:avLst/>
          </a:prstGeom>
          <a:noFill/>
        </p:spPr>
      </p:pic>
      <p:pic>
        <p:nvPicPr>
          <p:cNvPr id="1035" name="Picture 11" descr="D:\БАРНАУЛ Фабрика Дет игрушки\Я1 ФОТО ГОТОВО в МЕТОДИКЕ\фто 2 декабря и видео театр волчков ГОТОВО\IMG_4417.JPG"/>
          <p:cNvPicPr>
            <a:picLocks noChangeAspect="1" noChangeArrowheads="1"/>
          </p:cNvPicPr>
          <p:nvPr/>
        </p:nvPicPr>
        <p:blipFill>
          <a:blip r:embed="rId17" cstate="print"/>
          <a:srcRect/>
          <a:stretch>
            <a:fillRect/>
          </a:stretch>
        </p:blipFill>
        <p:spPr bwMode="auto">
          <a:xfrm flipH="1">
            <a:off x="6381830" y="4143380"/>
            <a:ext cx="1333442" cy="1335069"/>
          </a:xfrm>
          <a:prstGeom prst="rect">
            <a:avLst/>
          </a:prstGeom>
          <a:noFill/>
        </p:spPr>
      </p:pic>
      <p:pic>
        <p:nvPicPr>
          <p:cNvPr id="1036" name="Picture 12"/>
          <p:cNvPicPr>
            <a:picLocks noChangeAspect="1" noChangeArrowheads="1"/>
          </p:cNvPicPr>
          <p:nvPr/>
        </p:nvPicPr>
        <p:blipFill>
          <a:blip r:embed="rId18" cstate="print"/>
          <a:srcRect/>
          <a:stretch>
            <a:fillRect/>
          </a:stretch>
        </p:blipFill>
        <p:spPr bwMode="auto">
          <a:xfrm>
            <a:off x="0" y="2786058"/>
            <a:ext cx="1261515" cy="8461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7" name="Picture 13"/>
          <p:cNvPicPr>
            <a:picLocks noChangeAspect="1" noChangeArrowheads="1"/>
          </p:cNvPicPr>
          <p:nvPr/>
        </p:nvPicPr>
        <p:blipFill>
          <a:blip r:embed="rId19" cstate="print"/>
          <a:srcRect/>
          <a:stretch>
            <a:fillRect/>
          </a:stretch>
        </p:blipFill>
        <p:spPr bwMode="auto">
          <a:xfrm>
            <a:off x="0" y="3786190"/>
            <a:ext cx="1284265" cy="836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0" y="142852"/>
            <a:ext cx="8748464" cy="46782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Набор  позволяет ставить и решать разнообразные задачи, как с правилами, так</a:t>
            </a:r>
            <a:r>
              <a:rPr kumimoji="0" lang="ru-RU" sz="2000" b="1" i="0" u="none" strike="noStrike" cap="none" normalizeH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и  без правил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1" i="0" u="none" strike="noStrike" cap="none" normalizeH="0" baseline="0" dirty="0" smtClean="0">
              <a:ln>
                <a:noFill/>
              </a:ln>
              <a:solidFill>
                <a:schemeClr val="tx1">
                  <a:lumMod val="75000"/>
                </a:schemeClr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>
                    <a:lumMod val="75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Он может  быть использован в широком диапазоне в качестве: </a:t>
            </a:r>
            <a:endParaRPr lang="ru-RU" sz="1400" dirty="0" smtClean="0"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q"/>
            </a:pPr>
            <a:r>
              <a:rPr lang="ru-RU" sz="1600" dirty="0" smtClean="0">
                <a:solidFill>
                  <a:srgbClr val="0070C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геометрического конструктора и </a:t>
            </a:r>
            <a:r>
              <a:rPr lang="ru-RU" sz="1600" dirty="0" err="1" smtClean="0">
                <a:solidFill>
                  <a:srgbClr val="0070C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трансформера</a:t>
            </a:r>
            <a:r>
              <a:rPr lang="ru-RU" sz="1600" dirty="0" smtClean="0">
                <a:solidFill>
                  <a:srgbClr val="0070C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, 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600" dirty="0" smtClean="0">
                <a:solidFill>
                  <a:srgbClr val="0070C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в том числе в коробке, на коробке и у стенок коробки</a:t>
            </a:r>
            <a:endParaRPr kumimoji="0" lang="ru-RU" sz="1600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q"/>
            </a:pPr>
            <a:r>
              <a:rPr kumimoji="0" lang="ru-RU" sz="160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ru-RU" sz="1600" dirty="0" smtClean="0">
                <a:solidFill>
                  <a:srgbClr val="0070C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сборки орнаментов, фигур, конструкций, в том числе симметричных</a:t>
            </a:r>
            <a:endParaRPr kumimoji="0" lang="ru-RU" sz="1600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q"/>
              <a:tabLst/>
            </a:pPr>
            <a:r>
              <a:rPr kumimoji="0" lang="ru-RU" sz="160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материала для интеллектуальных занятий, игр и заданий</a:t>
            </a:r>
            <a:endParaRPr kumimoji="0" lang="ru-RU" sz="1600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q"/>
            </a:pPr>
            <a:r>
              <a:rPr kumimoji="0" lang="ru-RU" sz="160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ru-RU" sz="1600" dirty="0" smtClean="0">
                <a:solidFill>
                  <a:srgbClr val="0070C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основы для экспериментирования и проектирования</a:t>
            </a:r>
            <a:endParaRPr lang="ru-RU" sz="1600" dirty="0" smtClean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600" dirty="0" smtClean="0">
                <a:solidFill>
                  <a:srgbClr val="0070C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в области детского дизайна</a:t>
            </a:r>
            <a:endParaRPr lang="ru-RU" sz="1600" dirty="0" smtClean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q"/>
            </a:pPr>
            <a:r>
              <a:rPr lang="ru-RU" sz="1600" dirty="0" smtClean="0">
                <a:solidFill>
                  <a:srgbClr val="0070C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конструктора фигур «МИНУС», «Гравитационных вертикалей» 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ru-RU" sz="160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Arial" pitchFamily="34" charset="0"/>
                <a:cs typeface="Arial" pitchFamily="34" charset="0"/>
              </a:rPr>
              <a:t>                                                                                         и фигурок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q"/>
            </a:pPr>
            <a:r>
              <a:rPr kumimoji="0" lang="ru-RU" sz="160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ru-RU" sz="1600" dirty="0" smtClean="0">
                <a:solidFill>
                  <a:srgbClr val="0070C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детского пасьянса</a:t>
            </a:r>
            <a:endParaRPr kumimoji="0" lang="ru-RU" sz="1600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q"/>
              <a:tabLst/>
            </a:pPr>
            <a:r>
              <a:rPr kumimoji="0" lang="ru-RU" sz="160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головоломки</a:t>
            </a:r>
            <a:endParaRPr kumimoji="0" lang="ru-RU" sz="1600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q"/>
              <a:tabLst/>
            </a:pPr>
            <a:r>
              <a:rPr kumimoji="0" lang="ru-RU" sz="160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дидактического материала 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q"/>
            </a:pPr>
            <a:r>
              <a:rPr lang="ru-RU" sz="1600" dirty="0" smtClean="0">
                <a:solidFill>
                  <a:srgbClr val="0070C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детского домино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q"/>
            </a:pPr>
            <a:r>
              <a:rPr kumimoji="0" lang="ru-RU" sz="160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игры в «</a:t>
            </a:r>
            <a:r>
              <a:rPr kumimoji="0" lang="ru-RU" sz="1600" i="0" u="none" strike="noStrike" cap="none" normalizeH="0" baseline="0" dirty="0" err="1" smtClean="0">
                <a:ln>
                  <a:noFill/>
                </a:ln>
                <a:solidFill>
                  <a:srgbClr val="0070C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Цветнашки</a:t>
            </a:r>
            <a:r>
              <a:rPr kumimoji="0" lang="ru-RU" sz="160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»</a:t>
            </a: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q"/>
              <a:tabLst/>
            </a:pPr>
            <a:endParaRPr kumimoji="0" lang="ru-RU" sz="16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3" name="Рисунок 2" descr="IMG_2668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91996" y="4786322"/>
            <a:ext cx="2352036" cy="2071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Рисунок 3" descr="IMG_2633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83108" y="2786058"/>
            <a:ext cx="2060892" cy="19573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D:\БАРНАУЛ Фабрика Дет игрушки\ФОТО 1 ноября - только УГОЛКИ-188\IMG_2328.JPG"/>
          <p:cNvPicPr/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3357554" y="4500570"/>
            <a:ext cx="785818" cy="22682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C:\Users\Виктор\AppData\Local\Microsoft\Windows\Temporary Internet Files\Content.Word\IMG_4089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214414" y="4786322"/>
            <a:ext cx="2071702" cy="19082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17" name="Picture 1" descr="D:\БАРНАУЛ Фабрика Дет игрушки\Я1 ФОТО ГОТОВО в МЕТОДИКЕ\ФОТО 8.12 2 элементаВАЖНО-угловой конструктор в коробке и трансформер\IMG_4609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928927" y="3429000"/>
            <a:ext cx="1043078" cy="947051"/>
          </a:xfrm>
          <a:prstGeom prst="rect">
            <a:avLst/>
          </a:prstGeom>
          <a:noFill/>
        </p:spPr>
      </p:pic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143768" y="571480"/>
            <a:ext cx="1785950" cy="16478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0" name="Picture 2" descr="D:\БАРНАУЛ Фабрика Дет игрушки\Я1 ФОТО ГОТОВО в МЕТОДИКЕ\ФОТО 22ноября =86 штук\IMG_3929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857884" y="857232"/>
            <a:ext cx="894468" cy="898477"/>
          </a:xfrm>
          <a:prstGeom prst="rect">
            <a:avLst/>
          </a:prstGeom>
          <a:noFill/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 flipH="1">
            <a:off x="5500694" y="3571876"/>
            <a:ext cx="1214446" cy="3272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2" name="Picture 4" descr="D:\БАРНАУЛ Фабрика Дет игрушки\А-ФОТО все дни -копия\ФОТО 1.12.15 уголки балки квадрат из балок!!\IMG_4343.JP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0" y="4832723"/>
            <a:ext cx="1142976" cy="1090614"/>
          </a:xfrm>
          <a:prstGeom prst="rect">
            <a:avLst/>
          </a:prstGeom>
          <a:noFill/>
        </p:spPr>
      </p:pic>
      <p:pic>
        <p:nvPicPr>
          <p:cNvPr id="2053" name="Picture 5" descr="D:\БАРНАУЛ Фабрика Дет игрушки\А-ФОТО все дни -копия\ФОТО 1.12.15 уголки балки квадрат из балок!!\IMG_4320.JP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6215074" y="2071677"/>
            <a:ext cx="795158" cy="1199557"/>
          </a:xfrm>
          <a:prstGeom prst="rect">
            <a:avLst/>
          </a:prstGeom>
          <a:noFill/>
        </p:spPr>
      </p:pic>
      <p:pic>
        <p:nvPicPr>
          <p:cNvPr id="18" name="Picture 2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4286248" y="3500438"/>
            <a:ext cx="1091339" cy="10715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9" name="Picture 3" descr="D:\БАРНАУЛ Фабрика Дет игрушки\А-ФОТО все дни -копия\ФОТО 4 ДЕКАБРЯ\IMG_4561.JPG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 rot="10800000">
            <a:off x="4201034" y="4630639"/>
            <a:ext cx="1228222" cy="151300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627784" y="0"/>
            <a:ext cx="396044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" pitchFamily="34" charset="0"/>
                <a:cs typeface="Arial" pitchFamily="34" charset="0"/>
              </a:rPr>
              <a:t>Вариативность</a:t>
            </a:r>
            <a:endParaRPr lang="ru-RU" sz="2800" b="1" dirty="0">
              <a:solidFill>
                <a:schemeClr val="accent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258453" y="3244334"/>
            <a:ext cx="62709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b="1" dirty="0" smtClean="0">
                <a:solidFill>
                  <a:schemeClr val="accent1"/>
                </a:solidFill>
              </a:rPr>
              <a:t>      </a:t>
            </a:r>
            <a:endParaRPr lang="ru-RU" b="1" dirty="0">
              <a:solidFill>
                <a:schemeClr val="accent1"/>
              </a:solidFill>
            </a:endParaRPr>
          </a:p>
        </p:txBody>
      </p:sp>
      <p:sp>
        <p:nvSpPr>
          <p:cNvPr id="2050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051" name="Rectangle 3"/>
          <p:cNvSpPr>
            <a:spLocks noChangeArrowheads="1"/>
          </p:cNvSpPr>
          <p:nvPr/>
        </p:nvSpPr>
        <p:spPr bwMode="auto">
          <a:xfrm>
            <a:off x="755576" y="620688"/>
            <a:ext cx="777686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28600" algn="l"/>
              </a:tabLst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множество вариантов композиций</a:t>
            </a:r>
            <a:r>
              <a:rPr kumimoji="0" lang="ru-RU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из одинаковых элементов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055" name="Rectangle 7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14" name="Рисунок 13" descr="IMG_2416"/>
          <p:cNvPicPr/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79512" y="1268760"/>
            <a:ext cx="1766570" cy="8242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Рисунок 14" descr="C:\Users\Виктор\AppData\Local\Microsoft\Windows\Temporary Internet Files\Content.Word\IMG_2421.jpg"/>
          <p:cNvPicPr/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195736" y="1268760"/>
            <a:ext cx="771676" cy="8640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Рисунок 15" descr="IMG_2418"/>
          <p:cNvPicPr/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3131840" y="1268760"/>
            <a:ext cx="864096" cy="94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Рисунок 16" descr="IMG_2417"/>
          <p:cNvPicPr/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4427984" y="1268760"/>
            <a:ext cx="936104" cy="8507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" name="Рисунок 18" descr="IMG_2423"/>
          <p:cNvPicPr/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5796136" y="1268760"/>
            <a:ext cx="864096" cy="8640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" name="Рисунок 19" descr="IMG_2425"/>
          <p:cNvPicPr/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7452320" y="1124744"/>
            <a:ext cx="1254125" cy="9353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" name="Рисунок 20" descr="C:\Users\Виктор\AppData\Local\Microsoft\Windows\Temporary Internet Files\Content.Word\IMG_5774.jpg"/>
          <p:cNvPicPr/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51520" y="2348880"/>
            <a:ext cx="714103" cy="9372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" name="Рисунок 21" descr="C:\Users\Виктор\AppData\Local\Microsoft\Windows\Temporary Internet Files\Content.Word\IMG_5752.jpg"/>
          <p:cNvPicPr/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1403648" y="2492896"/>
            <a:ext cx="880110" cy="7392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" name="Рисунок 22" descr="C:\Users\Виктор\AppData\Local\Microsoft\Windows\Temporary Internet Files\Content.Word\IMG_5750.jpg"/>
          <p:cNvPicPr/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2771800" y="2492896"/>
            <a:ext cx="1020482" cy="640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" name="Рисунок 23" descr="C:\Users\Виктор\AppData\Local\Microsoft\Windows\Temporary Internet Files\Content.Word\IMG_5753.jpg"/>
          <p:cNvPicPr/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4139952" y="2420888"/>
            <a:ext cx="982345" cy="812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" name="Рисунок 24" descr="D:\БАРНАУЛ Фабрика Дет игрушки\ФОТО 23 января\IMG_5754.JPG"/>
          <p:cNvPicPr/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5724128" y="2348880"/>
            <a:ext cx="922020" cy="8305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" name="Рисунок 25" descr="C:\Users\Виктор\AppData\Local\Microsoft\Windows\Temporary Internet Files\Content.Word\IMG_5756.jpg"/>
          <p:cNvPicPr/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7236296" y="2348880"/>
            <a:ext cx="944880" cy="10208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" name="Рисунок 27" descr="IMG_2408"/>
          <p:cNvPicPr/>
          <p:nvPr/>
        </p:nvPicPr>
        <p:blipFill>
          <a:blip r:embed="rId14" cstate="email"/>
          <a:srcRect/>
          <a:stretch>
            <a:fillRect/>
          </a:stretch>
        </p:blipFill>
        <p:spPr bwMode="auto">
          <a:xfrm>
            <a:off x="1187624" y="3501008"/>
            <a:ext cx="1224136" cy="8577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" name="Рисунок 28" descr="IMG_2312"/>
          <p:cNvPicPr/>
          <p:nvPr/>
        </p:nvPicPr>
        <p:blipFill>
          <a:blip r:embed="rId15" cstate="email"/>
          <a:srcRect/>
          <a:stretch>
            <a:fillRect/>
          </a:stretch>
        </p:blipFill>
        <p:spPr bwMode="auto">
          <a:xfrm>
            <a:off x="2627784" y="3501008"/>
            <a:ext cx="1152128" cy="911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" name="Рисунок 29" descr="IMG_2306"/>
          <p:cNvPicPr/>
          <p:nvPr/>
        </p:nvPicPr>
        <p:blipFill>
          <a:blip r:embed="rId16" cstate="email"/>
          <a:srcRect/>
          <a:stretch>
            <a:fillRect/>
          </a:stretch>
        </p:blipFill>
        <p:spPr bwMode="auto">
          <a:xfrm>
            <a:off x="3923928" y="3501008"/>
            <a:ext cx="1152128" cy="8857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" name="Рисунок 30" descr="C:\Users\Виктор\AppData\Local\Microsoft\Windows\Temporary Internet Files\Content.Word\IMG_4336.jpg"/>
          <p:cNvPicPr/>
          <p:nvPr/>
        </p:nvPicPr>
        <p:blipFill>
          <a:blip r:embed="rId17" cstate="email"/>
          <a:srcRect/>
          <a:stretch>
            <a:fillRect/>
          </a:stretch>
        </p:blipFill>
        <p:spPr bwMode="auto">
          <a:xfrm>
            <a:off x="5220072" y="3501008"/>
            <a:ext cx="936104" cy="942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" name="Рисунок 31" descr="D:\БАРНАУЛ Фабрика Дет игрушки\Фото 21 ноября\IMG_3780.JPG"/>
          <p:cNvPicPr/>
          <p:nvPr/>
        </p:nvPicPr>
        <p:blipFill>
          <a:blip r:embed="rId18" cstate="print"/>
          <a:srcRect/>
          <a:stretch>
            <a:fillRect/>
          </a:stretch>
        </p:blipFill>
        <p:spPr bwMode="auto">
          <a:xfrm>
            <a:off x="107504" y="3501008"/>
            <a:ext cx="879245" cy="899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" name="Рисунок 32" descr="C:\Users\Виктор\AppData\Local\Microsoft\Windows\Temporary Internet Files\Content.Word\IMG_3778.jpg"/>
          <p:cNvPicPr/>
          <p:nvPr/>
        </p:nvPicPr>
        <p:blipFill>
          <a:blip r:embed="rId19" cstate="print"/>
          <a:srcRect/>
          <a:stretch>
            <a:fillRect/>
          </a:stretch>
        </p:blipFill>
        <p:spPr bwMode="auto">
          <a:xfrm>
            <a:off x="6372200" y="3501008"/>
            <a:ext cx="1080120" cy="8683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" name="Рисунок 33" descr="C:\Users\Виктор\AppData\Local\Microsoft\Windows\Temporary Internet Files\Content.Word\IMG_4529.jpg"/>
          <p:cNvPicPr/>
          <p:nvPr/>
        </p:nvPicPr>
        <p:blipFill>
          <a:blip r:embed="rId20" cstate="email"/>
          <a:srcRect/>
          <a:stretch>
            <a:fillRect/>
          </a:stretch>
        </p:blipFill>
        <p:spPr bwMode="auto">
          <a:xfrm>
            <a:off x="7668344" y="3501008"/>
            <a:ext cx="1172062" cy="942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" name="Рисунок 35" descr="C:\Users\Виктор\AppData\Local\Microsoft\Windows\Temporary Internet Files\Content.Word\IMG_2427.jpg"/>
          <p:cNvPicPr/>
          <p:nvPr/>
        </p:nvPicPr>
        <p:blipFill>
          <a:blip r:embed="rId21" cstate="email"/>
          <a:srcRect/>
          <a:stretch>
            <a:fillRect/>
          </a:stretch>
        </p:blipFill>
        <p:spPr bwMode="auto">
          <a:xfrm>
            <a:off x="0" y="4581128"/>
            <a:ext cx="1547664" cy="8600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" name="Рисунок 36" descr="D:\БАРНАУЛ Фабрика Дет игрушки\Фото2 ноября ДНЁМ-230 ИЗ ОДИНАКОВЫХ ЭЛЕМЕНТОВ\IMG_2429.JPG"/>
          <p:cNvPicPr/>
          <p:nvPr/>
        </p:nvPicPr>
        <p:blipFill>
          <a:blip r:embed="rId22" cstate="email"/>
          <a:srcRect/>
          <a:stretch>
            <a:fillRect/>
          </a:stretch>
        </p:blipFill>
        <p:spPr bwMode="auto">
          <a:xfrm>
            <a:off x="1907704" y="4581128"/>
            <a:ext cx="1050608" cy="9338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" name="Рисунок 37" descr="C:\Users\Виктор\AppData\Local\Microsoft\Windows\Temporary Internet Files\Content.Word\IMG_2432.jpg"/>
          <p:cNvPicPr/>
          <p:nvPr/>
        </p:nvPicPr>
        <p:blipFill>
          <a:blip r:embed="rId23" cstate="email"/>
          <a:srcRect/>
          <a:stretch>
            <a:fillRect/>
          </a:stretch>
        </p:blipFill>
        <p:spPr bwMode="auto">
          <a:xfrm>
            <a:off x="3203848" y="4581128"/>
            <a:ext cx="858983" cy="9331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" name="Рисунок 38" descr="C:\Users\Виктор\AppData\Local\Microsoft\Windows\Temporary Internet Files\Content.Word\IMG_2434.jpg"/>
          <p:cNvPicPr/>
          <p:nvPr/>
        </p:nvPicPr>
        <p:blipFill>
          <a:blip r:embed="rId24" cstate="email"/>
          <a:srcRect/>
          <a:stretch>
            <a:fillRect/>
          </a:stretch>
        </p:blipFill>
        <p:spPr bwMode="auto">
          <a:xfrm>
            <a:off x="4427984" y="4581128"/>
            <a:ext cx="1200150" cy="8411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" name="Рисунок 39" descr="C:\Users\Виктор\AppData\Local\Microsoft\Windows\Temporary Internet Files\Content.Word\IMG_2439.jpg"/>
          <p:cNvPicPr/>
          <p:nvPr/>
        </p:nvPicPr>
        <p:blipFill>
          <a:blip r:embed="rId25" cstate="email"/>
          <a:srcRect/>
          <a:stretch>
            <a:fillRect/>
          </a:stretch>
        </p:blipFill>
        <p:spPr bwMode="auto">
          <a:xfrm>
            <a:off x="5940152" y="4581128"/>
            <a:ext cx="936104" cy="7517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" name="Рисунок 40" descr="C:\Users\Виктор\AppData\Local\Microsoft\Windows\Temporary Internet Files\Content.Word\IMG_2451.jpg"/>
          <p:cNvPicPr/>
          <p:nvPr/>
        </p:nvPicPr>
        <p:blipFill>
          <a:blip r:embed="rId26" cstate="email"/>
          <a:srcRect/>
          <a:stretch>
            <a:fillRect/>
          </a:stretch>
        </p:blipFill>
        <p:spPr bwMode="auto">
          <a:xfrm>
            <a:off x="7236296" y="4581128"/>
            <a:ext cx="1368152" cy="8107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2" name="Рисунок 41" descr="C:\Users\Виктор\AppData\Local\Microsoft\Windows\Temporary Internet Files\Content.Word\IMG_2465.jpg"/>
          <p:cNvPicPr/>
          <p:nvPr/>
        </p:nvPicPr>
        <p:blipFill>
          <a:blip r:embed="rId27" cstate="email"/>
          <a:srcRect/>
          <a:stretch>
            <a:fillRect/>
          </a:stretch>
        </p:blipFill>
        <p:spPr bwMode="auto">
          <a:xfrm>
            <a:off x="3995936" y="5589240"/>
            <a:ext cx="1224136" cy="1008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3" name="Рисунок 42" descr="C:\Users\Виктор\AppData\Local\Microsoft\Windows\Temporary Internet Files\Content.Word\IMG_2476.jpg"/>
          <p:cNvPicPr/>
          <p:nvPr/>
        </p:nvPicPr>
        <p:blipFill>
          <a:blip r:embed="rId28" cstate="email"/>
          <a:srcRect/>
          <a:stretch>
            <a:fillRect/>
          </a:stretch>
        </p:blipFill>
        <p:spPr bwMode="auto">
          <a:xfrm>
            <a:off x="5580112" y="5517232"/>
            <a:ext cx="1296144" cy="1080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4" name="Рисунок 43" descr="C:\Users\Виктор\AppData\Local\Microsoft\Windows\Temporary Internet Files\Content.Word\IMG_2475.jpg"/>
          <p:cNvPicPr/>
          <p:nvPr/>
        </p:nvPicPr>
        <p:blipFill>
          <a:blip r:embed="rId29" cstate="email"/>
          <a:srcRect/>
          <a:stretch>
            <a:fillRect/>
          </a:stretch>
        </p:blipFill>
        <p:spPr bwMode="auto">
          <a:xfrm>
            <a:off x="7308304" y="5517232"/>
            <a:ext cx="1296144" cy="1008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ткрытая">
  <a:themeElements>
    <a:clrScheme name="Другая 9">
      <a:dk1>
        <a:srgbClr val="FF0000"/>
      </a:dk1>
      <a:lt1>
        <a:sysClr val="window" lastClr="FFFFFF"/>
      </a:lt1>
      <a:dk2>
        <a:srgbClr val="464646"/>
      </a:dk2>
      <a:lt2>
        <a:srgbClr val="DEF5FA"/>
      </a:lt2>
      <a:accent1>
        <a:srgbClr val="0070C0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Открытая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Открытая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1709</TotalTime>
  <Words>1090</Words>
  <Application>Microsoft Office PowerPoint</Application>
  <PresentationFormat>Экран (4:3)</PresentationFormat>
  <Paragraphs>130</Paragraphs>
  <Slides>15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Открытая</vt:lpstr>
      <vt:lpstr>Строительный набор «СТРОЙКАЙЕ»  </vt:lpstr>
      <vt:lpstr>Слайд 2</vt:lpstr>
      <vt:lpstr>Слайд 3</vt:lpstr>
      <vt:lpstr>Состав:</vt:lpstr>
      <vt:lpstr>Слайд 5</vt:lpstr>
      <vt:lpstr>Отличительные особенности «СТРОЙКАЙЕ»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</vt:vector>
  </TitlesOfParts>
  <Company>Home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Строительный набор "СТРОЙКАЙЕ" + методика</dc:title>
  <dc:creator>user</dc:creator>
  <cp:lastModifiedBy>Виктор</cp:lastModifiedBy>
  <cp:revision>89</cp:revision>
  <dcterms:created xsi:type="dcterms:W3CDTF">2016-01-25T04:56:15Z</dcterms:created>
  <dcterms:modified xsi:type="dcterms:W3CDTF">2016-02-16T09:08:21Z</dcterms:modified>
</cp:coreProperties>
</file>