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96"/>
  </p:notesMasterIdLst>
  <p:sldIdLst>
    <p:sldId id="362" r:id="rId2"/>
    <p:sldId id="375" r:id="rId3"/>
    <p:sldId id="377" r:id="rId4"/>
    <p:sldId id="262" r:id="rId5"/>
    <p:sldId id="258" r:id="rId6"/>
    <p:sldId id="257" r:id="rId7"/>
    <p:sldId id="357" r:id="rId8"/>
    <p:sldId id="275" r:id="rId9"/>
    <p:sldId id="370" r:id="rId10"/>
    <p:sldId id="382" r:id="rId11"/>
    <p:sldId id="384" r:id="rId12"/>
    <p:sldId id="371" r:id="rId13"/>
    <p:sldId id="385" r:id="rId14"/>
    <p:sldId id="372" r:id="rId15"/>
    <p:sldId id="259" r:id="rId16"/>
    <p:sldId id="272" r:id="rId17"/>
    <p:sldId id="264" r:id="rId18"/>
    <p:sldId id="273" r:id="rId19"/>
    <p:sldId id="263" r:id="rId20"/>
    <p:sldId id="315" r:id="rId21"/>
    <p:sldId id="336" r:id="rId22"/>
    <p:sldId id="351" r:id="rId23"/>
    <p:sldId id="281" r:id="rId24"/>
    <p:sldId id="339" r:id="rId25"/>
    <p:sldId id="280" r:id="rId26"/>
    <p:sldId id="340" r:id="rId27"/>
    <p:sldId id="278" r:id="rId28"/>
    <p:sldId id="279" r:id="rId29"/>
    <p:sldId id="369" r:id="rId30"/>
    <p:sldId id="378" r:id="rId31"/>
    <p:sldId id="284" r:id="rId32"/>
    <p:sldId id="352" r:id="rId33"/>
    <p:sldId id="323" r:id="rId34"/>
    <p:sldId id="285" r:id="rId35"/>
    <p:sldId id="349" r:id="rId36"/>
    <p:sldId id="350" r:id="rId37"/>
    <p:sldId id="277" r:id="rId38"/>
    <p:sldId id="282" r:id="rId39"/>
    <p:sldId id="337" r:id="rId40"/>
    <p:sldId id="266" r:id="rId41"/>
    <p:sldId id="265" r:id="rId42"/>
    <p:sldId id="283" r:id="rId43"/>
    <p:sldId id="355" r:id="rId44"/>
    <p:sldId id="286" r:id="rId45"/>
    <p:sldId id="287" r:id="rId46"/>
    <p:sldId id="288" r:id="rId47"/>
    <p:sldId id="316" r:id="rId48"/>
    <p:sldId id="338" r:id="rId49"/>
    <p:sldId id="353" r:id="rId50"/>
    <p:sldId id="373" r:id="rId51"/>
    <p:sldId id="289" r:id="rId52"/>
    <p:sldId id="290" r:id="rId53"/>
    <p:sldId id="291" r:id="rId54"/>
    <p:sldId id="363" r:id="rId55"/>
    <p:sldId id="364" r:id="rId56"/>
    <p:sldId id="292" r:id="rId57"/>
    <p:sldId id="293" r:id="rId58"/>
    <p:sldId id="294" r:id="rId59"/>
    <p:sldId id="295" r:id="rId60"/>
    <p:sldId id="296" r:id="rId61"/>
    <p:sldId id="297" r:id="rId62"/>
    <p:sldId id="298" r:id="rId63"/>
    <p:sldId id="299" r:id="rId64"/>
    <p:sldId id="365" r:id="rId65"/>
    <p:sldId id="366" r:id="rId66"/>
    <p:sldId id="367" r:id="rId67"/>
    <p:sldId id="368" r:id="rId68"/>
    <p:sldId id="374" r:id="rId69"/>
    <p:sldId id="302" r:id="rId70"/>
    <p:sldId id="324" r:id="rId71"/>
    <p:sldId id="325" r:id="rId72"/>
    <p:sldId id="326" r:id="rId73"/>
    <p:sldId id="335" r:id="rId74"/>
    <p:sldId id="300" r:id="rId75"/>
    <p:sldId id="301" r:id="rId76"/>
    <p:sldId id="306" r:id="rId77"/>
    <p:sldId id="307" r:id="rId78"/>
    <p:sldId id="327" r:id="rId79"/>
    <p:sldId id="308" r:id="rId80"/>
    <p:sldId id="309" r:id="rId81"/>
    <p:sldId id="310" r:id="rId82"/>
    <p:sldId id="311" r:id="rId83"/>
    <p:sldId id="312" r:id="rId84"/>
    <p:sldId id="354" r:id="rId85"/>
    <p:sldId id="359" r:id="rId86"/>
    <p:sldId id="344" r:id="rId87"/>
    <p:sldId id="347" r:id="rId88"/>
    <p:sldId id="313" r:id="rId89"/>
    <p:sldId id="380" r:id="rId90"/>
    <p:sldId id="314" r:id="rId91"/>
    <p:sldId id="386" r:id="rId92"/>
    <p:sldId id="387" r:id="rId93"/>
    <p:sldId id="388" r:id="rId94"/>
    <p:sldId id="348" r:id="rId95"/>
  </p:sldIdLst>
  <p:sldSz cx="9144000" cy="6858000" type="screen4x3"/>
  <p:notesSz cx="6858000" cy="9144000"/>
  <p:custDataLst>
    <p:tags r:id="rId9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FA5438"/>
    <a:srgbClr val="3AB463"/>
    <a:srgbClr val="50E27D"/>
    <a:srgbClr val="FF0000"/>
    <a:srgbClr val="FB37E4"/>
    <a:srgbClr val="760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7" autoAdjust="0"/>
    <p:restoredTop sz="94431" autoAdjust="0"/>
  </p:normalViewPr>
  <p:slideViewPr>
    <p:cSldViewPr>
      <p:cViewPr varScale="1">
        <p:scale>
          <a:sx n="74" d="100"/>
          <a:sy n="74" d="100"/>
        </p:scale>
        <p:origin x="70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6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-1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4907FAD-CFDF-4D86-B1D2-C907D52154E0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0C4C33B-A98B-43D7-873F-F27B70136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43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53" tIns="46026" rIns="92053" bIns="46026" anchor="b"/>
          <a:lstStyle/>
          <a:p>
            <a:pPr algn="r"/>
            <a:fld id="{8097BDCF-9C2C-4BA5-929C-89E2A87924A5}" type="slidenum">
              <a:rPr lang="ru-RU" sz="1200">
                <a:latin typeface="Arial" charset="0"/>
              </a:rPr>
              <a:pPr algn="r"/>
              <a:t>3</a:t>
            </a:fld>
            <a:endParaRPr lang="ru-RU" sz="120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/>
        </p:spPr>
        <p:txBody>
          <a:bodyPr lIns="92053" tIns="46026" rIns="92053" bIns="46026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726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D0DD2F-9E5F-46DB-A4EA-70667E8652F1}" type="slidenum">
              <a:rPr lang="ru-RU" smtClean="0"/>
              <a:pPr/>
              <a:t>55</a:t>
            </a:fld>
            <a:endParaRPr lang="ru-RU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1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D2F1E-FC20-488B-9C53-E5FB7C52C32C}" type="slidenum">
              <a:rPr lang="ru-RU" smtClean="0"/>
              <a:pPr/>
              <a:t>64</a:t>
            </a:fld>
            <a:endParaRPr lang="ru-RU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852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EFC4CB-5798-40F5-B2EB-3663FE2E27B6}" type="slidenum">
              <a:rPr lang="ru-RU" smtClean="0"/>
              <a:pPr/>
              <a:t>65</a:t>
            </a:fld>
            <a:endParaRPr lang="ru-RU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854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23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501F9-5014-40F6-838A-15F2E182934B}" type="slidenum">
              <a:rPr lang="ru-RU" smtClean="0"/>
              <a:pPr/>
              <a:t>67</a:t>
            </a:fld>
            <a:endParaRPr lang="ru-RU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1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53" tIns="46026" rIns="92053" bIns="46026" anchor="b"/>
          <a:lstStyle/>
          <a:p>
            <a:pPr algn="r"/>
            <a:fld id="{1EAEF5D2-2573-4A0B-A1FB-0F0C9B3ED1EC}" type="slidenum">
              <a:rPr lang="ru-RU" sz="1200">
                <a:latin typeface="Arial" charset="0"/>
              </a:rPr>
              <a:pPr algn="r"/>
              <a:t>4</a:t>
            </a:fld>
            <a:endParaRPr lang="ru-RU" sz="1200">
              <a:latin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/>
        </p:spPr>
        <p:txBody>
          <a:bodyPr lIns="92053" tIns="46026" rIns="92053" bIns="46026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280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445EA1-616E-47EA-AD79-FC300B356FD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121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53" tIns="46026" rIns="92053" bIns="46026" anchor="b"/>
          <a:lstStyle/>
          <a:p>
            <a:pPr algn="r"/>
            <a:fld id="{E07E392D-5240-4368-BF05-441E276A3BDA}" type="slidenum">
              <a:rPr lang="ru-RU" sz="1200">
                <a:latin typeface="Arial" charset="0"/>
              </a:rPr>
              <a:pPr algn="r"/>
              <a:t>7</a:t>
            </a:fld>
            <a:endParaRPr lang="ru-RU" sz="1200">
              <a:latin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40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405A7D-8D4F-46D6-953F-B3B9DBAFE859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02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405A7D-8D4F-46D6-953F-B3B9DBAFE859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09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C4C33B-A98B-43D7-873F-F27B701362F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006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/>
        </p:spPr>
        <p:txBody>
          <a:bodyPr lIns="92053" tIns="46026" rIns="92053" bIns="46026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019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B27BF5-0CF3-41E6-8A59-0782681DF0F0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675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-4544" y="-55585"/>
            <a:ext cx="9144000" cy="392250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Рисунок 1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214313"/>
            <a:ext cx="2611438" cy="1965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Рисунок 1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рисунком и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8024" y="2060848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560" y="1844824"/>
            <a:ext cx="3694114" cy="3600400"/>
          </a:xfrm>
        </p:spPr>
        <p:txBody>
          <a:bodyPr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1650312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1560" y="1844824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4008" y="1844824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700808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60" y="2636912"/>
            <a:ext cx="3346704" cy="37513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700808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64904"/>
            <a:ext cx="3346704" cy="37513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188640"/>
            <a:ext cx="3960440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556792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2204864"/>
            <a:ext cx="3388660" cy="40324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152900"/>
            <a:ext cx="9144000" cy="270510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-2029" y="44624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 userDrawn="1"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Рисунок 1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88913"/>
            <a:ext cx="1874838" cy="14112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Рисунок 1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7740650" y="188913"/>
            <a:ext cx="1295400" cy="1368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ysClr val="windowText" lastClr="000000"/>
                </a:solidFill>
              </a:rPr>
              <a:t>Логотип Спонсора Дня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957378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748524"/>
            <a:ext cx="3694114" cy="4344772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563888" y="188640"/>
            <a:ext cx="4068379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450" y="193675"/>
            <a:ext cx="406717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76375" y="22050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pic>
        <p:nvPicPr>
          <p:cNvPr id="1038" name="Рисунок 10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92275" y="188913"/>
            <a:ext cx="1874838" cy="14112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39" name="Рисунок 11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88" y="188913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8" r:id="rId9"/>
    <p:sldLayoutId id="2147484174" r:id="rId10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28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endPos="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28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28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28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28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12" Type="http://schemas.openxmlformats.org/officeDocument/2006/relationships/image" Target="../media/image7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11" Type="http://schemas.openxmlformats.org/officeDocument/2006/relationships/image" Target="../media/image75.jpeg"/><Relationship Id="rId5" Type="http://schemas.openxmlformats.org/officeDocument/2006/relationships/image" Target="../media/image69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eg"/><Relationship Id="rId3" Type="http://schemas.openxmlformats.org/officeDocument/2006/relationships/image" Target="../media/image106.jpeg"/><Relationship Id="rId7" Type="http://schemas.openxmlformats.org/officeDocument/2006/relationships/image" Target="../media/image110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Relationship Id="rId9" Type="http://schemas.openxmlformats.org/officeDocument/2006/relationships/image" Target="../media/image112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jpeg"/><Relationship Id="rId3" Type="http://schemas.openxmlformats.org/officeDocument/2006/relationships/image" Target="../media/image116.jpeg"/><Relationship Id="rId7" Type="http://schemas.openxmlformats.org/officeDocument/2006/relationships/image" Target="../media/image120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jpeg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7" Type="http://schemas.openxmlformats.org/officeDocument/2006/relationships/image" Target="../media/image132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jpeg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jpeg"/><Relationship Id="rId3" Type="http://schemas.openxmlformats.org/officeDocument/2006/relationships/image" Target="../media/image140.jpeg"/><Relationship Id="rId7" Type="http://schemas.openxmlformats.org/officeDocument/2006/relationships/image" Target="../media/image144.jpeg"/><Relationship Id="rId12" Type="http://schemas.openxmlformats.org/officeDocument/2006/relationships/image" Target="../media/image149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jpeg"/><Relationship Id="rId11" Type="http://schemas.openxmlformats.org/officeDocument/2006/relationships/image" Target="../media/image148.jpeg"/><Relationship Id="rId5" Type="http://schemas.openxmlformats.org/officeDocument/2006/relationships/image" Target="../media/image142.jpeg"/><Relationship Id="rId10" Type="http://schemas.openxmlformats.org/officeDocument/2006/relationships/image" Target="../media/image147.jpeg"/><Relationship Id="rId4" Type="http://schemas.openxmlformats.org/officeDocument/2006/relationships/image" Target="../media/image141.jpeg"/><Relationship Id="rId9" Type="http://schemas.openxmlformats.org/officeDocument/2006/relationships/image" Target="../media/image14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3.jpeg"/><Relationship Id="rId4" Type="http://schemas.openxmlformats.org/officeDocument/2006/relationships/image" Target="../media/image152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8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jpeg"/><Relationship Id="rId13" Type="http://schemas.openxmlformats.org/officeDocument/2006/relationships/image" Target="../media/image169.jpeg"/><Relationship Id="rId18" Type="http://schemas.openxmlformats.org/officeDocument/2006/relationships/image" Target="../media/image174.jpeg"/><Relationship Id="rId3" Type="http://schemas.openxmlformats.org/officeDocument/2006/relationships/image" Target="../media/image159.jpeg"/><Relationship Id="rId21" Type="http://schemas.openxmlformats.org/officeDocument/2006/relationships/image" Target="../media/image177.jpeg"/><Relationship Id="rId7" Type="http://schemas.openxmlformats.org/officeDocument/2006/relationships/image" Target="../media/image163.jpeg"/><Relationship Id="rId12" Type="http://schemas.openxmlformats.org/officeDocument/2006/relationships/image" Target="../media/image168.jpeg"/><Relationship Id="rId17" Type="http://schemas.openxmlformats.org/officeDocument/2006/relationships/image" Target="../media/image173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72.jpeg"/><Relationship Id="rId20" Type="http://schemas.openxmlformats.org/officeDocument/2006/relationships/image" Target="../media/image1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.jpeg"/><Relationship Id="rId11" Type="http://schemas.openxmlformats.org/officeDocument/2006/relationships/image" Target="../media/image167.jpeg"/><Relationship Id="rId5" Type="http://schemas.openxmlformats.org/officeDocument/2006/relationships/image" Target="../media/image161.jpeg"/><Relationship Id="rId15" Type="http://schemas.openxmlformats.org/officeDocument/2006/relationships/image" Target="../media/image171.jpeg"/><Relationship Id="rId10" Type="http://schemas.openxmlformats.org/officeDocument/2006/relationships/image" Target="../media/image166.jpeg"/><Relationship Id="rId19" Type="http://schemas.openxmlformats.org/officeDocument/2006/relationships/image" Target="../media/image175.jpeg"/><Relationship Id="rId4" Type="http://schemas.openxmlformats.org/officeDocument/2006/relationships/image" Target="../media/image160.jpeg"/><Relationship Id="rId9" Type="http://schemas.openxmlformats.org/officeDocument/2006/relationships/image" Target="../media/image165.jpeg"/><Relationship Id="rId14" Type="http://schemas.openxmlformats.org/officeDocument/2006/relationships/image" Target="../media/image170.jpeg"/><Relationship Id="rId22" Type="http://schemas.openxmlformats.org/officeDocument/2006/relationships/image" Target="../media/image17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image" Target="../media/image17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2.jpeg"/><Relationship Id="rId4" Type="http://schemas.openxmlformats.org/officeDocument/2006/relationships/image" Target="../media/image18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jpeg"/><Relationship Id="rId2" Type="http://schemas.openxmlformats.org/officeDocument/2006/relationships/image" Target="../media/image1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jpeg"/><Relationship Id="rId2" Type="http://schemas.openxmlformats.org/officeDocument/2006/relationships/image" Target="../media/image18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8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jpeg"/><Relationship Id="rId2" Type="http://schemas.openxmlformats.org/officeDocument/2006/relationships/image" Target="../media/image19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6.jpeg"/><Relationship Id="rId4" Type="http://schemas.openxmlformats.org/officeDocument/2006/relationships/image" Target="../media/image195.jpe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jpeg"/><Relationship Id="rId3" Type="http://schemas.openxmlformats.org/officeDocument/2006/relationships/image" Target="../media/image197.jpeg"/><Relationship Id="rId7" Type="http://schemas.openxmlformats.org/officeDocument/2006/relationships/image" Target="../media/image20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jpeg"/><Relationship Id="rId5" Type="http://schemas.openxmlformats.org/officeDocument/2006/relationships/image" Target="../media/image199.jpeg"/><Relationship Id="rId4" Type="http://schemas.openxmlformats.org/officeDocument/2006/relationships/image" Target="../media/image198.jpeg"/><Relationship Id="rId9" Type="http://schemas.openxmlformats.org/officeDocument/2006/relationships/image" Target="../media/image203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jpeg"/><Relationship Id="rId13" Type="http://schemas.openxmlformats.org/officeDocument/2006/relationships/image" Target="../media/image214.jpeg"/><Relationship Id="rId3" Type="http://schemas.openxmlformats.org/officeDocument/2006/relationships/image" Target="../media/image204.jpeg"/><Relationship Id="rId7" Type="http://schemas.openxmlformats.org/officeDocument/2006/relationships/image" Target="../media/image208.jpeg"/><Relationship Id="rId12" Type="http://schemas.openxmlformats.org/officeDocument/2006/relationships/image" Target="../media/image213.jpeg"/><Relationship Id="rId17" Type="http://schemas.openxmlformats.org/officeDocument/2006/relationships/image" Target="../media/image218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7.jpeg"/><Relationship Id="rId11" Type="http://schemas.openxmlformats.org/officeDocument/2006/relationships/image" Target="../media/image212.jpeg"/><Relationship Id="rId5" Type="http://schemas.openxmlformats.org/officeDocument/2006/relationships/image" Target="../media/image206.jpeg"/><Relationship Id="rId15" Type="http://schemas.openxmlformats.org/officeDocument/2006/relationships/image" Target="../media/image216.jpeg"/><Relationship Id="rId10" Type="http://schemas.openxmlformats.org/officeDocument/2006/relationships/image" Target="../media/image211.jpeg"/><Relationship Id="rId4" Type="http://schemas.openxmlformats.org/officeDocument/2006/relationships/image" Target="../media/image205.jpeg"/><Relationship Id="rId9" Type="http://schemas.openxmlformats.org/officeDocument/2006/relationships/image" Target="../media/image210.jpeg"/><Relationship Id="rId14" Type="http://schemas.openxmlformats.org/officeDocument/2006/relationships/image" Target="../media/image215.jpe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jpeg"/><Relationship Id="rId13" Type="http://schemas.openxmlformats.org/officeDocument/2006/relationships/image" Target="../media/image229.jpeg"/><Relationship Id="rId18" Type="http://schemas.openxmlformats.org/officeDocument/2006/relationships/image" Target="../media/image234.jpeg"/><Relationship Id="rId3" Type="http://schemas.openxmlformats.org/officeDocument/2006/relationships/image" Target="../media/image219.jpeg"/><Relationship Id="rId21" Type="http://schemas.openxmlformats.org/officeDocument/2006/relationships/image" Target="../media/image237.jpeg"/><Relationship Id="rId7" Type="http://schemas.openxmlformats.org/officeDocument/2006/relationships/image" Target="../media/image223.jpeg"/><Relationship Id="rId12" Type="http://schemas.openxmlformats.org/officeDocument/2006/relationships/image" Target="../media/image228.jpeg"/><Relationship Id="rId17" Type="http://schemas.openxmlformats.org/officeDocument/2006/relationships/image" Target="../media/image233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32.jpeg"/><Relationship Id="rId20" Type="http://schemas.openxmlformats.org/officeDocument/2006/relationships/image" Target="../media/image2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.jpeg"/><Relationship Id="rId11" Type="http://schemas.openxmlformats.org/officeDocument/2006/relationships/image" Target="../media/image227.jpeg"/><Relationship Id="rId24" Type="http://schemas.openxmlformats.org/officeDocument/2006/relationships/image" Target="../media/image240.jpeg"/><Relationship Id="rId5" Type="http://schemas.openxmlformats.org/officeDocument/2006/relationships/image" Target="../media/image221.jpeg"/><Relationship Id="rId15" Type="http://schemas.openxmlformats.org/officeDocument/2006/relationships/image" Target="../media/image231.jpeg"/><Relationship Id="rId23" Type="http://schemas.openxmlformats.org/officeDocument/2006/relationships/image" Target="../media/image239.jpeg"/><Relationship Id="rId10" Type="http://schemas.openxmlformats.org/officeDocument/2006/relationships/image" Target="../media/image226.jpeg"/><Relationship Id="rId19" Type="http://schemas.openxmlformats.org/officeDocument/2006/relationships/image" Target="../media/image235.jpeg"/><Relationship Id="rId4" Type="http://schemas.openxmlformats.org/officeDocument/2006/relationships/image" Target="../media/image220.jpeg"/><Relationship Id="rId9" Type="http://schemas.openxmlformats.org/officeDocument/2006/relationships/image" Target="../media/image225.jpeg"/><Relationship Id="rId14" Type="http://schemas.openxmlformats.org/officeDocument/2006/relationships/image" Target="../media/image230.jpeg"/><Relationship Id="rId22" Type="http://schemas.openxmlformats.org/officeDocument/2006/relationships/image" Target="../media/image238.jpe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jpeg"/><Relationship Id="rId3" Type="http://schemas.openxmlformats.org/officeDocument/2006/relationships/image" Target="../media/image241.jpeg"/><Relationship Id="rId7" Type="http://schemas.openxmlformats.org/officeDocument/2006/relationships/image" Target="../media/image2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4.jpeg"/><Relationship Id="rId11" Type="http://schemas.openxmlformats.org/officeDocument/2006/relationships/image" Target="../media/image248.jpeg"/><Relationship Id="rId5" Type="http://schemas.openxmlformats.org/officeDocument/2006/relationships/image" Target="../media/image243.jpeg"/><Relationship Id="rId10" Type="http://schemas.openxmlformats.org/officeDocument/2006/relationships/image" Target="../media/image247.jpeg"/><Relationship Id="rId4" Type="http://schemas.openxmlformats.org/officeDocument/2006/relationships/image" Target="../media/image242.jpeg"/><Relationship Id="rId9" Type="http://schemas.openxmlformats.org/officeDocument/2006/relationships/image" Target="../media/image203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jpeg"/><Relationship Id="rId2" Type="http://schemas.openxmlformats.org/officeDocument/2006/relationships/image" Target="../media/image2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2.jpeg"/><Relationship Id="rId4" Type="http://schemas.openxmlformats.org/officeDocument/2006/relationships/image" Target="../media/image251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1%82%D0%B8%D0%BD%D1%81%D0%BA%D0%B8%D0%B9_%D1%8F%D0%B7%D1%8B%D0%B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u.wikipedia.org/wiki/%D0%90%D0%BD%D0%B3%D0%BB%D0%B8%D0%B9%D1%81%D0%BA%D0%B8%D0%B9_%D1%8F%D0%B7%D1%8B%D0%BA" TargetMode="External"/><Relationship Id="rId4" Type="http://schemas.openxmlformats.org/officeDocument/2006/relationships/hyperlink" Target="http://ru.wikipedia.org/wiki/%D0%A4%D1%80%D0%B0%D0%BD%D1%86%D1%83%D0%B7%D1%81%D0%BA%D0%B8%D0%B9_%D1%8F%D0%B7%D1%8B%D0%BA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8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jpeg"/><Relationship Id="rId3" Type="http://schemas.openxmlformats.org/officeDocument/2006/relationships/image" Target="../media/image261.jpeg"/><Relationship Id="rId7" Type="http://schemas.openxmlformats.org/officeDocument/2006/relationships/image" Target="../media/image265.jpeg"/><Relationship Id="rId2" Type="http://schemas.openxmlformats.org/officeDocument/2006/relationships/image" Target="../media/image2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4.jpeg"/><Relationship Id="rId5" Type="http://schemas.openxmlformats.org/officeDocument/2006/relationships/image" Target="../media/image263.jpeg"/><Relationship Id="rId4" Type="http://schemas.openxmlformats.org/officeDocument/2006/relationships/image" Target="../media/image262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jpeg"/><Relationship Id="rId2" Type="http://schemas.openxmlformats.org/officeDocument/2006/relationships/image" Target="../media/image2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9.jpe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jpeg"/><Relationship Id="rId3" Type="http://schemas.openxmlformats.org/officeDocument/2006/relationships/image" Target="../media/image271.jpeg"/><Relationship Id="rId7" Type="http://schemas.openxmlformats.org/officeDocument/2006/relationships/image" Target="../media/image275.jpeg"/><Relationship Id="rId2" Type="http://schemas.openxmlformats.org/officeDocument/2006/relationships/image" Target="../media/image2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4.jpeg"/><Relationship Id="rId5" Type="http://schemas.openxmlformats.org/officeDocument/2006/relationships/image" Target="../media/image273.jpeg"/><Relationship Id="rId4" Type="http://schemas.openxmlformats.org/officeDocument/2006/relationships/image" Target="../media/image272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jpeg"/><Relationship Id="rId2" Type="http://schemas.openxmlformats.org/officeDocument/2006/relationships/image" Target="../media/image27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jpeg"/><Relationship Id="rId2" Type="http://schemas.openxmlformats.org/officeDocument/2006/relationships/image" Target="../media/image27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2.jpeg"/><Relationship Id="rId4" Type="http://schemas.openxmlformats.org/officeDocument/2006/relationships/image" Target="../media/image281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jpeg"/><Relationship Id="rId2" Type="http://schemas.openxmlformats.org/officeDocument/2006/relationships/image" Target="../media/image2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5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jpeg"/><Relationship Id="rId2" Type="http://schemas.openxmlformats.org/officeDocument/2006/relationships/image" Target="../media/image286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jpeg"/><Relationship Id="rId2" Type="http://schemas.openxmlformats.org/officeDocument/2006/relationships/image" Target="../media/image28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1.jpeg"/><Relationship Id="rId4" Type="http://schemas.openxmlformats.org/officeDocument/2006/relationships/image" Target="../media/image290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3.jpeg"/><Relationship Id="rId2" Type="http://schemas.openxmlformats.org/officeDocument/2006/relationships/image" Target="../media/image29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5.jpeg"/><Relationship Id="rId4" Type="http://schemas.openxmlformats.org/officeDocument/2006/relationships/image" Target="../media/image294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7.jpeg"/><Relationship Id="rId2" Type="http://schemas.openxmlformats.org/officeDocument/2006/relationships/image" Target="../media/image2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8.jpe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jpeg"/><Relationship Id="rId7" Type="http://schemas.openxmlformats.org/officeDocument/2006/relationships/image" Target="../media/image304.jpeg"/><Relationship Id="rId2" Type="http://schemas.openxmlformats.org/officeDocument/2006/relationships/image" Target="../media/image29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.jpeg"/><Relationship Id="rId5" Type="http://schemas.openxmlformats.org/officeDocument/2006/relationships/image" Target="../media/image302.jpeg"/><Relationship Id="rId4" Type="http://schemas.openxmlformats.org/officeDocument/2006/relationships/image" Target="../media/image301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6.jpeg"/><Relationship Id="rId2" Type="http://schemas.openxmlformats.org/officeDocument/2006/relationships/image" Target="../media/image30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8.jpeg"/><Relationship Id="rId4" Type="http://schemas.openxmlformats.org/officeDocument/2006/relationships/image" Target="../media/image30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9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mailto:mdoy_14@mail.ru" TargetMode="External"/><Relationship Id="rId2" Type="http://schemas.openxmlformats.org/officeDocument/2006/relationships/hyperlink" Target="http://duimovochka-27.ucoz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time?city1=11451&amp;city2=213" TargetMode="Externa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611561" y="6857999"/>
            <a:ext cx="792088" cy="99392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ru-RU" dirty="0"/>
          </a:p>
        </p:txBody>
      </p:sp>
      <p:sp>
        <p:nvSpPr>
          <p:cNvPr id="6147" name="Заголовок 1"/>
          <p:cNvSpPr>
            <a:spLocks noGrp="1"/>
          </p:cNvSpPr>
          <p:nvPr>
            <p:ph type="ctrTitle"/>
          </p:nvPr>
        </p:nvSpPr>
        <p:spPr bwMode="auto">
          <a:xfrm>
            <a:off x="-785850" y="4143380"/>
            <a:ext cx="10287072" cy="271462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182563" indent="0" algn="ctr" eaLnBrk="1" hangingPunct="1">
              <a:buNone/>
            </a:pPr>
            <a:r>
              <a:rPr lang="ru-RU" sz="4000" dirty="0">
                <a:solidFill>
                  <a:srgbClr val="0000FF"/>
                </a:solidFill>
                <a:effectLst/>
                <a:latin typeface="Arial" charset="0"/>
              </a:rPr>
              <a:t>СИСТЕМА </a:t>
            </a:r>
            <a:r>
              <a:rPr lang="ru-RU" sz="4000" dirty="0" smtClean="0">
                <a:solidFill>
                  <a:srgbClr val="0000FF"/>
                </a:solidFill>
                <a:effectLst/>
                <a:latin typeface="Arial" charset="0"/>
              </a:rPr>
              <a:t> ИЗОБРЕТАТЕЛЯ КАЙЕ</a:t>
            </a:r>
            <a:endParaRPr lang="ru-RU" sz="4000" dirty="0">
              <a:solidFill>
                <a:srgbClr val="0000FF"/>
              </a:solidFill>
              <a:effectLst/>
              <a:latin typeface="Arial" charset="0"/>
            </a:endParaRP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6275" y="0"/>
            <a:ext cx="21177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я с детьми застол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-891480"/>
            <a:ext cx="7358083" cy="43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47464"/>
            <a:ext cx="9144000" cy="2592288"/>
          </a:xfrm>
        </p:spPr>
        <p:txBody>
          <a:bodyPr/>
          <a:lstStyle/>
          <a:p>
            <a:pPr marL="623888" algn="l"/>
            <a:r>
              <a:rPr lang="ru-RU" sz="2400" b="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Выдержка из статьи Н. В. Голицыной, </a:t>
            </a:r>
            <a:r>
              <a:rPr lang="ru-RU" sz="2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МПГУ</a:t>
            </a:r>
            <a:br>
              <a:rPr lang="ru-RU" sz="2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Научный руководитель – кандидат педагогических наук, </a:t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профессор Селиверстов В.И. (кафедра дошкольной дефектологии)</a:t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/>
              <a:t>   - Мы рассмотрели игровые приемы изобретателя игрушек и игр В.А. </a:t>
            </a:r>
            <a:r>
              <a:rPr lang="ru-RU" sz="2400" dirty="0" err="1"/>
              <a:t>Кайе</a:t>
            </a:r>
            <a:r>
              <a:rPr lang="ru-RU" sz="2400" dirty="0"/>
              <a:t>. Занятия с использованием данных игровых техник позволяют детям активно участвовать в экспериментальной, поисково-познавательной, исследовательской видах деятельности, в процессе которых формируются отношения детей между собой и со взрослыми, расширяется их кругозор, развивается нестандартное мышление, творчество, пространственная ориентация.</a:t>
            </a:r>
            <a:br>
              <a:rPr lang="ru-RU" sz="2400" dirty="0"/>
            </a:br>
            <a:r>
              <a:rPr lang="ru-RU" sz="2000" dirty="0"/>
              <a:t> Также такие занятия способствуют физическому, личностному и интеллектуальному развитию, что и способствует успешной адаптации ребенка с нарушенным слухом к социальной среде.  </a:t>
            </a:r>
            <a:br>
              <a:rPr lang="ru-RU" sz="2000" dirty="0"/>
            </a:br>
            <a:r>
              <a:rPr lang="ru-RU" sz="2000" dirty="0"/>
              <a:t>         Данная методика может быть применена в дополнение к любой основной программе для конкретного детского учреждения. </a:t>
            </a:r>
            <a:endParaRPr lang="ru-RU" sz="2000" i="1" dirty="0">
              <a:solidFill>
                <a:srgbClr val="0000FF"/>
              </a:solidFill>
              <a:latin typeface="Verdana" pitchFamily="34" charset="0"/>
            </a:endParaRPr>
          </a:p>
        </p:txBody>
      </p:sp>
      <p:sp useBgFill="1"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 flipV="1">
            <a:off x="0" y="7461249"/>
            <a:ext cx="9144000" cy="45719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i="1" dirty="0">
              <a:solidFill>
                <a:srgbClr val="0070C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00"/>
            <a:ext cx="9144000" cy="7029400"/>
          </a:xfrm>
        </p:spPr>
        <p:txBody>
          <a:bodyPr/>
          <a:lstStyle/>
          <a:p>
            <a:pPr algn="l"/>
            <a:r>
              <a:rPr lang="ru-RU" sz="2400" dirty="0"/>
              <a:t> Проведение с детьми с сенсорными нарушениями занятий на основе игры «Иллюзии </a:t>
            </a:r>
            <a:r>
              <a:rPr lang="ru-RU" sz="2400" dirty="0" err="1"/>
              <a:t>Кайе</a:t>
            </a:r>
            <a:r>
              <a:rPr lang="ru-RU" sz="2400" dirty="0"/>
              <a:t>» поможет развитию зрительного и слухового анализаторов;</a:t>
            </a:r>
            <a:br>
              <a:rPr lang="ru-RU" sz="2400" dirty="0"/>
            </a:br>
            <a:r>
              <a:rPr lang="ru-RU" sz="2400" dirty="0"/>
              <a:t> игры с летающими игрушками («</a:t>
            </a:r>
            <a:r>
              <a:rPr lang="ru-RU" sz="2400" dirty="0" err="1"/>
              <a:t>Вертокрыл</a:t>
            </a:r>
            <a:r>
              <a:rPr lang="ru-RU" sz="2400" dirty="0"/>
              <a:t>», «Планер», «Летающая тарелка», «Бумеранг») позволят детям овладеть действиями с предметами заместителями. Автором предлагаются и примеры интеллектуальных занятий для решения несложных задач, а также варианты применения различных предметов и материалов, которые способствуют  развитию слухового восприятия,  познавательной и эмоционально-волевой сферы. </a:t>
            </a:r>
            <a:br>
              <a:rPr lang="ru-RU" sz="2400" dirty="0"/>
            </a:br>
            <a:r>
              <a:rPr lang="ru-RU" sz="2400" dirty="0"/>
              <a:t> Вследствие этого, мы планируем дальнейшее экспериментальное изучение возможностей использования игровых приемов </a:t>
            </a:r>
            <a:r>
              <a:rPr lang="ru-RU" sz="2400" dirty="0" err="1"/>
              <a:t>В.А.Кайе</a:t>
            </a:r>
            <a:r>
              <a:rPr lang="ru-RU" sz="2400" dirty="0"/>
              <a:t> в коррекционно-педагогической работе по адаптации старших дошкольников с нарушенным слухом к социальной среде, и показать результаты исследования в следующих публикациях.</a:t>
            </a:r>
            <a:br>
              <a:rPr lang="ru-RU" sz="2400" dirty="0"/>
            </a:br>
            <a:r>
              <a:rPr lang="ru-RU" sz="2000" dirty="0"/>
              <a:t> </a:t>
            </a:r>
            <a:endParaRPr lang="ru-RU" sz="2000" i="1" dirty="0">
              <a:solidFill>
                <a:srgbClr val="0000FF"/>
              </a:solidFill>
              <a:latin typeface="Verdana" pitchFamily="34" charset="0"/>
            </a:endParaRPr>
          </a:p>
        </p:txBody>
      </p:sp>
      <p:sp useBgFill="1"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 flipV="1">
            <a:off x="0" y="7461249"/>
            <a:ext cx="9144000" cy="45719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i="1" dirty="0">
              <a:solidFill>
                <a:srgbClr val="0070C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sz="quarter" idx="13"/>
          </p:nvPr>
        </p:nvSpPr>
        <p:spPr>
          <a:xfrm>
            <a:off x="285750" y="1844675"/>
            <a:ext cx="8501063" cy="4584700"/>
          </a:xfrm>
        </p:spPr>
        <p:txBody>
          <a:bodyPr/>
          <a:lstStyle/>
          <a:p>
            <a:endParaRPr lang="ru-RU" sz="1800"/>
          </a:p>
          <a:p>
            <a:endParaRPr lang="ru-RU" sz="1800"/>
          </a:p>
          <a:p>
            <a:endParaRPr lang="ru-RU" sz="1800"/>
          </a:p>
          <a:p>
            <a:endParaRPr lang="ru-RU" sz="1800"/>
          </a:p>
          <a:p>
            <a:endParaRPr lang="ru-RU" sz="1800"/>
          </a:p>
          <a:p>
            <a:pPr>
              <a:buFont typeface="Georgia" pitchFamily="18" charset="0"/>
              <a:buNone/>
            </a:pPr>
            <a:endParaRPr lang="ru-RU" sz="1800"/>
          </a:p>
          <a:p>
            <a:r>
              <a:rPr lang="ru-RU" sz="1800"/>
              <a:t>Д.Б. Богоявленская пишет "Ещё Платон заметил, что познание начинается с удивления. Но удивляться можно чему-то неожиданному, странному, и тогда сама ситуация стимулирует наш интеллект. Можно найти удивительное  и в том, что кажется обыденным, и тогда появляются, а точнее проявляются Ньютон и Эйнштейн, Лев Толстой или просто пытливые люди - новаторы, без которых немыслимо развитие ни в одной области знания, производства, культуры."</a:t>
            </a:r>
          </a:p>
          <a:p>
            <a:r>
              <a:rPr lang="ru-RU" sz="1800"/>
              <a:t>     </a:t>
            </a:r>
            <a:r>
              <a:rPr lang="ru-RU" sz="1800" i="1"/>
              <a:t>Мои игры и занятия с детьми направлены и на то, чтобы удивлять их.</a:t>
            </a:r>
            <a:endParaRPr lang="ru-RU" sz="1800"/>
          </a:p>
          <a:p>
            <a:pPr>
              <a:buFont typeface="Georgia" pitchFamily="18" charset="0"/>
              <a:buNone/>
            </a:pPr>
            <a:endParaRPr lang="ru-RU" sz="1600"/>
          </a:p>
          <a:p>
            <a:endParaRPr lang="ru-RU"/>
          </a:p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3857625" cy="1714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17" name="Picture 11" descr="Волчок в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813"/>
            <a:ext cx="5286375" cy="352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46" descr="http://www.nika-school.ru/pics/products/picgb53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-103188"/>
            <a:ext cx="5000625" cy="360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786313" y="-142875"/>
            <a:ext cx="500062" cy="3643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398CE0-D8B4-4FA8-819D-2F4AEA222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93674"/>
            <a:ext cx="8676456" cy="6547693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Такое мнение </a:t>
            </a:r>
            <a:r>
              <a:rPr lang="ru-RU"/>
              <a:t>автор увидел </a:t>
            </a:r>
            <a:r>
              <a:rPr lang="ru-RU" dirty="0"/>
              <a:t>на сайте </a:t>
            </a:r>
            <a:r>
              <a:rPr lang="en-US" dirty="0" err="1"/>
              <a:t>MyShared</a:t>
            </a:r>
            <a:r>
              <a:rPr lang="ru-RU" dirty="0"/>
              <a:t>                                                                                                                          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E627A97-9BF4-448D-BBEB-EDD282052B2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44408" cy="6183306"/>
          </a:xfrm>
        </p:spPr>
      </p:pic>
    </p:spTree>
    <p:extLst>
      <p:ext uri="{BB962C8B-B14F-4D97-AF65-F5344CB8AC3E}">
        <p14:creationId xmlns:p14="http://schemas.microsoft.com/office/powerpoint/2010/main" val="1151057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4339" name="Содержимое 2"/>
          <p:cNvSpPr>
            <a:spLocks noGrp="1"/>
          </p:cNvSpPr>
          <p:nvPr>
            <p:ph sz="quarter" idx="13"/>
          </p:nvPr>
        </p:nvSpPr>
        <p:spPr>
          <a:xfrm>
            <a:off x="142875" y="1844675"/>
            <a:ext cx="8786813" cy="4656138"/>
          </a:xfrm>
        </p:spPr>
        <p:txBody>
          <a:bodyPr/>
          <a:lstStyle/>
          <a:p>
            <a:r>
              <a:rPr lang="ru-RU" sz="1600" b="1"/>
              <a:t>В "Концептуальных основах организации образовательного процесса с детьми старшего дошкольного возраста(5-7 лет)..." изложены принципы работы с детьми, в том числе:</a:t>
            </a:r>
          </a:p>
          <a:p>
            <a:r>
              <a:rPr lang="ru-RU" sz="1600" b="1"/>
              <a:t>широкое использование методов, активизирующих мышление, воображение и поисковую деятельность детей,</a:t>
            </a:r>
            <a:endParaRPr lang="ru-RU" sz="1600"/>
          </a:p>
          <a:p>
            <a:r>
              <a:rPr lang="ru-RU" sz="1600" i="1"/>
              <a:t>Мной разработана и применяется методика проведения "интеллектуального занятия" , в процессе которого дети учатся изобретать.</a:t>
            </a:r>
            <a:endParaRPr lang="ru-RU" sz="1600"/>
          </a:p>
          <a:p>
            <a:r>
              <a:rPr lang="ru-RU" sz="1600" b="1"/>
              <a:t>- введение в обучение... задач открытого типа, имеющих разные варианты решения,</a:t>
            </a:r>
            <a:endParaRPr lang="ru-RU" sz="1600"/>
          </a:p>
          <a:p>
            <a:r>
              <a:rPr lang="ru-RU" sz="1600" i="1"/>
              <a:t>Игры "Лабиринт" и другие, созданные в рамках проекта "Карточки, домино, картинки и кубики Кайе", являются играми открытого типа с множеством решений.</a:t>
            </a:r>
            <a:endParaRPr lang="ru-RU" sz="1600"/>
          </a:p>
          <a:p>
            <a:r>
              <a:rPr lang="ru-RU" sz="1600" b="1"/>
              <a:t>- выделение в качестве ведущей...диалогической формы общения взрослого с детьми...что ...формирует уважение и доверие к взрослому.</a:t>
            </a:r>
            <a:endParaRPr lang="ru-RU" sz="1600"/>
          </a:p>
          <a:p>
            <a:r>
              <a:rPr lang="ru-RU" i="1"/>
              <a:t>Всё моё общение с детьми на этом принципе  построено и немыслимо без него.</a:t>
            </a:r>
            <a:endParaRPr lang="ru-RU"/>
          </a:p>
          <a:p>
            <a:r>
              <a:rPr lang="ru-RU"/>
              <a:t> </a:t>
            </a:r>
          </a:p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75" y="0"/>
            <a:ext cx="3714750" cy="1714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323850" y="193675"/>
            <a:ext cx="8820150" cy="618807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>
              <a:buFont typeface="Georgia" pitchFamily="18" charset="0"/>
              <a:buNone/>
            </a:pPr>
            <a:r>
              <a:rPr lang="ru-RU" sz="2400">
                <a:solidFill>
                  <a:srgbClr val="0000FF"/>
                </a:solidFill>
                <a:effectLst/>
              </a:rPr>
              <a:t>                                             ИГРА «ЛАБИРИНТ»  - 4 вида</a:t>
            </a:r>
            <a:r>
              <a:rPr lang="ru-RU" sz="2400">
                <a:solidFill>
                  <a:srgbClr val="FB37E4"/>
                </a:solidFill>
                <a:effectLst/>
              </a:rPr>
              <a:t/>
            </a:r>
            <a:br>
              <a:rPr lang="ru-RU" sz="2400">
                <a:solidFill>
                  <a:srgbClr val="FB37E4"/>
                </a:solidFill>
                <a:effectLst/>
              </a:rPr>
            </a:br>
            <a:r>
              <a:rPr lang="ru-RU" sz="2400">
                <a:solidFill>
                  <a:srgbClr val="FB37E4"/>
                </a:solidFill>
                <a:effectLst/>
              </a:rPr>
              <a:t/>
            </a:r>
            <a:br>
              <a:rPr lang="ru-RU" sz="2400">
                <a:solidFill>
                  <a:srgbClr val="FB37E4"/>
                </a:solidFill>
                <a:effectLst/>
              </a:rPr>
            </a:br>
            <a:r>
              <a:rPr lang="ru-RU" sz="2400">
                <a:solidFill>
                  <a:srgbClr val="FB37E4"/>
                </a:solidFill>
                <a:effectLst/>
              </a:rPr>
              <a:t/>
            </a:r>
            <a:br>
              <a:rPr lang="ru-RU" sz="2400">
                <a:solidFill>
                  <a:srgbClr val="FB37E4"/>
                </a:solidFill>
                <a:effectLst/>
              </a:rPr>
            </a:br>
            <a:r>
              <a:rPr lang="ru-RU" sz="2400">
                <a:solidFill>
                  <a:srgbClr val="FB37E4"/>
                </a:solidFill>
                <a:effectLst/>
              </a:rPr>
              <a:t/>
            </a:r>
            <a:br>
              <a:rPr lang="ru-RU" sz="2400">
                <a:solidFill>
                  <a:srgbClr val="FB37E4"/>
                </a:solidFill>
                <a:effectLst/>
              </a:rPr>
            </a:br>
            <a:r>
              <a:rPr lang="ru-RU" sz="2400">
                <a:solidFill>
                  <a:srgbClr val="FB37E4"/>
                </a:solidFill>
                <a:effectLst/>
              </a:rPr>
              <a:t>                                                                         </a:t>
            </a:r>
            <a:r>
              <a:rPr lang="ru-RU" sz="2000">
                <a:solidFill>
                  <a:srgbClr val="FB37E4"/>
                </a:solidFill>
                <a:effectLst/>
              </a:rPr>
              <a:t>РАДУЖНЫЙ</a:t>
            </a:r>
            <a:r>
              <a:rPr lang="ru-RU" sz="1800">
                <a:solidFill>
                  <a:srgbClr val="FB37E4"/>
                </a:solidFill>
                <a:effectLst/>
              </a:rPr>
              <a:t/>
            </a:r>
            <a:br>
              <a:rPr lang="ru-RU" sz="1800">
                <a:solidFill>
                  <a:srgbClr val="FB37E4"/>
                </a:solidFill>
                <a:effectLst/>
              </a:rPr>
            </a:br>
            <a:r>
              <a:rPr lang="ru-RU" sz="1800">
                <a:solidFill>
                  <a:srgbClr val="FB37E4"/>
                </a:solidFill>
                <a:effectLst/>
              </a:rPr>
              <a:t/>
            </a:r>
            <a:br>
              <a:rPr lang="ru-RU" sz="1800">
                <a:solidFill>
                  <a:srgbClr val="FB37E4"/>
                </a:solidFill>
                <a:effectLst/>
              </a:rPr>
            </a:br>
            <a:r>
              <a:rPr lang="ru-RU" sz="1800">
                <a:solidFill>
                  <a:srgbClr val="FB37E4"/>
                </a:solidFill>
                <a:effectLst/>
              </a:rPr>
              <a:t/>
            </a:r>
            <a:br>
              <a:rPr lang="ru-RU" sz="1800">
                <a:solidFill>
                  <a:srgbClr val="FB37E4"/>
                </a:solidFill>
                <a:effectLst/>
              </a:rPr>
            </a:br>
            <a:r>
              <a:rPr lang="ru-RU" sz="1800">
                <a:solidFill>
                  <a:srgbClr val="FB37E4"/>
                </a:solidFill>
                <a:effectLst/>
              </a:rPr>
              <a:t/>
            </a:r>
            <a:br>
              <a:rPr lang="ru-RU" sz="1800">
                <a:solidFill>
                  <a:srgbClr val="FB37E4"/>
                </a:solidFill>
                <a:effectLst/>
              </a:rPr>
            </a:br>
            <a:r>
              <a:rPr lang="ru-RU" sz="1800">
                <a:solidFill>
                  <a:srgbClr val="FB37E4"/>
                </a:solidFill>
                <a:effectLst/>
              </a:rPr>
              <a:t/>
            </a:r>
            <a:br>
              <a:rPr lang="ru-RU" sz="1800">
                <a:solidFill>
                  <a:srgbClr val="FB37E4"/>
                </a:solidFill>
                <a:effectLst/>
              </a:rPr>
            </a:br>
            <a:r>
              <a:rPr lang="ru-RU" sz="1800">
                <a:solidFill>
                  <a:srgbClr val="FB37E4"/>
                </a:solidFill>
                <a:effectLst/>
              </a:rPr>
              <a:t/>
            </a:r>
            <a:br>
              <a:rPr lang="ru-RU" sz="1800">
                <a:solidFill>
                  <a:srgbClr val="FB37E4"/>
                </a:solidFill>
                <a:effectLst/>
              </a:rPr>
            </a:br>
            <a:r>
              <a:rPr lang="ru-RU" sz="1800">
                <a:solidFill>
                  <a:srgbClr val="FB37E4"/>
                </a:solidFill>
                <a:effectLst/>
              </a:rPr>
              <a:t>                                                                                                   </a:t>
            </a:r>
            <a:r>
              <a:rPr lang="ru-RU" sz="2400">
                <a:solidFill>
                  <a:srgbClr val="3AB463"/>
                </a:solidFill>
                <a:effectLst/>
              </a:rPr>
              <a:t>ЛЕСНОЙ</a:t>
            </a:r>
            <a:r>
              <a:rPr lang="ru-RU" sz="2400">
                <a:solidFill>
                  <a:srgbClr val="FB37E4"/>
                </a:solidFill>
                <a:effectLst/>
              </a:rPr>
              <a:t/>
            </a:r>
            <a:br>
              <a:rPr lang="ru-RU" sz="2400">
                <a:solidFill>
                  <a:srgbClr val="FB37E4"/>
                </a:solidFill>
                <a:effectLst/>
              </a:rPr>
            </a:br>
            <a:r>
              <a:rPr lang="ru-RU" sz="1800">
                <a:solidFill>
                  <a:srgbClr val="FB37E4"/>
                </a:solidFill>
                <a:effectLst/>
              </a:rPr>
              <a:t/>
            </a:r>
            <a:br>
              <a:rPr lang="ru-RU" sz="1800">
                <a:solidFill>
                  <a:srgbClr val="FB37E4"/>
                </a:solidFill>
                <a:effectLst/>
              </a:rPr>
            </a:br>
            <a:r>
              <a:rPr lang="ru-RU" sz="1800">
                <a:solidFill>
                  <a:srgbClr val="FB37E4"/>
                </a:solidFill>
                <a:effectLst/>
              </a:rPr>
              <a:t/>
            </a:r>
            <a:br>
              <a:rPr lang="ru-RU" sz="1800">
                <a:solidFill>
                  <a:srgbClr val="FB37E4"/>
                </a:solidFill>
                <a:effectLst/>
              </a:rPr>
            </a:br>
            <a:r>
              <a:rPr lang="ru-RU" sz="1800">
                <a:solidFill>
                  <a:srgbClr val="FB37E4"/>
                </a:solidFill>
                <a:effectLst/>
              </a:rPr>
              <a:t/>
            </a:r>
            <a:br>
              <a:rPr lang="ru-RU" sz="1800">
                <a:solidFill>
                  <a:srgbClr val="FB37E4"/>
                </a:solidFill>
                <a:effectLst/>
              </a:rPr>
            </a:br>
            <a:r>
              <a:rPr lang="ru-RU" sz="1800">
                <a:solidFill>
                  <a:srgbClr val="FB37E4"/>
                </a:solidFill>
                <a:effectLst/>
              </a:rPr>
              <a:t/>
            </a:r>
            <a:br>
              <a:rPr lang="ru-RU" sz="1800">
                <a:solidFill>
                  <a:srgbClr val="FB37E4"/>
                </a:solidFill>
                <a:effectLst/>
              </a:rPr>
            </a:br>
            <a:r>
              <a:rPr lang="ru-RU" sz="2400">
                <a:solidFill>
                  <a:srgbClr val="0000FF"/>
                </a:solidFill>
                <a:effectLst/>
              </a:rPr>
              <a:t>РЕЧНОЙ</a:t>
            </a:r>
            <a:r>
              <a:rPr lang="ru-RU" sz="2400">
                <a:solidFill>
                  <a:srgbClr val="FB37E4"/>
                </a:solidFill>
                <a:effectLst/>
              </a:rPr>
              <a:t/>
            </a:r>
            <a:br>
              <a:rPr lang="ru-RU" sz="2400">
                <a:solidFill>
                  <a:srgbClr val="FB37E4"/>
                </a:solidFill>
                <a:effectLst/>
              </a:rPr>
            </a:br>
            <a:r>
              <a:rPr lang="ru-RU" sz="1800">
                <a:solidFill>
                  <a:srgbClr val="FB37E4"/>
                </a:solidFill>
                <a:effectLst/>
              </a:rPr>
              <a:t/>
            </a:r>
            <a:br>
              <a:rPr lang="ru-RU" sz="1800">
                <a:solidFill>
                  <a:srgbClr val="FB37E4"/>
                </a:solidFill>
                <a:effectLst/>
              </a:rPr>
            </a:br>
            <a:r>
              <a:rPr lang="ru-RU" sz="2400">
                <a:solidFill>
                  <a:srgbClr val="FF0000"/>
                </a:solidFill>
                <a:effectLst/>
              </a:rPr>
              <a:t>СОЛНЕЧНЫЙ</a:t>
            </a:r>
            <a:r>
              <a:rPr lang="ru-RU" sz="1800">
                <a:solidFill>
                  <a:srgbClr val="FB37E4"/>
                </a:solidFill>
                <a:effectLst/>
              </a:rPr>
              <a:t/>
            </a:r>
            <a:br>
              <a:rPr lang="ru-RU" sz="1800">
                <a:solidFill>
                  <a:srgbClr val="FB37E4"/>
                </a:solidFill>
                <a:effectLst/>
              </a:rPr>
            </a:br>
            <a:r>
              <a:rPr lang="ru-RU" sz="1800">
                <a:solidFill>
                  <a:srgbClr val="FB37E4"/>
                </a:solidFill>
                <a:effectLst/>
              </a:rPr>
              <a:t/>
            </a:r>
            <a:br>
              <a:rPr lang="ru-RU" sz="1800">
                <a:solidFill>
                  <a:srgbClr val="FB37E4"/>
                </a:solidFill>
                <a:effectLst/>
              </a:rPr>
            </a:br>
            <a:r>
              <a:rPr lang="ru-RU" sz="1800">
                <a:solidFill>
                  <a:srgbClr val="FB37E4"/>
                </a:solidFill>
                <a:effectLst/>
              </a:rPr>
              <a:t/>
            </a:r>
            <a:br>
              <a:rPr lang="ru-RU" sz="1800">
                <a:solidFill>
                  <a:srgbClr val="FB37E4"/>
                </a:solidFill>
                <a:effectLst/>
              </a:rPr>
            </a:br>
            <a:endParaRPr lang="ru-RU" sz="1800">
              <a:solidFill>
                <a:srgbClr val="FB37E4"/>
              </a:solidFill>
              <a:effectLst/>
            </a:endParaRPr>
          </a:p>
        </p:txBody>
      </p:sp>
      <p:pic>
        <p:nvPicPr>
          <p:cNvPr id="15363" name="Picture 5" descr="kaye_raduga_new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95738" y="620713"/>
            <a:ext cx="3311525" cy="2894012"/>
          </a:xfrm>
        </p:spPr>
      </p:pic>
      <p:pic>
        <p:nvPicPr>
          <p:cNvPr id="15364" name="Picture 7" descr="kaye_solnechniy_n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3816350"/>
            <a:ext cx="3240088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kaye_lesnoy_ne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3933825"/>
            <a:ext cx="32035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Line 9"/>
          <p:cNvSpPr>
            <a:spLocks noChangeShapeType="1"/>
          </p:cNvSpPr>
          <p:nvPr/>
        </p:nvSpPr>
        <p:spPr bwMode="auto">
          <a:xfrm flipH="1">
            <a:off x="6948488" y="191611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67" name="Line 10"/>
          <p:cNvSpPr>
            <a:spLocks noChangeShapeType="1"/>
          </p:cNvSpPr>
          <p:nvPr/>
        </p:nvSpPr>
        <p:spPr bwMode="auto">
          <a:xfrm flipV="1">
            <a:off x="971550" y="3933825"/>
            <a:ext cx="3603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Line 11"/>
          <p:cNvSpPr>
            <a:spLocks noChangeShapeType="1"/>
          </p:cNvSpPr>
          <p:nvPr/>
        </p:nvSpPr>
        <p:spPr bwMode="auto">
          <a:xfrm flipV="1">
            <a:off x="2700338" y="5445125"/>
            <a:ext cx="5032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69" name="Line 12"/>
          <p:cNvSpPr>
            <a:spLocks noChangeShapeType="1"/>
          </p:cNvSpPr>
          <p:nvPr/>
        </p:nvSpPr>
        <p:spPr bwMode="auto">
          <a:xfrm flipH="1">
            <a:off x="7524750" y="3860800"/>
            <a:ext cx="28733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5370" name="Picture 13" descr="kaye_rechnoy_ne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071688"/>
            <a:ext cx="316865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Line 14"/>
          <p:cNvSpPr>
            <a:spLocks noChangeShapeType="1"/>
          </p:cNvSpPr>
          <p:nvPr/>
        </p:nvSpPr>
        <p:spPr bwMode="auto">
          <a:xfrm flipV="1">
            <a:off x="1000125" y="4214813"/>
            <a:ext cx="144463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3857625" cy="164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3857625" cy="1714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ChangeArrowheads="1"/>
          </p:cNvSpPr>
          <p:nvPr/>
        </p:nvSpPr>
        <p:spPr bwMode="auto">
          <a:xfrm>
            <a:off x="-252413" y="44450"/>
            <a:ext cx="8567738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2000"/>
          </a:p>
        </p:txBody>
      </p:sp>
      <p:sp>
        <p:nvSpPr>
          <p:cNvPr id="16387" name="Rectangle 13"/>
          <p:cNvSpPr>
            <a:spLocks noChangeArrowheads="1"/>
          </p:cNvSpPr>
          <p:nvPr/>
        </p:nvSpPr>
        <p:spPr bwMode="auto">
          <a:xfrm>
            <a:off x="250825" y="5043488"/>
            <a:ext cx="8497888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>
                <a:latin typeface="Arial" charset="0"/>
                <a:cs typeface="Arial" charset="0"/>
              </a:rPr>
              <a:t>Складывать карточки нужно так, чтобы линии и одинаковые цвета соприкасались. Это – «</a:t>
            </a:r>
            <a:r>
              <a:rPr lang="ru-RU" sz="2000">
                <a:solidFill>
                  <a:srgbClr val="0000FF"/>
                </a:solidFill>
              </a:rPr>
              <a:t>Правило согласованной стыковки»</a:t>
            </a:r>
            <a:r>
              <a:rPr lang="ru-RU" sz="2000"/>
              <a:t> </a:t>
            </a:r>
            <a:r>
              <a:rPr lang="ru-RU" sz="2000">
                <a:latin typeface="Arial" charset="0"/>
                <a:cs typeface="Arial" charset="0"/>
              </a:rPr>
              <a:t/>
            </a:r>
            <a:br>
              <a:rPr lang="ru-RU" sz="2000">
                <a:latin typeface="Arial" charset="0"/>
                <a:cs typeface="Arial" charset="0"/>
              </a:rPr>
            </a:br>
            <a:r>
              <a:rPr lang="ru-RU" sz="2000">
                <a:latin typeface="Arial" charset="0"/>
                <a:cs typeface="Arial" charset="0"/>
              </a:rPr>
              <a:t>160 карточек – это миллиарды вариантов соединения.</a:t>
            </a:r>
          </a:p>
          <a:p>
            <a:pPr algn="ctr"/>
            <a:r>
              <a:rPr lang="ru-RU" sz="2000" i="1">
                <a:latin typeface="Arial" charset="0"/>
                <a:cs typeface="Arial" charset="0"/>
              </a:rPr>
              <a:t>В каждой коробочке есть инструкция с подробным описанием вариантов игры.</a:t>
            </a:r>
          </a:p>
          <a:p>
            <a:pPr algn="ctr"/>
            <a:endParaRPr lang="ru-RU">
              <a:latin typeface="Arial" charset="0"/>
              <a:cs typeface="Arial" charset="0"/>
            </a:endParaRPr>
          </a:p>
          <a:p>
            <a:pPr algn="ctr"/>
            <a:endParaRPr lang="ru-RU">
              <a:latin typeface="Arial" charset="0"/>
              <a:cs typeface="Arial" charset="0"/>
            </a:endParaRPr>
          </a:p>
          <a:p>
            <a:pPr algn="ctr"/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6388" name="Rectangle 14"/>
          <p:cNvSpPr>
            <a:spLocks noChangeArrowheads="1"/>
          </p:cNvSpPr>
          <p:nvPr/>
        </p:nvSpPr>
        <p:spPr bwMode="auto">
          <a:xfrm>
            <a:off x="144463" y="1485900"/>
            <a:ext cx="9396412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1400" i="1">
              <a:latin typeface="Arial" charset="0"/>
              <a:cs typeface="Arial" charset="0"/>
            </a:endParaRPr>
          </a:p>
          <a:p>
            <a:pPr algn="ctr"/>
            <a:endParaRPr lang="ru-RU">
              <a:latin typeface="Arial" charset="0"/>
              <a:cs typeface="Arial" charset="0"/>
            </a:endParaRPr>
          </a:p>
          <a:p>
            <a:pPr algn="ctr"/>
            <a:endParaRPr lang="ru-RU">
              <a:latin typeface="Arial" charset="0"/>
              <a:cs typeface="Arial" charset="0"/>
            </a:endParaRPr>
          </a:p>
          <a:p>
            <a:pPr algn="ctr"/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6390" name="Rectangle 16"/>
          <p:cNvSpPr>
            <a:spLocks noChangeArrowheads="1"/>
          </p:cNvSpPr>
          <p:nvPr/>
        </p:nvSpPr>
        <p:spPr bwMode="auto">
          <a:xfrm>
            <a:off x="0" y="333375"/>
            <a:ext cx="90360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 i="1" dirty="0">
                <a:solidFill>
                  <a:srgbClr val="0000FF"/>
                </a:solidFill>
              </a:rPr>
              <a:t>                                             Все четыре игры из серии «ЛАБИРИНТ»        основаны на едином принципе</a:t>
            </a:r>
            <a:r>
              <a:rPr lang="ru-RU" sz="2000" b="1" dirty="0">
                <a:solidFill>
                  <a:srgbClr val="0000FF"/>
                </a:solidFill>
              </a:rPr>
              <a:t>.</a:t>
            </a:r>
          </a:p>
          <a:p>
            <a:r>
              <a:rPr lang="ru-RU" sz="2000" dirty="0">
                <a:solidFill>
                  <a:srgbClr val="0000FF"/>
                </a:solidFill>
              </a:rPr>
              <a:t>                                                   Каждая игра состоит из 160 карточек </a:t>
            </a:r>
          </a:p>
          <a:p>
            <a:r>
              <a:rPr lang="ru-RU" sz="2000" dirty="0">
                <a:solidFill>
                  <a:srgbClr val="0000FF"/>
                </a:solidFill>
              </a:rPr>
              <a:t>                                                   с разными рисунками и линиями. </a:t>
            </a:r>
            <a:br>
              <a:rPr lang="ru-RU" sz="2000" dirty="0">
                <a:solidFill>
                  <a:srgbClr val="0000FF"/>
                </a:solidFill>
              </a:rPr>
            </a:br>
            <a:endParaRPr lang="ru-RU" sz="2000" dirty="0">
              <a:solidFill>
                <a:srgbClr val="0000FF"/>
              </a:solidFill>
            </a:endParaRPr>
          </a:p>
          <a:p>
            <a:pPr algn="ctr"/>
            <a:r>
              <a:rPr lang="ru-RU" sz="2000" dirty="0">
                <a:solidFill>
                  <a:srgbClr val="0000FF"/>
                </a:solidFill>
              </a:rPr>
              <a:t>Например,</a:t>
            </a:r>
            <a:r>
              <a:rPr lang="ru-RU" sz="2000" b="1" dirty="0">
                <a:solidFill>
                  <a:srgbClr val="0000FF"/>
                </a:solidFill>
              </a:rPr>
              <a:t> </a:t>
            </a:r>
            <a:r>
              <a:rPr lang="ru-RU" sz="2000" dirty="0">
                <a:solidFill>
                  <a:srgbClr val="0000FF"/>
                </a:solidFill>
              </a:rPr>
              <a:t>в игре</a:t>
            </a:r>
            <a:r>
              <a:rPr lang="ru-RU" sz="2000" b="1" dirty="0">
                <a:solidFill>
                  <a:srgbClr val="0000FF"/>
                </a:solidFill>
              </a:rPr>
              <a:t> «Радужный лабиринт» </a:t>
            </a:r>
            <a:r>
              <a:rPr lang="ru-RU" sz="2000" dirty="0">
                <a:solidFill>
                  <a:srgbClr val="0000FF"/>
                </a:solidFill>
              </a:rPr>
              <a:t>используются карточки 12 видов рисунков и 4-х цветов.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3857625" cy="164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3857625" cy="1714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635375" y="193675"/>
            <a:ext cx="5508625" cy="14351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>
              <a:buFont typeface="Georgia" pitchFamily="18" charset="0"/>
              <a:buNone/>
            </a:pPr>
            <a:r>
              <a:rPr lang="ru-RU" sz="2400">
                <a:solidFill>
                  <a:schemeClr val="tx1"/>
                </a:solidFill>
                <a:effectLst/>
              </a:rPr>
              <a:t>Одна из основных функций -     «Графический конструктор»</a:t>
            </a:r>
            <a:br>
              <a:rPr lang="ru-RU" sz="2400">
                <a:solidFill>
                  <a:schemeClr val="tx1"/>
                </a:solidFill>
                <a:effectLst/>
              </a:rPr>
            </a:br>
            <a:r>
              <a:rPr lang="ru-RU" sz="2400">
                <a:solidFill>
                  <a:schemeClr val="tx1"/>
                </a:solidFill>
                <a:effectLst/>
              </a:rPr>
              <a:t> </a:t>
            </a:r>
            <a:r>
              <a:rPr lang="ru-RU" sz="1800" b="0">
                <a:solidFill>
                  <a:schemeClr val="tx1"/>
                </a:solidFill>
                <a:effectLst/>
              </a:rPr>
              <a:t>Нужно собрать орнамент или фигуру (букву, цифру, любой предмет). </a:t>
            </a:r>
            <a:br>
              <a:rPr lang="ru-RU" sz="1800" b="0">
                <a:solidFill>
                  <a:schemeClr val="tx1"/>
                </a:solidFill>
                <a:effectLst/>
              </a:rPr>
            </a:br>
            <a:r>
              <a:rPr lang="ru-RU" sz="1800" b="0">
                <a:solidFill>
                  <a:schemeClr val="tx1"/>
                </a:solidFill>
                <a:effectLst/>
              </a:rPr>
              <a:t>Собирать можно по образцу или самостоятельно, из центра или с края.</a:t>
            </a:r>
            <a:r>
              <a:rPr lang="ru-RU" sz="2400">
                <a:solidFill>
                  <a:schemeClr val="tx1"/>
                </a:solidFill>
                <a:effectLst/>
              </a:rPr>
              <a:t> </a:t>
            </a:r>
            <a:br>
              <a:rPr lang="ru-RU" sz="2400">
                <a:solidFill>
                  <a:schemeClr val="tx1"/>
                </a:solidFill>
                <a:effectLst/>
              </a:rPr>
            </a:br>
            <a:r>
              <a:rPr lang="ru-RU" sz="2400">
                <a:solidFill>
                  <a:schemeClr val="tx1"/>
                </a:solidFill>
                <a:effectLst/>
              </a:rPr>
              <a:t/>
            </a:r>
            <a:br>
              <a:rPr lang="ru-RU" sz="2400">
                <a:solidFill>
                  <a:schemeClr val="tx1"/>
                </a:solidFill>
                <a:effectLst/>
              </a:rPr>
            </a:br>
            <a:r>
              <a:rPr lang="ru-RU" sz="2400">
                <a:solidFill>
                  <a:schemeClr val="tx1"/>
                </a:solidFill>
                <a:effectLst/>
              </a:rPr>
              <a:t/>
            </a:r>
            <a:br>
              <a:rPr lang="ru-RU" sz="2400">
                <a:solidFill>
                  <a:schemeClr val="tx1"/>
                </a:solidFill>
                <a:effectLst/>
              </a:rPr>
            </a:br>
            <a:r>
              <a:rPr lang="ru-RU" sz="2400">
                <a:solidFill>
                  <a:schemeClr val="tx1"/>
                </a:solidFill>
                <a:effectLst/>
              </a:rPr>
              <a:t/>
            </a:r>
            <a:br>
              <a:rPr lang="ru-RU" sz="2400">
                <a:solidFill>
                  <a:schemeClr val="tx1"/>
                </a:solidFill>
                <a:effectLst/>
              </a:rPr>
            </a:br>
            <a:r>
              <a:rPr lang="ru-RU" sz="2400">
                <a:solidFill>
                  <a:schemeClr val="tx1"/>
                </a:solidFill>
                <a:effectLst/>
              </a:rPr>
              <a:t/>
            </a:r>
            <a:br>
              <a:rPr lang="ru-RU" sz="2400">
                <a:solidFill>
                  <a:schemeClr val="tx1"/>
                </a:solidFill>
                <a:effectLst/>
              </a:rPr>
            </a:br>
            <a:r>
              <a:rPr lang="ru-RU" sz="2400">
                <a:solidFill>
                  <a:schemeClr val="tx1"/>
                </a:solidFill>
                <a:effectLst/>
              </a:rPr>
              <a:t/>
            </a:r>
            <a:br>
              <a:rPr lang="ru-RU" sz="2400">
                <a:solidFill>
                  <a:schemeClr val="tx1"/>
                </a:solidFill>
                <a:effectLst/>
              </a:rPr>
            </a:br>
            <a:r>
              <a:rPr lang="ru-RU" sz="2400">
                <a:solidFill>
                  <a:schemeClr val="tx1"/>
                </a:solidFill>
                <a:effectLst/>
              </a:rPr>
              <a:t/>
            </a:r>
            <a:br>
              <a:rPr lang="ru-RU" sz="2400">
                <a:solidFill>
                  <a:schemeClr val="tx1"/>
                </a:solidFill>
                <a:effectLst/>
              </a:rPr>
            </a:br>
            <a:r>
              <a:rPr lang="ru-RU" sz="2000" b="0" i="1" u="sng">
                <a:solidFill>
                  <a:schemeClr val="tx1"/>
                </a:solidFill>
                <a:effectLst/>
              </a:rPr>
              <a:t>Ввожу понятие </a:t>
            </a:r>
            <a:r>
              <a:rPr lang="ru-RU" sz="2000" i="1" u="sng">
                <a:solidFill>
                  <a:schemeClr val="tx1"/>
                </a:solidFill>
                <a:effectLst/>
              </a:rPr>
              <a:t>фигура </a:t>
            </a:r>
            <a:br>
              <a:rPr lang="ru-RU" sz="2000" i="1" u="sng">
                <a:solidFill>
                  <a:schemeClr val="tx1"/>
                </a:solidFill>
                <a:effectLst/>
              </a:rPr>
            </a:br>
            <a:r>
              <a:rPr lang="ru-RU" sz="2000" i="1" u="sng">
                <a:solidFill>
                  <a:schemeClr val="tx1"/>
                </a:solidFill>
                <a:effectLst/>
              </a:rPr>
              <a:t>«ПЛЮС» </a:t>
            </a:r>
            <a:r>
              <a:rPr lang="ru-RU" sz="2000" b="0" i="1" u="sng">
                <a:solidFill>
                  <a:schemeClr val="tx1"/>
                </a:solidFill>
                <a:effectLst/>
              </a:rPr>
              <a:t>(цвет рисунка)</a:t>
            </a:r>
            <a:br>
              <a:rPr lang="ru-RU" sz="2000" b="0" i="1" u="sng">
                <a:solidFill>
                  <a:schemeClr val="tx1"/>
                </a:solidFill>
                <a:effectLst/>
              </a:rPr>
            </a:br>
            <a:r>
              <a:rPr lang="ru-RU" sz="2000" b="0" i="1" u="sng">
                <a:solidFill>
                  <a:schemeClr val="tx1"/>
                </a:solidFill>
                <a:effectLst/>
              </a:rPr>
              <a:t> и </a:t>
            </a:r>
            <a:r>
              <a:rPr lang="ru-RU" sz="2000" i="1" u="sng">
                <a:solidFill>
                  <a:schemeClr val="tx1"/>
                </a:solidFill>
                <a:effectLst/>
              </a:rPr>
              <a:t>фигура «МИНУС» </a:t>
            </a:r>
            <a:br>
              <a:rPr lang="ru-RU" sz="2000" i="1" u="sng">
                <a:solidFill>
                  <a:schemeClr val="tx1"/>
                </a:solidFill>
                <a:effectLst/>
              </a:rPr>
            </a:br>
            <a:r>
              <a:rPr lang="ru-RU" sz="2000" b="0" i="1" u="sng">
                <a:solidFill>
                  <a:schemeClr val="tx1"/>
                </a:solidFill>
                <a:effectLst/>
              </a:rPr>
              <a:t>(цвет фона)</a:t>
            </a:r>
            <a:r>
              <a:rPr lang="ru-RU" sz="2000" i="1" u="sng">
                <a:solidFill>
                  <a:schemeClr val="tx1"/>
                </a:solidFill>
                <a:effectLst/>
              </a:rPr>
              <a:t/>
            </a:r>
            <a:br>
              <a:rPr lang="ru-RU" sz="2000" i="1" u="sng">
                <a:solidFill>
                  <a:schemeClr val="tx1"/>
                </a:solidFill>
                <a:effectLst/>
              </a:rPr>
            </a:br>
            <a:r>
              <a:rPr lang="ru-RU" sz="2000">
                <a:solidFill>
                  <a:schemeClr val="tx1"/>
                </a:solidFill>
                <a:effectLst/>
              </a:rPr>
              <a:t> </a:t>
            </a:r>
            <a:br>
              <a:rPr lang="ru-RU" sz="2000">
                <a:solidFill>
                  <a:schemeClr val="tx1"/>
                </a:solidFill>
                <a:effectLst/>
              </a:rPr>
            </a:br>
            <a:r>
              <a:rPr lang="ru-RU" sz="2400">
                <a:solidFill>
                  <a:schemeClr val="tx1"/>
                </a:solidFill>
                <a:effectLst/>
              </a:rPr>
              <a:t>фигура МИНУС     фигура ПЛЮС </a:t>
            </a:r>
            <a:r>
              <a:rPr lang="ru-RU" sz="2400" b="0">
                <a:solidFill>
                  <a:schemeClr val="tx1"/>
                </a:solidFill>
                <a:effectLst/>
              </a:rPr>
              <a:t/>
            </a:r>
            <a:br>
              <a:rPr lang="ru-RU" sz="2400" b="0">
                <a:solidFill>
                  <a:schemeClr val="tx1"/>
                </a:solidFill>
                <a:effectLst/>
              </a:rPr>
            </a:br>
            <a:r>
              <a:rPr lang="ru-RU" sz="2400" b="0">
                <a:solidFill>
                  <a:schemeClr val="tx1"/>
                </a:solidFill>
                <a:effectLst/>
              </a:rPr>
              <a:t>  (круг)</a:t>
            </a:r>
            <a:r>
              <a:rPr lang="ru-RU" sz="2400">
                <a:solidFill>
                  <a:schemeClr val="tx1"/>
                </a:solidFill>
                <a:effectLst/>
              </a:rPr>
              <a:t>                    </a:t>
            </a:r>
            <a:r>
              <a:rPr lang="ru-RU" sz="2400" b="0">
                <a:solidFill>
                  <a:schemeClr val="tx1"/>
                </a:solidFill>
                <a:effectLst/>
              </a:rPr>
              <a:t>(цветок)</a:t>
            </a:r>
            <a:r>
              <a:rPr lang="ru-RU" sz="2400">
                <a:solidFill>
                  <a:schemeClr val="tx1"/>
                </a:solidFill>
                <a:effectLst/>
              </a:rPr>
              <a:t>                        </a:t>
            </a:r>
            <a:br>
              <a:rPr lang="ru-RU" sz="2400">
                <a:solidFill>
                  <a:schemeClr val="tx1"/>
                </a:solidFill>
                <a:effectLst/>
              </a:rPr>
            </a:br>
            <a:r>
              <a:rPr lang="ru-RU" sz="1800" b="0">
                <a:solidFill>
                  <a:schemeClr val="tx1"/>
                </a:solidFill>
                <a:effectLst/>
              </a:rPr>
              <a:t/>
            </a:r>
            <a:br>
              <a:rPr lang="ru-RU" sz="1800" b="0">
                <a:solidFill>
                  <a:schemeClr val="tx1"/>
                </a:solidFill>
                <a:effectLst/>
              </a:rPr>
            </a:br>
            <a:r>
              <a:rPr lang="ru-RU" sz="2400">
                <a:solidFill>
                  <a:schemeClr val="tx1"/>
                </a:solidFill>
                <a:effectLst/>
              </a:rPr>
              <a:t/>
            </a:r>
            <a:br>
              <a:rPr lang="ru-RU" sz="2400">
                <a:solidFill>
                  <a:schemeClr val="tx1"/>
                </a:solidFill>
                <a:effectLst/>
              </a:rPr>
            </a:br>
            <a:r>
              <a:rPr lang="ru-RU" sz="2400">
                <a:solidFill>
                  <a:schemeClr val="tx1"/>
                </a:solidFill>
                <a:effectLst/>
              </a:rPr>
              <a:t/>
            </a:r>
            <a:br>
              <a:rPr lang="ru-RU" sz="2400">
                <a:solidFill>
                  <a:schemeClr val="tx1"/>
                </a:solidFill>
                <a:effectLst/>
              </a:rPr>
            </a:br>
            <a:r>
              <a:rPr lang="ru-RU" sz="2400">
                <a:solidFill>
                  <a:schemeClr val="tx1"/>
                </a:solidFill>
                <a:effectLst/>
              </a:rPr>
              <a:t/>
            </a:r>
            <a:br>
              <a:rPr lang="ru-RU" sz="2400">
                <a:solidFill>
                  <a:schemeClr val="tx1"/>
                </a:solidFill>
                <a:effectLst/>
              </a:rPr>
            </a:br>
            <a:r>
              <a:rPr lang="ru-RU" sz="2400">
                <a:solidFill>
                  <a:schemeClr val="tx1"/>
                </a:solidFill>
                <a:effectLst/>
              </a:rPr>
              <a:t/>
            </a:r>
            <a:br>
              <a:rPr lang="ru-RU" sz="2400">
                <a:solidFill>
                  <a:schemeClr val="tx1"/>
                </a:solidFill>
                <a:effectLst/>
              </a:rPr>
            </a:br>
            <a:r>
              <a:rPr lang="ru-RU" sz="2400">
                <a:solidFill>
                  <a:schemeClr val="tx1"/>
                </a:solidFill>
                <a:effectLst/>
              </a:rPr>
              <a:t/>
            </a:r>
            <a:br>
              <a:rPr lang="ru-RU" sz="2400">
                <a:solidFill>
                  <a:schemeClr val="tx1"/>
                </a:solidFill>
                <a:effectLst/>
              </a:rPr>
            </a:br>
            <a:r>
              <a:rPr lang="ru-RU" sz="2400">
                <a:solidFill>
                  <a:schemeClr val="tx1"/>
                </a:solidFill>
                <a:effectLst/>
              </a:rPr>
              <a:t/>
            </a:r>
            <a:br>
              <a:rPr lang="ru-RU" sz="2400">
                <a:solidFill>
                  <a:schemeClr val="tx1"/>
                </a:solidFill>
                <a:effectLst/>
              </a:rPr>
            </a:br>
            <a:endParaRPr lang="ru-RU" sz="2400">
              <a:solidFill>
                <a:schemeClr val="tx1"/>
              </a:solidFill>
              <a:effectLst/>
            </a:endParaRPr>
          </a:p>
        </p:txBody>
      </p:sp>
      <p:pic>
        <p:nvPicPr>
          <p:cNvPr id="17411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2276475"/>
            <a:ext cx="2209800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343775" y="2276475"/>
            <a:ext cx="1800225" cy="3475038"/>
          </a:xfrm>
        </p:spPr>
      </p:pic>
      <p:pic>
        <p:nvPicPr>
          <p:cNvPr id="17413" name="Picture 7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081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домино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0" y="0"/>
            <a:ext cx="22145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 descr="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" y="3857625"/>
            <a:ext cx="3381375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Line 11"/>
          <p:cNvSpPr>
            <a:spLocks noChangeShapeType="1"/>
          </p:cNvSpPr>
          <p:nvPr/>
        </p:nvSpPr>
        <p:spPr bwMode="auto">
          <a:xfrm flipH="1" flipV="1">
            <a:off x="3357563" y="5286375"/>
            <a:ext cx="714375" cy="928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7" name="Line 12"/>
          <p:cNvSpPr>
            <a:spLocks noChangeShapeType="1"/>
          </p:cNvSpPr>
          <p:nvPr/>
        </p:nvSpPr>
        <p:spPr bwMode="auto">
          <a:xfrm flipV="1">
            <a:off x="7021513" y="4797425"/>
            <a:ext cx="1222375" cy="1223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2420938"/>
            <a:ext cx="22145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13"/>
          <p:cNvSpPr>
            <a:spLocks noChangeArrowheads="1"/>
          </p:cNvSpPr>
          <p:nvPr/>
        </p:nvSpPr>
        <p:spPr bwMode="auto">
          <a:xfrm>
            <a:off x="250825" y="479425"/>
            <a:ext cx="9072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990000"/>
                </a:solidFill>
                <a:latin typeface="Arial" charset="0"/>
                <a:cs typeface="Arial" charset="0"/>
              </a:rPr>
              <a:t>                                               Графический трансформер</a:t>
            </a:r>
            <a:endParaRPr lang="ru-RU" sz="2400">
              <a:latin typeface="Arial" charset="0"/>
              <a:cs typeface="Arial" charset="0"/>
            </a:endParaRPr>
          </a:p>
        </p:txBody>
      </p:sp>
      <p:sp>
        <p:nvSpPr>
          <p:cNvPr id="18436" name="Rectangle 14"/>
          <p:cNvSpPr>
            <a:spLocks noChangeArrowheads="1"/>
          </p:cNvSpPr>
          <p:nvPr/>
        </p:nvSpPr>
        <p:spPr bwMode="auto">
          <a:xfrm>
            <a:off x="468313" y="930275"/>
            <a:ext cx="8675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b="1">
              <a:latin typeface="Arial" charset="0"/>
              <a:cs typeface="Arial" charset="0"/>
            </a:endParaRPr>
          </a:p>
          <a:p>
            <a:pPr algn="r"/>
            <a:r>
              <a:rPr lang="ru-RU" b="1">
                <a:latin typeface="Arial" charset="0"/>
                <a:cs typeface="Arial" charset="0"/>
              </a:rPr>
              <a:t>1. На исходную картинку кладут аппликацию</a:t>
            </a:r>
            <a:r>
              <a:rPr lang="ru-RU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8437" name="Rectangle 15"/>
          <p:cNvSpPr>
            <a:spLocks noChangeArrowheads="1"/>
          </p:cNvSpPr>
          <p:nvPr/>
        </p:nvSpPr>
        <p:spPr bwMode="auto">
          <a:xfrm>
            <a:off x="528638" y="4611688"/>
            <a:ext cx="6419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r>
              <a:rPr lang="ru-RU" b="1">
                <a:latin typeface="Arial" charset="0"/>
                <a:cs typeface="Arial" charset="0"/>
              </a:rPr>
              <a:t>2. Карточки поворачивают на 90, 180 или 270 градусов</a:t>
            </a:r>
          </a:p>
        </p:txBody>
      </p:sp>
      <p:sp>
        <p:nvSpPr>
          <p:cNvPr id="18438" name="Rectangle 16"/>
          <p:cNvSpPr>
            <a:spLocks noChangeArrowheads="1"/>
          </p:cNvSpPr>
          <p:nvPr/>
        </p:nvSpPr>
        <p:spPr bwMode="auto">
          <a:xfrm>
            <a:off x="-252413" y="44450"/>
            <a:ext cx="8567738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1600" b="1"/>
          </a:p>
        </p:txBody>
      </p:sp>
      <p:pic>
        <p:nvPicPr>
          <p:cNvPr id="26642" name="Picture 18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989138"/>
            <a:ext cx="7651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9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2420938"/>
            <a:ext cx="22145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4" name="Picture 20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1557338"/>
            <a:ext cx="7651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Line 21"/>
          <p:cNvSpPr>
            <a:spLocks noChangeShapeType="1"/>
          </p:cNvSpPr>
          <p:nvPr/>
        </p:nvSpPr>
        <p:spPr bwMode="auto">
          <a:xfrm>
            <a:off x="5219700" y="1557338"/>
            <a:ext cx="0" cy="1943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6646" name="Picture 22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3168650"/>
            <a:ext cx="7651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Line 23"/>
          <p:cNvSpPr>
            <a:spLocks noChangeShapeType="1"/>
          </p:cNvSpPr>
          <p:nvPr/>
        </p:nvSpPr>
        <p:spPr bwMode="auto">
          <a:xfrm flipH="1">
            <a:off x="7667625" y="1844675"/>
            <a:ext cx="288925" cy="1798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8445" name="Picture 2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0"/>
            <a:ext cx="221456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9" name="Picture 25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714375"/>
            <a:ext cx="7651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Line 26"/>
          <p:cNvSpPr>
            <a:spLocks noChangeShapeType="1"/>
          </p:cNvSpPr>
          <p:nvPr/>
        </p:nvSpPr>
        <p:spPr bwMode="auto">
          <a:xfrm flipV="1">
            <a:off x="827088" y="1214438"/>
            <a:ext cx="1887537" cy="1135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6651" name="Picture 27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5157788"/>
            <a:ext cx="7651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2" name="Picture 28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5157788"/>
            <a:ext cx="7651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3" name="Picture 29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5157788"/>
            <a:ext cx="7651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4" name="Picture 30" descr="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5157788"/>
            <a:ext cx="7651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5" name="Picture 31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5157788"/>
            <a:ext cx="7651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6" name="Picture 32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488" y="5157788"/>
            <a:ext cx="7651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0" y="0"/>
            <a:ext cx="1643063" cy="1785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55" name="Picture 2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600450" y="193675"/>
            <a:ext cx="5543550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>
                <a:solidFill>
                  <a:srgbClr val="990000"/>
                </a:solidFill>
                <a:effectLst/>
              </a:rPr>
              <a:t>Графический трансформер</a:t>
            </a:r>
            <a:r>
              <a:rPr lang="ru-RU" b="0">
                <a:solidFill>
                  <a:schemeClr val="tx1"/>
                </a:solidFill>
                <a:effectLst/>
              </a:rPr>
              <a:t/>
            </a:r>
            <a:br>
              <a:rPr lang="ru-RU" b="0">
                <a:solidFill>
                  <a:schemeClr val="tx1"/>
                </a:solidFill>
                <a:effectLst/>
              </a:rPr>
            </a:br>
            <a:endParaRPr lang="ru-RU" b="0">
              <a:solidFill>
                <a:schemeClr val="tx1"/>
              </a:solidFill>
              <a:effectLst/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268413"/>
            <a:ext cx="8604250" cy="316865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ru-RU" sz="2000" b="1">
                <a:solidFill>
                  <a:schemeClr val="tx1"/>
                </a:solidFill>
              </a:rPr>
              <a:t>3. Один ряд карточек передвигают </a:t>
            </a:r>
          </a:p>
          <a:p>
            <a:pPr eaLnBrk="1" hangingPunct="1">
              <a:lnSpc>
                <a:spcPct val="80000"/>
              </a:lnSpc>
            </a:pPr>
            <a:endParaRPr lang="ru-RU" sz="2000" b="1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000" b="1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000" b="1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000" b="1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000" b="1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000" b="1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000" b="1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>
                <a:solidFill>
                  <a:schemeClr val="tx1"/>
                </a:solidFill>
              </a:rPr>
              <a:t>4. Между карточками вставляют ещё одну или несколько</a:t>
            </a:r>
          </a:p>
        </p:txBody>
      </p:sp>
      <p:pic>
        <p:nvPicPr>
          <p:cNvPr id="16388" name="Picture 4" descr="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773238"/>
            <a:ext cx="59753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052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2857488" y="0"/>
            <a:ext cx="4286280" cy="64291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ru-RU" sz="2000" dirty="0"/>
              <a:t>Давайте познакомимся - </a:t>
            </a:r>
            <a:br>
              <a:rPr lang="ru-RU" sz="2000" dirty="0"/>
            </a:br>
            <a:r>
              <a:rPr lang="ru-RU" sz="2000" dirty="0"/>
              <a:t>– Виктор </a:t>
            </a:r>
            <a:r>
              <a:rPr lang="ru-RU" sz="2000" dirty="0" err="1"/>
              <a:t>Августович</a:t>
            </a:r>
            <a:r>
              <a:rPr lang="ru-RU" sz="2000" dirty="0"/>
              <a:t> </a:t>
            </a:r>
            <a:r>
              <a:rPr lang="ru-RU" sz="2000" dirty="0" err="1"/>
              <a:t>Кайе</a:t>
            </a:r>
            <a:r>
              <a:rPr lang="ru-RU" sz="2000" dirty="0"/>
              <a:t>:</a:t>
            </a:r>
            <a:endParaRPr lang="ru-RU" sz="2000" i="1" dirty="0">
              <a:solidFill>
                <a:schemeClr val="folHlink"/>
              </a:solidFill>
              <a:effectLst/>
              <a:latin typeface="Arial" charset="0"/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sz="quarter" idx="13"/>
          </p:nvPr>
        </p:nvSpPr>
        <p:spPr>
          <a:xfrm>
            <a:off x="0" y="714356"/>
            <a:ext cx="9036050" cy="6143644"/>
          </a:xfrm>
        </p:spPr>
        <p:txBody>
          <a:bodyPr/>
          <a:lstStyle/>
          <a:p>
            <a:pPr>
              <a:buNone/>
            </a:pPr>
            <a:r>
              <a:rPr lang="ru-RU" sz="2400" b="1" dirty="0">
                <a:solidFill>
                  <a:srgbClr val="0070C0"/>
                </a:solidFill>
                <a:cs typeface="Times New Roman" pitchFamily="18" charset="0"/>
              </a:rPr>
              <a:t>                                         С</a:t>
            </a:r>
            <a:r>
              <a:rPr lang="ru-RU" sz="2400" dirty="0">
                <a:solidFill>
                  <a:srgbClr val="0070C0"/>
                </a:solidFill>
                <a:cs typeface="Times New Roman" pitchFamily="18" charset="0"/>
              </a:rPr>
              <a:t>оздатель развивающей системы игр, </a:t>
            </a:r>
            <a:r>
              <a:rPr lang="ru-RU" sz="2400" dirty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                                    </a:t>
            </a:r>
            <a:r>
              <a:rPr lang="ru-RU" sz="2400" dirty="0">
                <a:solidFill>
                  <a:srgbClr val="0070C0"/>
                </a:solidFill>
                <a:cs typeface="Times New Roman" pitchFamily="18" charset="0"/>
              </a:rPr>
              <a:t>игр, игрушек, методик для детей</a:t>
            </a:r>
          </a:p>
          <a:p>
            <a:pPr>
              <a:buNone/>
            </a:pPr>
            <a:r>
              <a:rPr lang="ru-RU" sz="2400" dirty="0">
                <a:solidFill>
                  <a:srgbClr val="0070C0"/>
                </a:solidFill>
                <a:cs typeface="Times New Roman" pitchFamily="18" charset="0"/>
              </a:rPr>
              <a:t>                             раннего, дошкольного и младшего </a:t>
            </a:r>
          </a:p>
          <a:p>
            <a:pPr>
              <a:buNone/>
            </a:pPr>
            <a:r>
              <a:rPr lang="ru-RU" sz="2400" dirty="0">
                <a:solidFill>
                  <a:srgbClr val="0070C0"/>
                </a:solidFill>
                <a:cs typeface="Times New Roman" pitchFamily="18" charset="0"/>
              </a:rPr>
              <a:t>                            школьного возраста- «Система КАЙЕ»</a:t>
            </a:r>
            <a:endParaRPr lang="ru-RU" sz="2000" dirty="0">
              <a:solidFill>
                <a:srgbClr val="0070C0"/>
              </a:solidFill>
              <a:cs typeface="Times New Roman" pitchFamily="18" charset="0"/>
            </a:endParaRPr>
          </a:p>
          <a:p>
            <a:pPr algn="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                       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ыпускник МТУ им. Н.Э. Баумана (1973г.)</a:t>
            </a:r>
          </a:p>
          <a:p>
            <a:pPr algn="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аботал в НИИ В.И. Кузнецова и Н.А. Пилюгина</a:t>
            </a:r>
          </a:p>
          <a:p>
            <a:pPr algn="r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(с1964г. по 1990г.)</a:t>
            </a:r>
          </a:p>
          <a:p>
            <a:pPr algn="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И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зобретатель игрушек и игр с 1979 г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Академик академии изобретательства с 1997 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аучный сотрудник лаборатории</a:t>
            </a:r>
          </a:p>
          <a:p>
            <a:pPr algn="r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игры и развивающей предметной среды НИИ Дошкольного Образования</a:t>
            </a:r>
          </a:p>
          <a:p>
            <a:pPr algn="r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им. Запорожца (с 2008г. по 2013г.)</a:t>
            </a:r>
          </a:p>
          <a:p>
            <a:pPr algn="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Ч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лен международного инновационного</a:t>
            </a:r>
          </a:p>
          <a:p>
            <a:pPr algn="r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клуба «Архимед» с 2005 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643306" cy="16430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7" name="Picture 5" descr="Папа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40539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600450" y="193675"/>
            <a:ext cx="5543550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>
                <a:solidFill>
                  <a:schemeClr val="tx1"/>
                </a:solidFill>
                <a:effectLst/>
                <a:latin typeface="Arial" charset="0"/>
              </a:rPr>
              <a:t>РАДУЖНЫЙ на игротеке  в детском центре во ФРЯЗИНО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38"/>
            <a:ext cx="622458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71438"/>
            <a:ext cx="3643313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600450" y="193675"/>
            <a:ext cx="5543550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>
                <a:solidFill>
                  <a:schemeClr val="tx1"/>
                </a:solidFill>
                <a:effectLst/>
                <a:latin typeface="Arial" charset="0"/>
              </a:rPr>
              <a:t>У этого игрока есть и зрители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1660525"/>
            <a:ext cx="6929437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643313" cy="164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50" y="193675"/>
            <a:ext cx="5543550" cy="1143000"/>
          </a:xfrm>
        </p:spPr>
        <p:txBody>
          <a:bodyPr/>
          <a:lstStyle/>
          <a:p>
            <a:pPr>
              <a:defRPr/>
            </a:pPr>
            <a:r>
              <a:rPr lang="ru-RU" dirty="0"/>
              <a:t>Игротека в ДОУ</a:t>
            </a:r>
          </a:p>
        </p:txBody>
      </p:sp>
      <p:pic>
        <p:nvPicPr>
          <p:cNvPr id="22531" name="Picture 2" descr="G:\ПРИЛОЖЕНИЯ  для ДОУ\ПРИЛОЖЕНИЕ для ДОУ-2\Радужный лабиринт\ФОТО 183 4 июня\IMG_204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2875"/>
            <a:ext cx="2762250" cy="2128838"/>
          </a:xfrm>
          <a:noFill/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142875"/>
            <a:ext cx="35718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2428875"/>
            <a:ext cx="21431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50" y="3429000"/>
            <a:ext cx="3252788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4550" y="3286125"/>
            <a:ext cx="32194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13" y="714375"/>
            <a:ext cx="207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8" descr="G:\ПРИЛОЖЕНИЯ  для ДОУ\ПРИЛОЖЕНИЕ для ДОУ-2\Радужный лабиринт\ФОТО 183 4 июня\IMG_223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75" y="2000250"/>
            <a:ext cx="2143125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27538" y="5500688"/>
            <a:ext cx="5400675" cy="1357312"/>
          </a:xfrm>
          <a:noFill/>
        </p:spPr>
        <p:txBody>
          <a:bodyPr wrap="square" numCol="1" anchor="ctr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200">
                <a:solidFill>
                  <a:schemeClr val="tx1"/>
                </a:solidFill>
                <a:effectLst/>
                <a:latin typeface="Arial" charset="0"/>
              </a:rPr>
              <a:t>«Речной лабиринт»</a:t>
            </a:r>
            <a:br>
              <a:rPr lang="ru-RU" sz="320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ru-RU" sz="3200">
                <a:solidFill>
                  <a:schemeClr val="tx1"/>
                </a:solidFill>
                <a:effectLst/>
                <a:latin typeface="Arial" charset="0"/>
              </a:rPr>
              <a:t> в детском саду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4075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600450" y="5857875"/>
            <a:ext cx="5543550" cy="100012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>
                <a:solidFill>
                  <a:schemeClr val="tx1"/>
                </a:solidFill>
                <a:effectLst/>
                <a:latin typeface="Arial" charset="0"/>
              </a:rPr>
              <a:t>«РЕЧНОЙ» на игротека в подготовительной группе ДОУ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79463"/>
            <a:ext cx="5214938" cy="665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63938" y="5429250"/>
            <a:ext cx="5580062" cy="1643063"/>
          </a:xfrm>
          <a:noFill/>
        </p:spPr>
        <p:txBody>
          <a:bodyPr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buFont typeface="Georgia" pitchFamily="18" charset="0"/>
              <a:buNone/>
            </a:pPr>
            <a:r>
              <a:rPr lang="ru-RU" sz="2400">
                <a:solidFill>
                  <a:schemeClr val="tx1"/>
                </a:solidFill>
                <a:effectLst/>
                <a:latin typeface="Arial" charset="0"/>
              </a:rPr>
              <a:t>«Лесной лабиринт» в детском саду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47238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5929313"/>
            <a:ext cx="9144000" cy="928687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>
                <a:solidFill>
                  <a:schemeClr val="tx1"/>
                </a:solidFill>
                <a:effectLst/>
                <a:latin typeface="Arial" charset="0"/>
              </a:rPr>
              <a:t>«Лесной» на игротеке в ДОУ, в котором я играл с детьми </a:t>
            </a:r>
            <a:r>
              <a:rPr lang="ru-RU" sz="2400" i="1" u="sng">
                <a:solidFill>
                  <a:schemeClr val="tx1"/>
                </a:solidFill>
                <a:effectLst/>
                <a:latin typeface="Arial" charset="0"/>
              </a:rPr>
              <a:t>целый учебный год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8" y="0"/>
            <a:ext cx="9555163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5885830"/>
            <a:ext cx="9144000" cy="1071562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>
                <a:solidFill>
                  <a:schemeClr val="tx1"/>
                </a:solidFill>
                <a:effectLst/>
                <a:latin typeface="Arial" charset="0"/>
              </a:rPr>
              <a:t>«Солнечный лабиринт» </a:t>
            </a:r>
            <a:br>
              <a:rPr lang="ru-RU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ru-RU">
                <a:solidFill>
                  <a:schemeClr val="tx1"/>
                </a:solidFill>
                <a:effectLst/>
                <a:latin typeface="Arial" charset="0"/>
              </a:rPr>
              <a:t>в детском центре, возраст детей от 6 до 14 лет</a:t>
            </a:r>
            <a:br>
              <a:rPr lang="ru-RU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ru-RU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ru-RU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ru-RU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ru-RU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ru-RU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ru-RU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ru-RU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ru-RU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ru-RU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ru-RU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ru-RU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ru-RU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ru-RU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ru-RU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ru-RU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ru-RU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ru-RU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ru-RU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ru-RU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ru-RU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ru-RU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ru-RU">
                <a:solidFill>
                  <a:schemeClr val="tx1"/>
                </a:solidFill>
                <a:effectLst/>
                <a:latin typeface="Arial" charset="0"/>
              </a:rPr>
            </a:br>
            <a:endParaRPr lang="ru-RU"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7651" name="Picture 4" descr="IMG_2942_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8667750" cy="492918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3635375" y="-458788"/>
            <a:ext cx="5508625" cy="1744663"/>
          </a:xfrm>
          <a:noFill/>
        </p:spPr>
        <p:txBody>
          <a:bodyPr wrap="square" numCol="1" anchor="ctr" compatLnSpc="1">
            <a:prstTxWarp prst="textNoShape">
              <a:avLst/>
            </a:prstTxWarp>
          </a:bodyPr>
          <a:lstStyle/>
          <a:p>
            <a:pPr algn="l" eaLnBrk="1" hangingPunct="1">
              <a:buFont typeface="Georgia" pitchFamily="18" charset="0"/>
              <a:buNone/>
            </a:pPr>
            <a:r>
              <a:rPr lang="ru-RU" sz="2400">
                <a:solidFill>
                  <a:schemeClr val="tx1"/>
                </a:solidFill>
                <a:effectLst/>
              </a:rPr>
              <a:t>Игры «Лабиринт» в детском саду  и на выставках</a:t>
            </a:r>
          </a:p>
        </p:txBody>
      </p:sp>
      <p:pic>
        <p:nvPicPr>
          <p:cNvPr id="28675" name="Picture 5" descr="D:\Users\Test\Documents\Кайе\ЯРМИШКА -дети\PA1613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14438" y="3571875"/>
            <a:ext cx="4381501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4100513"/>
            <a:ext cx="4000500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D:\Users\Test\Documents\Кайе\ЯРМИШКА -дети\PA18143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300788" y="2743200"/>
            <a:ext cx="3086100" cy="4114800"/>
          </a:xfrm>
          <a:noFill/>
        </p:spPr>
      </p:pic>
      <p:pic>
        <p:nvPicPr>
          <p:cNvPr id="28678" name="Picture 7" descr="G:\P10102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35743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8" descr="C:\Users\Виктор\Documents\1775 мастер класс игротека\P10145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25" y="404813"/>
            <a:ext cx="31289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357438" y="71438"/>
            <a:ext cx="1285875" cy="785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868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25" y="857250"/>
            <a:ext cx="45815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214290"/>
            <a:ext cx="6072230" cy="6643710"/>
          </a:xfrm>
        </p:spPr>
        <p:txBody>
          <a:bodyPr/>
          <a:lstStyle/>
          <a:p>
            <a:pPr algn="l">
              <a:buFont typeface="Georgia" pitchFamily="18" charset="0"/>
              <a:buNone/>
              <a:defRPr/>
            </a:pPr>
            <a:r>
              <a:rPr lang="ru-RU" u="sng" dirty="0">
                <a:solidFill>
                  <a:srgbClr val="0070C0"/>
                </a:solidFill>
              </a:rPr>
              <a:t>   Игры, выпускаемые</a:t>
            </a:r>
            <a:br>
              <a:rPr lang="ru-RU" u="sng" dirty="0">
                <a:solidFill>
                  <a:srgbClr val="0070C0"/>
                </a:solidFill>
              </a:rPr>
            </a:br>
            <a:r>
              <a:rPr lang="ru-RU" u="sng" dirty="0">
                <a:solidFill>
                  <a:srgbClr val="0070C0"/>
                </a:solidFill>
              </a:rPr>
              <a:t>по лицензии автора в ФРГ</a:t>
            </a:r>
            <a:br>
              <a:rPr lang="ru-RU" u="sng" dirty="0">
                <a:solidFill>
                  <a:srgbClr val="0070C0"/>
                </a:solidFill>
              </a:rPr>
            </a:br>
            <a:r>
              <a:rPr lang="ru-RU" u="sng" dirty="0">
                <a:solidFill>
                  <a:srgbClr val="0070C0"/>
                </a:solidFill>
              </a:rPr>
              <a:t>- серия «ЛА СТРАДА»</a:t>
            </a:r>
            <a:br>
              <a:rPr lang="ru-RU" u="sng" dirty="0">
                <a:solidFill>
                  <a:srgbClr val="0070C0"/>
                </a:solidFill>
              </a:rPr>
            </a:br>
            <a:r>
              <a:rPr lang="ru-RU" u="sng" dirty="0">
                <a:solidFill>
                  <a:schemeClr val="bg1"/>
                </a:solidFill>
              </a:rPr>
              <a:t>                     </a:t>
            </a:r>
            <a:r>
              <a:rPr lang="ru-RU" sz="2000" dirty="0" err="1">
                <a:solidFill>
                  <a:srgbClr val="0070C0"/>
                </a:solidFill>
              </a:rPr>
              <a:t>Колоретто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                             </a:t>
            </a:r>
            <a:r>
              <a:rPr lang="ru-RU" sz="2000" dirty="0" err="1">
                <a:solidFill>
                  <a:srgbClr val="0070C0"/>
                </a:solidFill>
              </a:rPr>
              <a:t>Каналетто</a:t>
            </a: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                               </a:t>
            </a:r>
            <a:r>
              <a:rPr lang="ru-RU" sz="2000" dirty="0" err="1">
                <a:solidFill>
                  <a:srgbClr val="0070C0"/>
                </a:solidFill>
              </a:rPr>
              <a:t>Виколетто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29699" name="Picture 8" descr="549_1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499350" y="1714500"/>
            <a:ext cx="1501775" cy="1531938"/>
          </a:xfrm>
          <a:noFill/>
        </p:spPr>
      </p:pic>
      <p:pic>
        <p:nvPicPr>
          <p:cNvPr id="29700" name="Picture 6" descr="548_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6813" y="3286125"/>
            <a:ext cx="1698625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 descr="550_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4400" y="5027613"/>
            <a:ext cx="2022475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-71438"/>
            <a:ext cx="3500438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463" y="144463"/>
            <a:ext cx="4857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463" y="144463"/>
            <a:ext cx="4857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463" y="144463"/>
            <a:ext cx="4857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463" y="144463"/>
            <a:ext cx="4857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463" y="144463"/>
            <a:ext cx="4508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Рисунок 13" descr="C:\Users\Виктор\AppData\Local\Microsoft\Windows\Temporary Internet Files\Content.Word\P12509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42875" y="3857625"/>
            <a:ext cx="17859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6188" y="1571625"/>
            <a:ext cx="1928812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1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000750" y="2143125"/>
            <a:ext cx="14287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643063" y="3071813"/>
            <a:ext cx="200977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11" descr="P20111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14750" y="4214813"/>
            <a:ext cx="253047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924300" y="1"/>
            <a:ext cx="5613400" cy="714356"/>
          </a:xfrm>
          <a:noFill/>
        </p:spPr>
        <p:txBody>
          <a:bodyPr wrap="square" numCol="1" anchor="ctr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dirty="0">
                <a:solidFill>
                  <a:srgbClr val="7030A0"/>
                </a:solidFill>
                <a:effectLst/>
              </a:rPr>
              <a:t>«Система» состоит из:</a:t>
            </a:r>
            <a:r>
              <a:rPr lang="ru-RU" sz="1800" dirty="0">
                <a:solidFill>
                  <a:srgbClr val="7030A0"/>
                </a:solidFill>
                <a:effectLst/>
              </a:rPr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71480"/>
            <a:ext cx="9144000" cy="6529408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ru-RU" sz="2400" dirty="0">
                <a:solidFill>
                  <a:srgbClr val="0000FF"/>
                </a:solidFill>
                <a:latin typeface="Verdana" pitchFamily="34" charset="0"/>
              </a:rPr>
              <a:t>- автора - изобретателя, 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400" dirty="0">
                <a:solidFill>
                  <a:srgbClr val="0000FF"/>
                </a:solidFill>
                <a:latin typeface="Verdana" pitchFamily="34" charset="0"/>
              </a:rPr>
              <a:t>- игрушек и игр (около 1000)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dirty="0">
                <a:solidFill>
                  <a:srgbClr val="0000FF"/>
                </a:solidFill>
                <a:latin typeface="Verdana" pitchFamily="34" charset="0"/>
              </a:rPr>
              <a:t>                                        авторских и серийно изготавливаемых по лицензии в России и ФРГ,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>
                <a:solidFill>
                  <a:srgbClr val="0000FF"/>
                </a:solidFill>
                <a:latin typeface="Verdana" pitchFamily="34" charset="0"/>
              </a:rPr>
              <a:t>- семинаров для специалистов образования,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>
                <a:solidFill>
                  <a:srgbClr val="0000FF"/>
                </a:solidFill>
                <a:latin typeface="Verdana" pitchFamily="34" charset="0"/>
              </a:rPr>
              <a:t>- игротек и интеллектуальных занятий с детьми от 3 до 10 лет</a:t>
            </a:r>
            <a:r>
              <a:rPr lang="ru-RU" sz="2400" dirty="0">
                <a:solidFill>
                  <a:srgbClr val="0000FF"/>
                </a:solidFill>
                <a:latin typeface="Arial" charset="0"/>
              </a:rPr>
              <a:t> в ДОУ и НШДС</a:t>
            </a:r>
            <a:r>
              <a:rPr lang="ru-RU" sz="2400" dirty="0">
                <a:solidFill>
                  <a:srgbClr val="0000FF"/>
                </a:solidFill>
                <a:latin typeface="Verdana" pitchFamily="34" charset="0"/>
              </a:rPr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>
                <a:solidFill>
                  <a:srgbClr val="0000FF"/>
                </a:solidFill>
                <a:latin typeface="Verdana" pitchFamily="34" charset="0"/>
              </a:rPr>
              <a:t>- компьютерных </a:t>
            </a:r>
            <a:r>
              <a:rPr lang="ru-RU" sz="2400" dirty="0" smtClean="0">
                <a:solidFill>
                  <a:srgbClr val="0000FF"/>
                </a:solidFill>
                <a:latin typeface="Verdana" pitchFamily="34" charset="0"/>
              </a:rPr>
              <a:t>рукописей, </a:t>
            </a:r>
            <a:r>
              <a:rPr lang="ru-RU" sz="2400" dirty="0">
                <a:solidFill>
                  <a:srgbClr val="0000FF"/>
                </a:solidFill>
                <a:latin typeface="Verdana" pitchFamily="34" charset="0"/>
              </a:rPr>
              <a:t>инновационных разработок и методических пособий</a:t>
            </a:r>
            <a:r>
              <a:rPr lang="ru-RU" sz="2400" dirty="0">
                <a:solidFill>
                  <a:srgbClr val="0000FF"/>
                </a:solidFill>
                <a:latin typeface="Arial" charset="0"/>
              </a:rPr>
              <a:t>, отчётов об игротеках и фото и видео сессий этих игротек (2 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Tb</a:t>
            </a:r>
            <a:r>
              <a:rPr lang="ru-RU" sz="2400" dirty="0">
                <a:solidFill>
                  <a:srgbClr val="0000FF"/>
                </a:solidFill>
                <a:latin typeface="Arial" charset="0"/>
              </a:rPr>
              <a:t>),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</a:t>
            </a:r>
            <a:endParaRPr lang="ru-RU" sz="2400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dirty="0">
                <a:solidFill>
                  <a:srgbClr val="0000FF"/>
                </a:solidFill>
                <a:latin typeface="Verdana" pitchFamily="34" charset="0"/>
              </a:rPr>
              <a:t>- </a:t>
            </a:r>
            <a:r>
              <a:rPr lang="ru-RU" sz="2400" dirty="0" smtClean="0">
                <a:solidFill>
                  <a:srgbClr val="0000FF"/>
                </a:solidFill>
                <a:latin typeface="Verdana" pitchFamily="34" charset="0"/>
              </a:rPr>
              <a:t>методик игры с детьми и методик применения игрушек и игр, консультаций </a:t>
            </a:r>
            <a:r>
              <a:rPr lang="ru-RU" sz="2400" dirty="0">
                <a:solidFill>
                  <a:srgbClr val="0000FF"/>
                </a:solidFill>
                <a:latin typeface="Verdana" pitchFamily="34" charset="0"/>
              </a:rPr>
              <a:t>для родителей,</a:t>
            </a:r>
            <a:endParaRPr lang="ru-RU" sz="2400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dirty="0">
                <a:solidFill>
                  <a:srgbClr val="0000FF"/>
                </a:solidFill>
                <a:latin typeface="Arial" charset="0"/>
              </a:rPr>
              <a:t> - </a:t>
            </a:r>
            <a:r>
              <a:rPr lang="ru-RU" sz="2400" dirty="0" smtClean="0">
                <a:solidFill>
                  <a:srgbClr val="0000FF"/>
                </a:solidFill>
                <a:latin typeface="Arial" charset="0"/>
              </a:rPr>
              <a:t>педагогов, </a:t>
            </a:r>
            <a:r>
              <a:rPr lang="ru-RU" sz="2400" dirty="0">
                <a:solidFill>
                  <a:srgbClr val="0000FF"/>
                </a:solidFill>
                <a:latin typeface="Arial" charset="0"/>
              </a:rPr>
              <a:t>прошедших </a:t>
            </a:r>
            <a:r>
              <a:rPr lang="ru-RU" sz="2400" dirty="0" smtClean="0">
                <a:solidFill>
                  <a:srgbClr val="0000FF"/>
                </a:solidFill>
                <a:latin typeface="Arial" charset="0"/>
              </a:rPr>
              <a:t>семинары и </a:t>
            </a:r>
            <a:r>
              <a:rPr lang="ru-RU" sz="2400" dirty="0" err="1" smtClean="0">
                <a:solidFill>
                  <a:srgbClr val="0000FF"/>
                </a:solidFill>
                <a:latin typeface="Arial" charset="0"/>
              </a:rPr>
              <a:t>вебинары</a:t>
            </a:r>
            <a:r>
              <a:rPr lang="ru-RU" sz="2400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ru-RU" sz="2400" dirty="0">
                <a:solidFill>
                  <a:srgbClr val="0000FF"/>
                </a:solidFill>
                <a:latin typeface="Arial" charset="0"/>
              </a:rPr>
              <a:t>автора и применяющих его игрушки и игры в ДОУ , которые по сути являются ресурсными центрами по применению и продвижению </a:t>
            </a:r>
            <a:r>
              <a:rPr lang="ru-RU" sz="2400" dirty="0" smtClean="0">
                <a:solidFill>
                  <a:srgbClr val="0000FF"/>
                </a:solidFill>
                <a:latin typeface="Arial" charset="0"/>
              </a:rPr>
              <a:t>«Системы изобретателя </a:t>
            </a:r>
            <a:r>
              <a:rPr lang="ru-RU" sz="2400" dirty="0" err="1" smtClean="0">
                <a:solidFill>
                  <a:srgbClr val="0000FF"/>
                </a:solidFill>
                <a:latin typeface="Arial" charset="0"/>
              </a:rPr>
              <a:t>Кайе</a:t>
            </a:r>
            <a:r>
              <a:rPr lang="ru-RU" sz="2400" dirty="0" smtClean="0">
                <a:solidFill>
                  <a:srgbClr val="0000FF"/>
                </a:solidFill>
                <a:latin typeface="Arial" charset="0"/>
              </a:rPr>
              <a:t>» в ОУ.</a:t>
            </a:r>
            <a:endParaRPr lang="ru-RU" sz="2400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dirty="0" smtClean="0">
                <a:solidFill>
                  <a:srgbClr val="0000FF"/>
                </a:solidFill>
                <a:latin typeface="Arial" charset="0"/>
              </a:rPr>
              <a:t>«</a:t>
            </a:r>
            <a:r>
              <a:rPr lang="ru-RU" sz="2400" dirty="0" smtClean="0">
                <a:solidFill>
                  <a:srgbClr val="0070C0"/>
                </a:solidFill>
                <a:latin typeface="Arial" charset="0"/>
              </a:rPr>
              <a:t>.</a:t>
            </a:r>
            <a:endParaRPr lang="ru-RU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4357688" cy="16430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85783" y="0"/>
            <a:ext cx="9429783" cy="3213100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0000FF"/>
                </a:solidFill>
              </a:rPr>
              <a:t>3. Книга- игра(</a:t>
            </a:r>
            <a:r>
              <a:rPr lang="ru-RU" sz="1600" dirty="0">
                <a:solidFill>
                  <a:srgbClr val="0000FF"/>
                </a:solidFill>
              </a:rPr>
              <a:t>ИД</a:t>
            </a:r>
            <a:r>
              <a:rPr lang="ru-RU" sz="3200" dirty="0">
                <a:solidFill>
                  <a:srgbClr val="0000FF"/>
                </a:solidFill>
              </a:rPr>
              <a:t> </a:t>
            </a:r>
            <a:r>
              <a:rPr lang="ru-RU" sz="2400" dirty="0">
                <a:solidFill>
                  <a:srgbClr val="0000FF"/>
                </a:solidFill>
              </a:rPr>
              <a:t>«Карапуз»)</a:t>
            </a:r>
            <a:br>
              <a:rPr lang="ru-RU" sz="2400" dirty="0">
                <a:solidFill>
                  <a:srgbClr val="0000FF"/>
                </a:solidFill>
              </a:rPr>
            </a:br>
            <a:r>
              <a:rPr lang="ru-RU" sz="3200" dirty="0">
                <a:solidFill>
                  <a:schemeClr val="accent2"/>
                </a:solidFill>
              </a:rPr>
              <a:t>                     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ru-RU" sz="3200" dirty="0">
                <a:solidFill>
                  <a:srgbClr val="0033CC"/>
                </a:solidFill>
              </a:rPr>
              <a:t>-</a:t>
            </a:r>
            <a:r>
              <a:rPr lang="ru-RU" sz="2400" i="1" u="sng" dirty="0">
                <a:solidFill>
                  <a:srgbClr val="0033CC"/>
                </a:solidFill>
              </a:rPr>
              <a:t>Зелёные поляны</a:t>
            </a:r>
            <a:r>
              <a:rPr lang="ru-RU" sz="2400" dirty="0">
                <a:solidFill>
                  <a:srgbClr val="0033CC"/>
                </a:solidFill>
              </a:rPr>
              <a:t/>
            </a:r>
            <a:br>
              <a:rPr lang="ru-RU" sz="2400" dirty="0">
                <a:solidFill>
                  <a:srgbClr val="0033CC"/>
                </a:solidFill>
              </a:rPr>
            </a:br>
            <a:r>
              <a:rPr lang="ru-RU" sz="2400" dirty="0">
                <a:solidFill>
                  <a:srgbClr val="0033CC"/>
                </a:solidFill>
              </a:rPr>
              <a:t>                                                   -</a:t>
            </a:r>
            <a:r>
              <a:rPr lang="ru-RU" sz="2400" i="1" u="sng" dirty="0">
                <a:solidFill>
                  <a:srgbClr val="0033CC"/>
                </a:solidFill>
              </a:rPr>
              <a:t>Мосты и берега</a:t>
            </a:r>
            <a:r>
              <a:rPr lang="ru-RU" sz="2400" dirty="0">
                <a:solidFill>
                  <a:srgbClr val="0033CC"/>
                </a:solidFill>
              </a:rPr>
              <a:t> </a:t>
            </a:r>
            <a:r>
              <a:rPr lang="ru-RU" sz="3200" dirty="0">
                <a:solidFill>
                  <a:srgbClr val="0033CC"/>
                </a:solidFill>
              </a:rPr>
              <a:t/>
            </a:r>
            <a:br>
              <a:rPr lang="ru-RU" sz="3200" dirty="0">
                <a:solidFill>
                  <a:srgbClr val="0033CC"/>
                </a:solidFill>
              </a:rPr>
            </a:br>
            <a:r>
              <a:rPr lang="ru-RU" sz="3200" dirty="0">
                <a:solidFill>
                  <a:schemeClr val="accent2"/>
                </a:solidFill>
              </a:rPr>
              <a:t/>
            </a:r>
            <a:br>
              <a:rPr lang="ru-RU" sz="3200" dirty="0">
                <a:solidFill>
                  <a:schemeClr val="accent2"/>
                </a:solidFill>
              </a:rPr>
            </a:br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11267" name="Picture 4" descr="Зел пол 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0"/>
            <a:ext cx="2419351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 descr="6 стр ЗП_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108199" y="0"/>
            <a:ext cx="2392363" cy="3384550"/>
          </a:xfrm>
          <a:noFill/>
        </p:spPr>
      </p:pic>
      <p:pic>
        <p:nvPicPr>
          <p:cNvPr id="11269" name="Picture 6" descr="Ми берег_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3127375"/>
            <a:ext cx="2646362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Стр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2588" y="3357563"/>
            <a:ext cx="241141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8" descr="Вкладыш _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437063"/>
            <a:ext cx="10699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9" descr="ВКЛАДЫШ-_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16013" y="4437063"/>
            <a:ext cx="1052512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0" descr="ВКЛАДЫШ-_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68538" y="4437063"/>
            <a:ext cx="103187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1" descr="ВКЛАДЫШ-_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48038" y="4437063"/>
            <a:ext cx="102552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2" descr="Вкладыш _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463" y="1412875"/>
            <a:ext cx="10699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3" descr="ВКЛАДЫШ-_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67400" y="1412875"/>
            <a:ext cx="10525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4" descr="ВКЛАДЫШ-_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19925" y="1412875"/>
            <a:ext cx="1030288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15" descr="ВКЛАДЫШ-_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115300" y="1412875"/>
            <a:ext cx="1028700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600450" y="193675"/>
            <a:ext cx="5543550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>
                <a:solidFill>
                  <a:schemeClr val="tx1"/>
                </a:solidFill>
                <a:effectLst/>
              </a:rPr>
              <a:t>Книга - игра «Мосты и берега» и«Зелёные поляны»</a:t>
            </a:r>
            <a:br>
              <a:rPr lang="ru-RU" sz="2400">
                <a:solidFill>
                  <a:schemeClr val="tx1"/>
                </a:solidFill>
                <a:effectLst/>
              </a:rPr>
            </a:br>
            <a:r>
              <a:rPr lang="ru-RU" sz="2400">
                <a:solidFill>
                  <a:schemeClr val="tx1"/>
                </a:solidFill>
                <a:effectLst/>
              </a:rPr>
              <a:t>с магнитными карточками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30724" name="Picture 4" descr="IMG_92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2250"/>
            <a:ext cx="3903663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Picture 5" descr="IMG_9210"/>
          <p:cNvSpPr>
            <a:spLocks noChangeAspect="1" noChangeArrowheads="1"/>
          </p:cNvSpPr>
          <p:nvPr/>
        </p:nvSpPr>
        <p:spPr bwMode="auto">
          <a:xfrm>
            <a:off x="0" y="4429125"/>
            <a:ext cx="4476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726" name="Picture 6" descr="IMG_9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2205038"/>
            <a:ext cx="3313113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IMG_92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8" y="1357313"/>
            <a:ext cx="2232025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50" y="142875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785813"/>
            <a:ext cx="298608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Содержимое 7"/>
          <p:cNvSpPr>
            <a:spLocks noGrp="1"/>
          </p:cNvSpPr>
          <p:nvPr>
            <p:ph sz="quarter" idx="13"/>
          </p:nvPr>
        </p:nvSpPr>
        <p:spPr>
          <a:xfrm>
            <a:off x="1187450" y="1844675"/>
            <a:ext cx="6400800" cy="3475038"/>
          </a:xfrm>
        </p:spPr>
        <p:txBody>
          <a:bodyPr/>
          <a:lstStyle/>
          <a:p>
            <a:endParaRPr lang="ru-RU"/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714625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600450" y="193675"/>
            <a:ext cx="5364163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>
                <a:solidFill>
                  <a:srgbClr val="0000FF"/>
                </a:solidFill>
                <a:effectLst/>
                <a:latin typeface="Arial" charset="0"/>
              </a:rPr>
              <a:t>Магнитные карточки на доске и на столе в ДОУ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1412875"/>
            <a:ext cx="5435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79838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635375" y="1412875"/>
            <a:ext cx="144463" cy="5445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86125" y="0"/>
            <a:ext cx="5607050" cy="1214438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>
                <a:solidFill>
                  <a:schemeClr val="tx1"/>
                </a:solidFill>
                <a:effectLst/>
              </a:rPr>
              <a:t>Игра «Зелёные поляны» </a:t>
            </a:r>
            <a:br>
              <a:rPr lang="ru-RU" sz="2400">
                <a:solidFill>
                  <a:schemeClr val="tx1"/>
                </a:solidFill>
                <a:effectLst/>
              </a:rPr>
            </a:br>
            <a:r>
              <a:rPr lang="ru-RU" sz="2400">
                <a:solidFill>
                  <a:schemeClr val="tx1"/>
                </a:solidFill>
                <a:effectLst/>
              </a:rPr>
              <a:t>(1997 год выпуска - раритет)</a:t>
            </a:r>
            <a:br>
              <a:rPr lang="ru-RU" sz="2400">
                <a:solidFill>
                  <a:schemeClr val="tx1"/>
                </a:solidFill>
                <a:effectLst/>
              </a:rPr>
            </a:br>
            <a:r>
              <a:rPr lang="ru-RU" sz="2400">
                <a:solidFill>
                  <a:schemeClr val="tx1"/>
                </a:solidFill>
                <a:effectLst/>
              </a:rPr>
              <a:t>первый вариант игры </a:t>
            </a:r>
            <a:br>
              <a:rPr lang="ru-RU" sz="2400">
                <a:solidFill>
                  <a:schemeClr val="tx1"/>
                </a:solidFill>
                <a:effectLst/>
              </a:rPr>
            </a:br>
            <a:r>
              <a:rPr lang="ru-RU" sz="2400">
                <a:solidFill>
                  <a:schemeClr val="tx1"/>
                </a:solidFill>
                <a:effectLst/>
              </a:rPr>
              <a:t>«Лесной Лабиринт» </a:t>
            </a:r>
          </a:p>
        </p:txBody>
      </p:sp>
      <p:pic>
        <p:nvPicPr>
          <p:cNvPr id="33795" name="Picture 3" descr="Зелёные _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357438"/>
            <a:ext cx="4303713" cy="5715000"/>
          </a:xfrm>
        </p:spPr>
      </p:pic>
      <p:pic>
        <p:nvPicPr>
          <p:cNvPr id="33796" name="Picture 4" descr="PB2704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3303588"/>
            <a:ext cx="4929187" cy="355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PC240368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1143000"/>
            <a:ext cx="2447925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PB270519_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71438"/>
            <a:ext cx="3643313" cy="256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7"/>
          <p:cNvSpPr>
            <a:spLocks noChangeArrowheads="1" noChangeShapeType="1" noTextEdit="1"/>
          </p:cNvSpPr>
          <p:nvPr/>
        </p:nvSpPr>
        <p:spPr bwMode="auto">
          <a:xfrm>
            <a:off x="0" y="1844675"/>
            <a:ext cx="5940425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31"/>
              </a:avLst>
            </a:prstTxWarp>
          </a:bodyPr>
          <a:lstStyle/>
          <a:p>
            <a:pPr algn="ctr"/>
            <a:r>
              <a:rPr lang="ru-RU" sz="2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Система "РАДУГА КАЙЕ"</a:t>
            </a:r>
          </a:p>
        </p:txBody>
      </p:sp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588" y="3573463"/>
            <a:ext cx="4824412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15888"/>
            <a:ext cx="30003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0438"/>
            <a:ext cx="45259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68313" y="2867025"/>
            <a:ext cx="8675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В набор входят 264 карточки 82 видов</a:t>
            </a:r>
          </a:p>
          <a:p>
            <a:pPr eaLnBrk="0" hangingPunct="0"/>
            <a:r>
              <a:rPr lang="ru-RU"/>
              <a:t>Примеры сборки                                           Лицо             и оборот коробки</a:t>
            </a: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5651500" y="3500438"/>
            <a:ext cx="730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7092950" y="3500438"/>
            <a:ext cx="714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2339975" y="3357563"/>
            <a:ext cx="21748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4214813" cy="164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/>
          </p:cNvSpPr>
          <p:nvPr>
            <p:ph type="body" idx="4294967295"/>
          </p:nvPr>
        </p:nvSpPr>
        <p:spPr>
          <a:xfrm>
            <a:off x="-323850" y="1341438"/>
            <a:ext cx="9217025" cy="4338637"/>
          </a:xfrm>
        </p:spPr>
        <p:txBody>
          <a:bodyPr/>
          <a:lstStyle/>
          <a:p>
            <a:pPr algn="r" eaLnBrk="1" hangingPunct="1"/>
            <a:r>
              <a:rPr lang="ru-RU"/>
              <a:t>Развёртка упаковочной коробки игры</a:t>
            </a:r>
          </a:p>
        </p:txBody>
      </p:sp>
      <p:pic>
        <p:nvPicPr>
          <p:cNvPr id="35843" name="Picture 8" descr="Korobka_L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752600"/>
            <a:ext cx="619283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2" name="WordArt 7"/>
          <p:cNvSpPr>
            <a:spLocks noChangeArrowheads="1" noChangeShapeType="1" noTextEdit="1"/>
          </p:cNvSpPr>
          <p:nvPr/>
        </p:nvSpPr>
        <p:spPr bwMode="auto">
          <a:xfrm>
            <a:off x="3600450" y="193675"/>
            <a:ext cx="4067175" cy="1143000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wrap="none" fromWordArt="1">
            <a:prstTxWarp prst="textPlain">
              <a:avLst>
                <a:gd name="adj" fmla="val 50231"/>
              </a:avLst>
            </a:prstTxWarp>
          </a:bodyPr>
          <a:lstStyle/>
          <a:p>
            <a:pPr algn="ctr">
              <a:defRPr/>
            </a:pPr>
            <a:r>
              <a:rPr lang="ru-RU" sz="2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Система "РАДУГА КАЙЕ"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3571875" cy="1714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786188" y="-315913"/>
            <a:ext cx="5357812" cy="1223963"/>
          </a:xfrm>
          <a:noFill/>
        </p:spPr>
        <p:txBody>
          <a:bodyPr wrap="square" numCol="1" anchor="ctr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>
                <a:solidFill>
                  <a:schemeClr val="tx1"/>
                </a:solidFill>
                <a:effectLst/>
                <a:latin typeface="Arial" charset="0"/>
              </a:rPr>
              <a:t>«Радуга Кайе» в детском саду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549275"/>
            <a:ext cx="4429125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3632200"/>
            <a:ext cx="2357437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3657600"/>
            <a:ext cx="38877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8" descr="IMG_9126_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0290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3632200"/>
            <a:ext cx="2357437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3563938" y="0"/>
            <a:ext cx="5580062" cy="1916113"/>
          </a:xfrm>
          <a:noFill/>
        </p:spPr>
        <p:txBody>
          <a:bodyPr wrap="square" numCol="1" anchor="ctr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000" b="0">
                <a:solidFill>
                  <a:srgbClr val="0000FF"/>
                </a:solidFill>
                <a:effectLst/>
              </a:rPr>
              <a:t>Радуга Кайе с магнитными карточками в детском саду (на доске и на планшете)</a:t>
            </a:r>
            <a:br>
              <a:rPr lang="ru-RU" sz="2000" b="0">
                <a:solidFill>
                  <a:srgbClr val="0000FF"/>
                </a:solidFill>
                <a:effectLst/>
              </a:rPr>
            </a:br>
            <a:r>
              <a:rPr lang="ru-RU" sz="2000" b="0">
                <a:solidFill>
                  <a:srgbClr val="0000FF"/>
                </a:solidFill>
                <a:effectLst/>
              </a:rPr>
              <a:t>и в детском центре ( на двухстороннем планшете)</a:t>
            </a:r>
          </a:p>
        </p:txBody>
      </p:sp>
      <p:pic>
        <p:nvPicPr>
          <p:cNvPr id="37891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0438" y="1643063"/>
            <a:ext cx="6572250" cy="4929187"/>
          </a:xfrm>
          <a:noFill/>
        </p:spPr>
      </p:pic>
      <p:pic>
        <p:nvPicPr>
          <p:cNvPr id="378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5" y="0"/>
            <a:ext cx="224631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0"/>
            <a:ext cx="1941513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38" y="3357563"/>
            <a:ext cx="26098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14313" y="5500688"/>
            <a:ext cx="8605837" cy="928687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>
                <a:solidFill>
                  <a:schemeClr val="tx1"/>
                </a:solidFill>
                <a:effectLst/>
                <a:latin typeface="Arial" charset="0"/>
              </a:rPr>
              <a:t>Хорошее настроение очень важно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38916" name="Picture 4" descr="SAM_21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21488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071938" y="142875"/>
            <a:ext cx="5072062" cy="1630363"/>
          </a:xfrm>
          <a:noFill/>
        </p:spPr>
        <p:txBody>
          <a:bodyPr wrap="square" numCol="1" anchor="ctr" compatLnSpc="1">
            <a:prstTxWarp prst="textNoShape">
              <a:avLst/>
            </a:prstTxWarp>
          </a:bodyPr>
          <a:lstStyle/>
          <a:p>
            <a:pPr algn="l" eaLnBrk="1" hangingPunct="1">
              <a:buFont typeface="Georgia" pitchFamily="18" charset="0"/>
              <a:buNone/>
            </a:pPr>
            <a:r>
              <a:rPr lang="ru-RU" sz="2400" dirty="0">
                <a:solidFill>
                  <a:srgbClr val="0000FF"/>
                </a:solidFill>
                <a:effectLst/>
                <a:latin typeface="Verdana" pitchFamily="34" charset="0"/>
              </a:rPr>
              <a:t>    В чём отличия и преимущества «Системы»? </a:t>
            </a:r>
            <a:r>
              <a:rPr lang="ru-RU" sz="1800" dirty="0">
                <a:solidFill>
                  <a:srgbClr val="0000FF"/>
                </a:solidFill>
                <a:effectLst/>
              </a:rPr>
              <a:t>Автор:</a:t>
            </a:r>
            <a:r>
              <a:rPr lang="ru-RU" sz="1800" dirty="0">
                <a:solidFill>
                  <a:schemeClr val="hlink"/>
                </a:solidFill>
                <a:effectLst/>
                <a:latin typeface="Arial" charset="0"/>
              </a:rPr>
              <a:t> </a:t>
            </a:r>
            <a:r>
              <a:rPr lang="ru-RU" sz="1800" dirty="0">
                <a:solidFill>
                  <a:srgbClr val="00FFFF"/>
                </a:solidFill>
                <a:effectLst/>
              </a:rPr>
              <a:t>- </a:t>
            </a:r>
            <a:r>
              <a:rPr lang="ru-RU" sz="1800" i="1" dirty="0">
                <a:solidFill>
                  <a:schemeClr val="tx2"/>
                </a:solidFill>
                <a:effectLst/>
              </a:rPr>
              <a:t>имеет</a:t>
            </a:r>
            <a:r>
              <a:rPr lang="ru-RU" sz="1800" dirty="0">
                <a:solidFill>
                  <a:schemeClr val="tx2"/>
                </a:solidFill>
                <a:effectLst/>
              </a:rPr>
              <a:t> </a:t>
            </a:r>
            <a:r>
              <a:rPr lang="ru-RU" sz="1800" i="1" dirty="0"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lang="ru-RU" sz="1800" i="1" u="sng" dirty="0">
                <a:solidFill>
                  <a:schemeClr val="tx2"/>
                </a:solidFill>
                <a:effectLst/>
              </a:rPr>
              <a:t>уникальный </a:t>
            </a:r>
            <a:r>
              <a:rPr lang="ru-RU" sz="1800" i="1" u="sng" dirty="0" smtClean="0">
                <a:solidFill>
                  <a:schemeClr val="tx2"/>
                </a:solidFill>
                <a:effectLst/>
              </a:rPr>
              <a:t>40</a:t>
            </a:r>
            <a:r>
              <a:rPr lang="ru-RU" sz="1800" b="0" i="1" u="sng" dirty="0" smtClean="0">
                <a:solidFill>
                  <a:schemeClr val="tx2"/>
                </a:solidFill>
                <a:effectLst/>
              </a:rPr>
              <a:t>-</a:t>
            </a:r>
            <a:r>
              <a:rPr lang="ru-RU" sz="1800" i="1" u="sng" dirty="0" smtClean="0">
                <a:solidFill>
                  <a:schemeClr val="tx2"/>
                </a:solidFill>
                <a:effectLst/>
              </a:rPr>
              <a:t>летний </a:t>
            </a:r>
            <a:r>
              <a:rPr lang="ru-RU" sz="1800" i="1" u="sng" dirty="0">
                <a:solidFill>
                  <a:schemeClr val="tx2"/>
                </a:solidFill>
                <a:effectLst/>
              </a:rPr>
              <a:t>опыт</a:t>
            </a:r>
            <a:r>
              <a:rPr lang="ru-RU" sz="2200" i="1" u="sng" dirty="0">
                <a:solidFill>
                  <a:schemeClr val="tx2"/>
                </a:solidFill>
                <a:effectLst/>
              </a:rPr>
              <a:t> </a:t>
            </a:r>
            <a:r>
              <a:rPr lang="ru-RU" sz="1800" dirty="0">
                <a:solidFill>
                  <a:schemeClr val="tx2"/>
                </a:solidFill>
                <a:effectLst/>
              </a:rPr>
              <a:t>изобретательской, внедренческой</a:t>
            </a:r>
            <a:r>
              <a:rPr lang="ru-RU" sz="1800" dirty="0">
                <a:solidFill>
                  <a:schemeClr val="tx2"/>
                </a:solidFill>
                <a:effectLst/>
                <a:latin typeface="Arial" charset="0"/>
              </a:rPr>
              <a:t>,</a:t>
            </a:r>
            <a:r>
              <a:rPr lang="ru-RU" sz="1800" i="1" u="sng" dirty="0">
                <a:solidFill>
                  <a:schemeClr val="tx2"/>
                </a:solidFill>
                <a:effectLst/>
              </a:rPr>
              <a:t> </a:t>
            </a:r>
            <a:r>
              <a:rPr lang="ru-RU" sz="2200" i="1" u="sng" dirty="0">
                <a:solidFill>
                  <a:schemeClr val="tx2"/>
                </a:solidFill>
                <a:effectLst/>
                <a:latin typeface="Arial" charset="0"/>
              </a:rPr>
              <a:t/>
            </a:r>
            <a:br>
              <a:rPr lang="ru-RU" sz="2200" i="1" u="sng" dirty="0">
                <a:solidFill>
                  <a:schemeClr val="tx2"/>
                </a:solidFill>
                <a:effectLst/>
                <a:latin typeface="Arial" charset="0"/>
              </a:rPr>
            </a:br>
            <a:endParaRPr lang="ru-RU" sz="2200" i="1" u="sng" dirty="0"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28775"/>
            <a:ext cx="9144000" cy="5688013"/>
          </a:xfrm>
        </p:spPr>
        <p:txBody>
          <a:bodyPr/>
          <a:lstStyle/>
          <a:p>
            <a:pPr marL="609600" indent="-609600" eaLnBrk="1" hangingPunct="1">
              <a:buFont typeface="Georgia" pitchFamily="18" charset="0"/>
              <a:buNone/>
            </a:pPr>
            <a:r>
              <a:rPr lang="ru-RU" sz="2000" dirty="0">
                <a:solidFill>
                  <a:schemeClr val="tx2"/>
                </a:solidFill>
              </a:rPr>
              <a:t>выставочной, педагогической и</a:t>
            </a:r>
            <a:r>
              <a:rPr lang="ru-RU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просветительской деятельности;</a:t>
            </a:r>
          </a:p>
          <a:p>
            <a:pPr marL="609600" indent="-609600" eaLnBrk="1" hangingPunct="1">
              <a:buFont typeface="Georgia" pitchFamily="18" charset="0"/>
              <a:buNone/>
            </a:pPr>
            <a:r>
              <a:rPr lang="ru-RU" sz="2000" b="1" i="1" dirty="0">
                <a:solidFill>
                  <a:srgbClr val="99FF33"/>
                </a:solidFill>
                <a:latin typeface="Arial" charset="0"/>
              </a:rPr>
              <a:t>-</a:t>
            </a:r>
            <a:r>
              <a:rPr lang="ru-RU" sz="2000" i="1" dirty="0">
                <a:solidFill>
                  <a:srgbClr val="99FF33"/>
                </a:solidFill>
                <a:latin typeface="Arial" charset="0"/>
              </a:rPr>
              <a:t> </a:t>
            </a:r>
            <a:r>
              <a:rPr lang="ru-RU" sz="2000" i="1" dirty="0">
                <a:solidFill>
                  <a:schemeClr val="tx2"/>
                </a:solidFill>
              </a:rPr>
              <a:t>изобретает то, чего не было в мире, </a:t>
            </a:r>
            <a:r>
              <a:rPr lang="ru-RU" sz="2000" dirty="0">
                <a:solidFill>
                  <a:schemeClr val="tx2"/>
                </a:solidFill>
              </a:rPr>
              <a:t>не просто</a:t>
            </a:r>
            <a:r>
              <a:rPr lang="ru-RU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отдельную игрушку или игру, </a:t>
            </a:r>
            <a:endParaRPr lang="ru-RU" sz="2000" i="1" dirty="0">
              <a:solidFill>
                <a:schemeClr val="tx2"/>
              </a:solidFill>
              <a:latin typeface="Arial" charset="0"/>
            </a:endParaRPr>
          </a:p>
          <a:p>
            <a:pPr marL="609600" indent="-609600" eaLnBrk="1" hangingPunct="1">
              <a:buFont typeface="Georgia" pitchFamily="18" charset="0"/>
              <a:buNone/>
            </a:pPr>
            <a:r>
              <a:rPr lang="ru-RU" sz="2000" b="1" dirty="0">
                <a:solidFill>
                  <a:schemeClr val="tx2"/>
                </a:solidFill>
                <a:latin typeface="Arial Narrow" pitchFamily="34" charset="0"/>
              </a:rPr>
              <a:t>а создаёт </a:t>
            </a:r>
            <a:r>
              <a:rPr lang="ru-RU" sz="2000" b="1" i="1" dirty="0">
                <a:solidFill>
                  <a:schemeClr val="tx2"/>
                </a:solidFill>
                <a:latin typeface="Arial Narrow" pitchFamily="34" charset="0"/>
              </a:rPr>
              <a:t>развивающие предметно-игровые системы</a:t>
            </a:r>
            <a:r>
              <a:rPr lang="ru-RU" sz="2000" b="1" i="1" dirty="0">
                <a:solidFill>
                  <a:schemeClr val="tx2"/>
                </a:solidFill>
                <a:latin typeface="Arial" charset="0"/>
              </a:rPr>
              <a:t> открытого типа </a:t>
            </a:r>
            <a:r>
              <a:rPr lang="ru-RU" sz="2000" i="1" dirty="0">
                <a:solidFill>
                  <a:schemeClr val="tx2"/>
                </a:solidFill>
                <a:latin typeface="Arial Narrow" pitchFamily="34" charset="0"/>
              </a:rPr>
              <a:t>, </a:t>
            </a:r>
            <a:endParaRPr lang="ru-RU" sz="2000" i="1" dirty="0">
              <a:solidFill>
                <a:schemeClr val="tx2"/>
              </a:solidFill>
              <a:latin typeface="Arial" charset="0"/>
            </a:endParaRPr>
          </a:p>
          <a:p>
            <a:pPr marL="609600" indent="-609600" eaLnBrk="1" hangingPunct="1">
              <a:buFont typeface="Georgia" pitchFamily="18" charset="0"/>
              <a:buNone/>
            </a:pPr>
            <a:r>
              <a:rPr lang="ru-RU" sz="2000" i="1" dirty="0">
                <a:solidFill>
                  <a:schemeClr val="tx2"/>
                </a:solidFill>
                <a:latin typeface="Arial Narrow" pitchFamily="34" charset="0"/>
              </a:rPr>
              <a:t>которые  отличаются :</a:t>
            </a:r>
          </a:p>
          <a:p>
            <a:pPr marL="609600" indent="-609600" eaLnBrk="1" hangingPunct="1">
              <a:buFont typeface="Georgia" pitchFamily="18" charset="0"/>
              <a:buNone/>
            </a:pPr>
            <a:r>
              <a:rPr lang="ru-RU" sz="2000" dirty="0">
                <a:solidFill>
                  <a:schemeClr val="tx2"/>
                </a:solidFill>
                <a:latin typeface="Arial" charset="0"/>
              </a:rPr>
              <a:t>     - 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вариативностью</a:t>
            </a:r>
            <a:r>
              <a:rPr lang="ru-RU" sz="2000" dirty="0">
                <a:solidFill>
                  <a:schemeClr val="tx2"/>
                </a:solidFill>
                <a:latin typeface="Arial" charset="0"/>
              </a:rPr>
              <a:t> и 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многофункциональностью, </a:t>
            </a:r>
            <a:endParaRPr lang="ru-RU" sz="2000" dirty="0">
              <a:solidFill>
                <a:schemeClr val="tx2"/>
              </a:solidFill>
              <a:latin typeface="Arial" charset="0"/>
            </a:endParaRPr>
          </a:p>
          <a:p>
            <a:pPr marL="609600" indent="-609600" eaLnBrk="1" hangingPunct="1">
              <a:buFont typeface="Georgia" pitchFamily="18" charset="0"/>
              <a:buNone/>
            </a:pPr>
            <a:r>
              <a:rPr lang="ru-RU" sz="2000" dirty="0">
                <a:solidFill>
                  <a:schemeClr val="tx2"/>
                </a:solidFill>
                <a:latin typeface="Arial" charset="0"/>
              </a:rPr>
              <a:t>     - 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компактностью, применением в широком возрастном диапазоне для детей , </a:t>
            </a:r>
          </a:p>
          <a:p>
            <a:pPr marL="609600" indent="-609600" eaLnBrk="1" hangingPunct="1">
              <a:buFont typeface="Georgia" pitchFamily="18" charset="0"/>
              <a:buNone/>
            </a:pPr>
            <a:r>
              <a:rPr lang="ru-RU" sz="2000" u="sng" dirty="0">
                <a:solidFill>
                  <a:schemeClr val="tx2"/>
                </a:solidFill>
                <a:latin typeface="Arial Narrow" pitchFamily="34" charset="0"/>
              </a:rPr>
              <a:t>        </a:t>
            </a:r>
            <a:r>
              <a:rPr lang="ru-RU" sz="2000" b="1" u="sng" dirty="0">
                <a:solidFill>
                  <a:schemeClr val="tx2"/>
                </a:solidFill>
                <a:latin typeface="Arial Narrow" pitchFamily="34" charset="0"/>
              </a:rPr>
              <a:t>в том числе с ОВЗ</a:t>
            </a:r>
            <a:r>
              <a:rPr lang="ru-RU" sz="2000" b="1" dirty="0">
                <a:solidFill>
                  <a:schemeClr val="tx2"/>
                </a:solidFill>
                <a:latin typeface="Arial Narrow" pitchFamily="34" charset="0"/>
              </a:rPr>
              <a:t> , 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для игры, занятий, тестирования и диагностирования; </a:t>
            </a:r>
            <a:endParaRPr lang="ru-RU" sz="2000" dirty="0">
              <a:solidFill>
                <a:schemeClr val="tx2"/>
              </a:solidFill>
              <a:latin typeface="Arial" charset="0"/>
            </a:endParaRPr>
          </a:p>
          <a:p>
            <a:pPr marL="609600" indent="-609600" eaLnBrk="1" hangingPunct="1">
              <a:buNone/>
            </a:pPr>
            <a:r>
              <a:rPr lang="ru-RU" sz="2000" dirty="0">
                <a:solidFill>
                  <a:schemeClr val="tx2"/>
                </a:solidFill>
                <a:latin typeface="Arial" charset="0"/>
              </a:rPr>
              <a:t>     - 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возможностью </a:t>
            </a:r>
            <a:r>
              <a:rPr lang="ru-RU" sz="2000" b="1" u="sng" dirty="0">
                <a:solidFill>
                  <a:schemeClr val="tx2"/>
                </a:solidFill>
                <a:latin typeface="Arial Narrow" pitchFamily="34" charset="0"/>
              </a:rPr>
              <a:t>экспериментирования и конструирования, а также </a:t>
            </a:r>
            <a:r>
              <a:rPr lang="ru-RU" sz="2000" b="1" i="1" u="sng" dirty="0">
                <a:solidFill>
                  <a:schemeClr val="tx2"/>
                </a:solidFill>
                <a:latin typeface="Arial Narrow" pitchFamily="34" charset="0"/>
              </a:rPr>
              <a:t>перекрёстного</a:t>
            </a:r>
            <a:r>
              <a:rPr lang="ru-RU" sz="2000" b="1" u="sng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b="1" i="1" u="sng" dirty="0">
                <a:solidFill>
                  <a:schemeClr val="tx2"/>
                </a:solidFill>
                <a:latin typeface="Arial Narrow" pitchFamily="34" charset="0"/>
              </a:rPr>
              <a:t>совместного</a:t>
            </a:r>
            <a:r>
              <a:rPr lang="ru-RU" sz="2000" b="1" u="sng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b="1" i="1" u="sng" dirty="0">
                <a:solidFill>
                  <a:schemeClr val="tx2"/>
                </a:solidFill>
                <a:latin typeface="Arial Narrow" pitchFamily="34" charset="0"/>
              </a:rPr>
              <a:t>многолетнего </a:t>
            </a:r>
            <a:r>
              <a:rPr lang="ru-RU" sz="2000" b="1" u="sng" dirty="0">
                <a:solidFill>
                  <a:schemeClr val="tx2"/>
                </a:solidFill>
                <a:latin typeface="Arial Narrow" pitchFamily="34" charset="0"/>
              </a:rPr>
              <a:t>применения разных систем, </a:t>
            </a:r>
            <a:endParaRPr lang="ru-RU" sz="2000" u="sng" dirty="0">
              <a:solidFill>
                <a:schemeClr val="tx2"/>
              </a:solidFill>
              <a:latin typeface="Arial" charset="0"/>
            </a:endParaRPr>
          </a:p>
          <a:p>
            <a:pPr marL="609600" indent="-609600" eaLnBrk="1" hangingPunct="1">
              <a:buFont typeface="Georgia" pitchFamily="18" charset="0"/>
              <a:buNone/>
            </a:pPr>
            <a:r>
              <a:rPr lang="ru-RU" sz="2000" u="sng" dirty="0">
                <a:solidFill>
                  <a:schemeClr val="tx2"/>
                </a:solidFill>
                <a:latin typeface="Arial" charset="0"/>
              </a:rPr>
              <a:t>    -</a:t>
            </a:r>
            <a:r>
              <a:rPr lang="ru-RU" sz="2000" u="sng" dirty="0">
                <a:solidFill>
                  <a:schemeClr val="tx2"/>
                </a:solidFill>
                <a:latin typeface="Arial Narrow" pitchFamily="34" charset="0"/>
              </a:rPr>
              <a:t> быстрым получением положительного результата</a:t>
            </a:r>
            <a:r>
              <a:rPr lang="ru-RU" sz="1800" u="sng" dirty="0">
                <a:solidFill>
                  <a:schemeClr val="tx2"/>
                </a:solidFill>
                <a:latin typeface="Arial" charset="0"/>
              </a:rPr>
              <a:t> («высокая производительность игрушечного труда») , </a:t>
            </a:r>
            <a:r>
              <a:rPr lang="ru-RU" sz="1800" u="sng" dirty="0" err="1">
                <a:solidFill>
                  <a:schemeClr val="tx2"/>
                </a:solidFill>
                <a:latin typeface="Arial" charset="0"/>
              </a:rPr>
              <a:t>антикомпьютерностью</a:t>
            </a:r>
            <a:r>
              <a:rPr lang="ru-RU" sz="1800" u="sng" dirty="0">
                <a:solidFill>
                  <a:schemeClr val="tx2"/>
                </a:solidFill>
                <a:latin typeface="Arial" charset="0"/>
              </a:rPr>
              <a:t> и долговечностью.</a:t>
            </a:r>
            <a:endParaRPr lang="ru-RU" sz="1800" dirty="0">
              <a:solidFill>
                <a:schemeClr val="tx2"/>
              </a:solidFill>
              <a:latin typeface="Arial" charset="0"/>
            </a:endParaRPr>
          </a:p>
          <a:p>
            <a:pPr marL="609600" indent="-609600" eaLnBrk="1" hangingPunct="1">
              <a:buFont typeface="Georgia" pitchFamily="18" charset="0"/>
              <a:buNone/>
            </a:pPr>
            <a:r>
              <a:rPr lang="ru-RU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latin typeface="Arial Narrow" pitchFamily="34" charset="0"/>
              </a:rPr>
              <a:t>А в результате всего этого</a:t>
            </a:r>
            <a:r>
              <a:rPr lang="ru-RU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latin typeface="Arial Narrow" pitchFamily="34" charset="0"/>
              </a:rPr>
              <a:t>– являются </a:t>
            </a:r>
            <a:r>
              <a:rPr lang="ru-RU" sz="2000" b="1" i="1" dirty="0">
                <a:solidFill>
                  <a:srgbClr val="0000FF"/>
                </a:solidFill>
                <a:latin typeface="Arial Narrow" pitchFamily="34" charset="0"/>
              </a:rPr>
              <a:t>педагогически </a:t>
            </a:r>
            <a:r>
              <a:rPr lang="ru-RU" sz="2000" b="1" i="1" dirty="0">
                <a:solidFill>
                  <a:srgbClr val="0000FF"/>
                </a:solidFill>
                <a:latin typeface="Arial" charset="0"/>
              </a:rPr>
              <a:t>ц</a:t>
            </a:r>
            <a:r>
              <a:rPr lang="ru-RU" sz="2000" b="1" i="1" dirty="0">
                <a:solidFill>
                  <a:srgbClr val="0000FF"/>
                </a:solidFill>
                <a:latin typeface="Arial Narrow" pitchFamily="34" charset="0"/>
              </a:rPr>
              <a:t>елесообразными,</a:t>
            </a:r>
            <a:r>
              <a:rPr lang="ru-RU" sz="20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ru-RU" sz="2000" b="1" i="1" dirty="0">
                <a:solidFill>
                  <a:srgbClr val="0000FF"/>
                </a:solidFill>
                <a:latin typeface="Arial Narrow" pitchFamily="34" charset="0"/>
              </a:rPr>
              <a:t>психологически комфортными, здоровье сберегающими и</a:t>
            </a:r>
            <a:r>
              <a:rPr lang="ru-RU" sz="2000" b="1" dirty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2000" b="1" i="1" dirty="0">
                <a:solidFill>
                  <a:srgbClr val="0000FF"/>
                </a:solidFill>
                <a:latin typeface="Arial Narrow" pitchFamily="34" charset="0"/>
              </a:rPr>
              <a:t>экономически выгодными</a:t>
            </a:r>
            <a:r>
              <a:rPr lang="ru-RU" sz="2000" b="1" i="1" dirty="0">
                <a:solidFill>
                  <a:srgbClr val="0000FF"/>
                </a:solidFill>
              </a:rPr>
              <a:t> .</a:t>
            </a:r>
          </a:p>
          <a:p>
            <a:pPr marL="609600" indent="-609600" eaLnBrk="1" hangingPunct="1">
              <a:buFont typeface="Georgia" pitchFamily="18" charset="0"/>
              <a:buNone/>
            </a:pP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3643313" cy="16430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73" name="Picture 5" descr="Берлин -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0"/>
            <a:ext cx="214312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Берлин я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2700"/>
            <a:ext cx="214312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43438" y="193675"/>
            <a:ext cx="4176712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>
                <a:solidFill>
                  <a:schemeClr val="tx1"/>
                </a:solidFill>
                <a:effectLst/>
              </a:rPr>
              <a:t> </a:t>
            </a:r>
            <a:r>
              <a:rPr lang="ru-RU" sz="2400">
                <a:solidFill>
                  <a:srgbClr val="0000FF"/>
                </a:solidFill>
                <a:effectLst/>
              </a:rPr>
              <a:t>«Соты Кайе»</a:t>
            </a:r>
            <a:br>
              <a:rPr lang="ru-RU" sz="2400">
                <a:solidFill>
                  <a:srgbClr val="0000FF"/>
                </a:solidFill>
                <a:effectLst/>
              </a:rPr>
            </a:br>
            <a:r>
              <a:rPr lang="ru-RU" sz="2400">
                <a:solidFill>
                  <a:srgbClr val="0000FF"/>
                </a:solidFill>
                <a:effectLst/>
              </a:rPr>
              <a:t>В наборе 84 элемента, 21 вариант рисунка по 4 каждого.</a:t>
            </a:r>
            <a:r>
              <a:rPr lang="ru-RU" sz="2400"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39939" name="Picture 5" descr="оборот с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6" descr="ОбложкаС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46450"/>
            <a:ext cx="4859338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СОТЫ КАЙ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1857375"/>
            <a:ext cx="356393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8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3357563"/>
            <a:ext cx="8893175" cy="142875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>
                <a:solidFill>
                  <a:schemeClr val="tx1"/>
                </a:solidFill>
                <a:effectLst/>
              </a:rPr>
              <a:t>«Соты Кайе» в детском саду</a:t>
            </a:r>
            <a:br>
              <a:rPr lang="ru-RU" sz="2400">
                <a:solidFill>
                  <a:schemeClr val="tx1"/>
                </a:solidFill>
                <a:effectLst/>
              </a:rPr>
            </a:br>
            <a:r>
              <a:rPr lang="ru-RU" sz="2400">
                <a:solidFill>
                  <a:schemeClr val="tx1"/>
                </a:solidFill>
                <a:effectLst/>
              </a:rPr>
              <a:t>и примеры сборки</a:t>
            </a:r>
            <a:br>
              <a:rPr lang="ru-RU" sz="2400">
                <a:solidFill>
                  <a:schemeClr val="tx1"/>
                </a:solidFill>
                <a:effectLst/>
              </a:rPr>
            </a:br>
            <a:endParaRPr lang="ru-RU" sz="2400">
              <a:solidFill>
                <a:schemeClr val="tx1"/>
              </a:solidFill>
              <a:effectLst/>
            </a:endParaRPr>
          </a:p>
        </p:txBody>
      </p:sp>
      <p:pic>
        <p:nvPicPr>
          <p:cNvPr id="40963" name="Picture 5" descr="P101470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00375" y="0"/>
            <a:ext cx="2270125" cy="3475038"/>
          </a:xfrm>
        </p:spPr>
      </p:pic>
      <p:pic>
        <p:nvPicPr>
          <p:cNvPr id="40964" name="Picture 6" descr="P10146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0563" y="0"/>
            <a:ext cx="33734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Рисунок 13" descr="C:\Users\Виктор\AppData\Local\Microsoft\Windows\Temporary Internet Files\Content.Word\IMG_3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0"/>
            <a:ext cx="2905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Рисунок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43375"/>
            <a:ext cx="310038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Рисунок 1" descr="C:\Users\Виктор\AppData\Local\Microsoft\Windows\Temporary Internet Files\Content.Word\IMG_36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63" y="3786188"/>
            <a:ext cx="24574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Рисунок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3" y="4981575"/>
            <a:ext cx="21590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Рисунок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4425" y="4429125"/>
            <a:ext cx="1679575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1" descr="http://www.bambinos.ru/upload/iblock/b8f/b8f46edcd0a947397914ffdd305c834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4688" y="4857750"/>
            <a:ext cx="17684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6000750"/>
            <a:ext cx="8964613" cy="928688"/>
          </a:xfrm>
          <a:noFill/>
        </p:spPr>
        <p:txBody>
          <a:bodyPr wrap="square" numCol="1" anchor="ctr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400">
                <a:solidFill>
                  <a:schemeClr val="tx1"/>
                </a:solidFill>
                <a:effectLst/>
                <a:latin typeface="Arial" charset="0"/>
              </a:rPr>
              <a:t> «Соты Кайе» в детском саду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8057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72206"/>
            <a:ext cx="9572660" cy="785793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dde</a:t>
            </a:r>
            <a:endParaRPr lang="ru-RU" dirty="0"/>
          </a:p>
        </p:txBody>
      </p:sp>
      <p:pic>
        <p:nvPicPr>
          <p:cNvPr id="43011" name="Содержимое 3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0215563" cy="8501063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76600" y="0"/>
            <a:ext cx="5867400" cy="184467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>
                <a:solidFill>
                  <a:schemeClr val="tx1"/>
                </a:solidFill>
                <a:effectLst/>
              </a:rPr>
              <a:t>Строительный набор «СТРОЙКАЙЕ» </a:t>
            </a:r>
            <a:br>
              <a:rPr lang="ru-RU" sz="2400">
                <a:solidFill>
                  <a:schemeClr val="tx1"/>
                </a:solidFill>
                <a:effectLst/>
              </a:rPr>
            </a:br>
            <a:r>
              <a:rPr lang="ru-RU" sz="1800">
                <a:solidFill>
                  <a:schemeClr val="tx1"/>
                </a:solidFill>
                <a:effectLst/>
              </a:rPr>
              <a:t>Для детей от 5-х лет</a:t>
            </a:r>
            <a:br>
              <a:rPr lang="ru-RU" sz="1800">
                <a:solidFill>
                  <a:schemeClr val="tx1"/>
                </a:solidFill>
                <a:effectLst/>
              </a:rPr>
            </a:br>
            <a:r>
              <a:rPr lang="ru-RU" sz="1800">
                <a:solidFill>
                  <a:schemeClr val="tx1"/>
                </a:solidFill>
                <a:effectLst/>
              </a:rPr>
              <a:t>44 деревянных элемента, 6 видов форм </a:t>
            </a:r>
            <a:br>
              <a:rPr lang="ru-RU" sz="1800">
                <a:solidFill>
                  <a:schemeClr val="tx1"/>
                </a:solidFill>
                <a:effectLst/>
              </a:rPr>
            </a:br>
            <a:r>
              <a:rPr lang="ru-RU" sz="2400">
                <a:solidFill>
                  <a:schemeClr val="tx1"/>
                </a:solidFill>
                <a:effectLst/>
              </a:rPr>
              <a:t>Патент РФ №52182 на промобразец </a:t>
            </a:r>
          </a:p>
        </p:txBody>
      </p:sp>
      <p:pic>
        <p:nvPicPr>
          <p:cNvPr id="44035" name="Picture 3" descr="P4281169Портрет  и набор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86500" y="1357313"/>
            <a:ext cx="2857500" cy="4735512"/>
          </a:xfrm>
        </p:spPr>
      </p:pic>
      <p:pic>
        <p:nvPicPr>
          <p:cNvPr id="44036" name="Picture 4" descr="P4281184Здание со шпиле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1493838"/>
            <a:ext cx="2489200" cy="536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P10112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13" y="0"/>
            <a:ext cx="2217738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P10112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00375"/>
            <a:ext cx="20510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7" descr="P10112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4375" y="2500313"/>
            <a:ext cx="194945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 descr="P10112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500" y="0"/>
            <a:ext cx="1895475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9" descr="P101120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856163"/>
            <a:ext cx="1965325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600450" y="193675"/>
            <a:ext cx="5219700" cy="237172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000">
                <a:solidFill>
                  <a:schemeClr val="tx1"/>
                </a:solidFill>
                <a:effectLst/>
              </a:rPr>
              <a:t>Примеры сборки «СТРОЙКАЙЕ»</a:t>
            </a:r>
            <a:br>
              <a:rPr lang="ru-RU" sz="2000">
                <a:solidFill>
                  <a:schemeClr val="tx1"/>
                </a:solidFill>
                <a:effectLst/>
              </a:rPr>
            </a:br>
            <a:r>
              <a:rPr lang="ru-RU" sz="2000">
                <a:solidFill>
                  <a:schemeClr val="tx1"/>
                </a:solidFill>
                <a:effectLst/>
              </a:rPr>
              <a:t/>
            </a:r>
            <a:br>
              <a:rPr lang="ru-RU" sz="2000">
                <a:solidFill>
                  <a:schemeClr val="tx1"/>
                </a:solidFill>
                <a:effectLst/>
              </a:rPr>
            </a:br>
            <a:r>
              <a:rPr lang="ru-RU" sz="2000" i="1" u="sng">
                <a:solidFill>
                  <a:schemeClr val="tx1"/>
                </a:solidFill>
                <a:effectLst/>
              </a:rPr>
              <a:t>Объёмная фигура МИНУС</a:t>
            </a:r>
          </a:p>
        </p:txBody>
      </p:sp>
      <p:pic>
        <p:nvPicPr>
          <p:cNvPr id="45059" name="Picture 3" descr="P10113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050" y="3340100"/>
            <a:ext cx="467995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P4281175Фигурка-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478713" y="692150"/>
            <a:ext cx="1665287" cy="1728788"/>
          </a:xfrm>
        </p:spPr>
      </p:pic>
      <p:pic>
        <p:nvPicPr>
          <p:cNvPr id="45061" name="Picture 5" descr="P1011270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87338"/>
            <a:ext cx="3786188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71750"/>
            <a:ext cx="446405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 descr="P12167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1484313"/>
            <a:ext cx="2263775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Line 8"/>
          <p:cNvSpPr>
            <a:spLocks noChangeShapeType="1"/>
          </p:cNvSpPr>
          <p:nvPr/>
        </p:nvSpPr>
        <p:spPr bwMode="auto">
          <a:xfrm flipH="1">
            <a:off x="5795963" y="1196975"/>
            <a:ext cx="792162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600450" y="193675"/>
            <a:ext cx="5364163" cy="5715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>
                <a:solidFill>
                  <a:schemeClr val="tx1"/>
                </a:solidFill>
                <a:effectLst/>
              </a:rPr>
              <a:t>Дети и «СТРОЙКАЙЕ»</a:t>
            </a:r>
          </a:p>
        </p:txBody>
      </p:sp>
      <p:pic>
        <p:nvPicPr>
          <p:cNvPr id="46083" name="Рисунок 7" descr="C:\Users\Виктор\AppData\Local\Microsoft\Windows\Temporary Internet Files\Content.Word\P5176360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2087563" cy="1566863"/>
          </a:xfrm>
          <a:noFill/>
        </p:spPr>
      </p:pic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3635375" y="213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6085" name="Рисунок 8" descr="C:\Users\Виктор\AppData\Local\Microsoft\Windows\Temporary Internet Files\Content.Word\P1010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68688"/>
            <a:ext cx="4464050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8" descr="Патент с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88" y="0"/>
            <a:ext cx="16541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3645024"/>
            <a:ext cx="4357688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88" y="785813"/>
            <a:ext cx="3498850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24275" y="785813"/>
            <a:ext cx="17049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600450" y="193675"/>
            <a:ext cx="5543550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>
                <a:solidFill>
                  <a:schemeClr val="tx1"/>
                </a:solidFill>
                <a:effectLst/>
                <a:latin typeface="Arial" charset="0"/>
              </a:rPr>
              <a:t>Дети разного возраста (даже с пустышкой во рту)  играют на моей игротеке.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47108" name="Line 5"/>
          <p:cNvSpPr>
            <a:spLocks noChangeShapeType="1"/>
          </p:cNvSpPr>
          <p:nvPr/>
        </p:nvSpPr>
        <p:spPr bwMode="auto">
          <a:xfrm flipH="1">
            <a:off x="7358063" y="2500313"/>
            <a:ext cx="647700" cy="5762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4710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75"/>
            <a:ext cx="7339013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-71438"/>
            <a:ext cx="3643313" cy="14287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51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6215063"/>
            <a:ext cx="8893175" cy="642937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>
              <a:buFont typeface="Georgia" pitchFamily="18" charset="0"/>
              <a:buNone/>
            </a:pPr>
            <a:r>
              <a:rPr lang="ru-RU">
                <a:solidFill>
                  <a:schemeClr val="tx1"/>
                </a:solidFill>
                <a:effectLst/>
                <a:latin typeface="Arial" charset="0"/>
              </a:rPr>
              <a:t>«Стройкайе» на игротеке  в группе ДОУ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15250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915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214313"/>
            <a:ext cx="2952750" cy="2214562"/>
          </a:xfrm>
          <a:noFill/>
        </p:spPr>
      </p:pic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0"/>
            <a:ext cx="419735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4900"/>
            <a:ext cx="862012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476250"/>
            <a:ext cx="7667625" cy="64928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600" i="1">
                <a:solidFill>
                  <a:schemeClr val="folHlink"/>
                </a:solidFill>
                <a:effectLst/>
                <a:latin typeface="Arial" charset="0"/>
              </a:rPr>
              <a:t>СТРАТЕГИИ</a:t>
            </a:r>
          </a:p>
        </p:txBody>
      </p:sp>
      <p:sp>
        <p:nvSpPr>
          <p:cNvPr id="8195" name="Объект 2"/>
          <p:cNvSpPr>
            <a:spLocks noGrp="1"/>
          </p:cNvSpPr>
          <p:nvPr>
            <p:ph sz="quarter" idx="13"/>
          </p:nvPr>
        </p:nvSpPr>
        <p:spPr>
          <a:xfrm>
            <a:off x="0" y="1125538"/>
            <a:ext cx="9036050" cy="5732462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dirty="0">
                <a:latin typeface="Arial" charset="0"/>
              </a:rPr>
              <a:t>                                                 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dirty="0">
                <a:latin typeface="Arial" charset="0"/>
              </a:rPr>
              <a:t>                                                   1. Ассортиментная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1800" dirty="0"/>
              <a:t>   </a:t>
            </a:r>
            <a:r>
              <a:rPr lang="ru-RU" sz="1800" b="1" i="1" dirty="0"/>
              <a:t>- изобретаю то, чего  нет на мировом и отечественном рынке  игрушек и игр (т.е. инновационный продукт), не просто игру , а новую </a:t>
            </a:r>
            <a:r>
              <a:rPr lang="ru-RU" sz="1800" b="1" i="1" u="sng" dirty="0"/>
              <a:t>систему</a:t>
            </a:r>
            <a:r>
              <a:rPr lang="ru-RU" sz="1800" b="1" i="1" dirty="0"/>
              <a:t>.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dirty="0">
                <a:latin typeface="Arial" charset="0"/>
              </a:rPr>
              <a:t>                                                   2. Методическая</a:t>
            </a:r>
          </a:p>
          <a:p>
            <a:pPr eaLnBrk="1" hangingPunct="1"/>
            <a:r>
              <a:rPr lang="ru-RU" sz="1800" b="1" i="1" dirty="0"/>
              <a:t> сам сначала досконально изучаю возможности системы,</a:t>
            </a:r>
          </a:p>
          <a:p>
            <a:pPr eaLnBrk="1" hangingPunct="1"/>
            <a:r>
              <a:rPr lang="ru-RU" sz="1800" b="1" i="1" dirty="0"/>
              <a:t> - разрабатываю подробное методическое пособие к системе,</a:t>
            </a:r>
          </a:p>
          <a:p>
            <a:pPr eaLnBrk="1" hangingPunct="1"/>
            <a:r>
              <a:rPr lang="ru-RU" sz="1800" b="1" i="1" dirty="0"/>
              <a:t> - проверяю возможности  системы на игротеках и интеллектуальных   занятиях с детьми,</a:t>
            </a:r>
          </a:p>
          <a:p>
            <a:pPr eaLnBrk="1" hangingPunct="1"/>
            <a:r>
              <a:rPr lang="ru-RU" sz="1800" b="1" i="1" dirty="0"/>
              <a:t> - провожу фото сессии примеров сборки композиций, методик крепления  элементов, методик игры и интеллектуальных занятий с детьми,  фото</a:t>
            </a:r>
          </a:p>
          <a:p>
            <a:pPr eaLnBrk="1" hangingPunct="1"/>
            <a:r>
              <a:rPr lang="ru-RU" sz="1800" b="1" i="1" dirty="0"/>
              <a:t> и видео сессии игротек и занятий с детьми,</a:t>
            </a:r>
          </a:p>
          <a:p>
            <a:pPr eaLnBrk="1" hangingPunct="1"/>
            <a:r>
              <a:rPr lang="ru-RU" sz="1800" b="1" i="1" dirty="0"/>
              <a:t> - дополняю методическое пособие по результатам практики применения системы и моим дополнительным исследованиям системы,</a:t>
            </a:r>
          </a:p>
          <a:p>
            <a:pPr eaLnBrk="1" hangingPunct="1"/>
            <a:r>
              <a:rPr lang="ru-RU" sz="1800" b="1" i="1" dirty="0"/>
              <a:t> - разрабатываю одну и ту же систему в разном масштабе и из разного материала, например , "Колечки" (3-масштаба, 3 материала),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714750" cy="16430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197" name="Picture 5" descr="ДЕТИ с р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-285750"/>
            <a:ext cx="26765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50" y="0"/>
            <a:ext cx="5257830" cy="1336675"/>
          </a:xfrm>
        </p:spPr>
        <p:txBody>
          <a:bodyPr/>
          <a:lstStyle/>
          <a:p>
            <a:pPr algn="l">
              <a:buNone/>
            </a:pPr>
            <a:r>
              <a:rPr lang="ru-RU" i="1" dirty="0">
                <a:solidFill>
                  <a:srgbClr val="0000FF"/>
                </a:solidFill>
              </a:rPr>
              <a:t>Строительный набор «СТРОЙКАЙЕ»</a:t>
            </a:r>
            <a:r>
              <a:rPr lang="ru-RU" i="1" dirty="0"/>
              <a:t/>
            </a:r>
            <a:br>
              <a:rPr lang="ru-RU" i="1" dirty="0"/>
            </a:br>
            <a:r>
              <a:rPr lang="ru-RU" sz="1800" i="1" dirty="0">
                <a:solidFill>
                  <a:srgbClr val="FA5438"/>
                </a:solidFill>
              </a:rPr>
              <a:t>размер кубика 4х4х4 см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2642" name="Picture 2" descr="D:\БАРНАУЛ Фабрика Дет игрушки\ФОТО  УКЛАДКА -( №1-№51 )ВАРИАНТОВ\№5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06" y="0"/>
            <a:ext cx="3571900" cy="3645188"/>
          </a:xfrm>
          <a:prstGeom prst="rect">
            <a:avLst/>
          </a:prstGeom>
          <a:noFill/>
        </p:spPr>
      </p:pic>
      <p:pic>
        <p:nvPicPr>
          <p:cNvPr id="112643" name="Picture 3" descr="D:\БАРНАУЛ Фабрика Дет игрушки\ФОТО РЕКЛАМА СБОРКИ\Сохраненное изображение 2015-11-2_13-38-50.1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1214422"/>
            <a:ext cx="2805903" cy="2071702"/>
          </a:xfrm>
          <a:prstGeom prst="rect">
            <a:avLst/>
          </a:prstGeom>
          <a:noFill/>
        </p:spPr>
      </p:pic>
      <p:pic>
        <p:nvPicPr>
          <p:cNvPr id="112644" name="Picture 4" descr="D:\БАРНАУЛ Фабрика Дет игрушки\ФИГУРЫ МИНУС в коробке\1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714752"/>
            <a:ext cx="1214414" cy="1043637"/>
          </a:xfrm>
          <a:prstGeom prst="rect">
            <a:avLst/>
          </a:prstGeom>
          <a:noFill/>
        </p:spPr>
      </p:pic>
      <p:pic>
        <p:nvPicPr>
          <p:cNvPr id="112645" name="Picture 5" descr="D:\БАРНАУЛ Фабрика Дет игрушки\ФОТО РЕКЛАМА СБОРКИ\1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40" y="3286124"/>
            <a:ext cx="2446337" cy="2651125"/>
          </a:xfrm>
          <a:prstGeom prst="rect">
            <a:avLst/>
          </a:prstGeom>
          <a:noFill/>
        </p:spPr>
      </p:pic>
      <p:pic>
        <p:nvPicPr>
          <p:cNvPr id="112646" name="Picture 6" descr="D:\БАРНАУЛ Фабрика Дет игрушки\ФОТО ЗЕРКАЛЬНЫЙКОНСТР\IMG_263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43702" y="1357298"/>
            <a:ext cx="2301981" cy="1785950"/>
          </a:xfrm>
          <a:prstGeom prst="rect">
            <a:avLst/>
          </a:prstGeom>
          <a:noFill/>
        </p:spPr>
      </p:pic>
      <p:pic>
        <p:nvPicPr>
          <p:cNvPr id="10" name="Рисунок 9" descr="IMG_4420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28992" y="3614865"/>
            <a:ext cx="3214710" cy="324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Виктор\AppData\Local\Microsoft\Windows\Temporary Internet Files\Content.Word\IMG_2451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610749" y="142852"/>
            <a:ext cx="1533251" cy="88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7" name="Рисунок 124" descr="IMG_432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43108" y="3643314"/>
            <a:ext cx="1057501" cy="159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8" name="Picture 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4714885"/>
            <a:ext cx="221059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9" name="Picture 9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143108" y="5572140"/>
            <a:ext cx="1143008" cy="114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50" name="Picture 10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589643" y="6024598"/>
            <a:ext cx="2625827" cy="83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0" y="0"/>
            <a:ext cx="4572000" cy="3573463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dirty="0">
                <a:solidFill>
                  <a:srgbClr val="0000FF"/>
                </a:solidFill>
                <a:effectLst/>
              </a:rPr>
              <a:t>Методическое пособие </a:t>
            </a:r>
            <a:br>
              <a:rPr lang="ru-RU" sz="2400" dirty="0">
                <a:solidFill>
                  <a:srgbClr val="0000FF"/>
                </a:solidFill>
                <a:effectLst/>
              </a:rPr>
            </a:br>
            <a:r>
              <a:rPr lang="ru-RU" sz="2400" dirty="0">
                <a:solidFill>
                  <a:srgbClr val="0000FF"/>
                </a:solidFill>
                <a:effectLst/>
              </a:rPr>
              <a:t>«Конструирование и </a:t>
            </a:r>
            <a:br>
              <a:rPr lang="ru-RU" sz="2400" dirty="0">
                <a:solidFill>
                  <a:srgbClr val="0000FF"/>
                </a:solidFill>
                <a:effectLst/>
              </a:rPr>
            </a:br>
            <a:r>
              <a:rPr lang="ru-RU" sz="2400" dirty="0">
                <a:solidFill>
                  <a:srgbClr val="0000FF"/>
                </a:solidFill>
                <a:effectLst/>
              </a:rPr>
              <a:t>экспериментирование </a:t>
            </a:r>
            <a:br>
              <a:rPr lang="ru-RU" sz="2400" dirty="0">
                <a:solidFill>
                  <a:srgbClr val="0000FF"/>
                </a:solidFill>
                <a:effectLst/>
              </a:rPr>
            </a:br>
            <a:r>
              <a:rPr lang="ru-RU" sz="2400" dirty="0">
                <a:solidFill>
                  <a:srgbClr val="0000FF"/>
                </a:solidFill>
                <a:effectLst/>
              </a:rPr>
              <a:t>с детьми5-8 лет». </a:t>
            </a:r>
            <a:br>
              <a:rPr lang="ru-RU" sz="2400" dirty="0">
                <a:solidFill>
                  <a:srgbClr val="0000FF"/>
                </a:solidFill>
                <a:effectLst/>
              </a:rPr>
            </a:br>
            <a:r>
              <a:rPr lang="ru-RU" sz="2400" dirty="0">
                <a:solidFill>
                  <a:srgbClr val="0000FF"/>
                </a:solidFill>
                <a:effectLst/>
              </a:rPr>
              <a:t> </a:t>
            </a:r>
            <a:r>
              <a:rPr lang="ru-RU" dirty="0">
                <a:solidFill>
                  <a:srgbClr val="0000FF"/>
                </a:solidFill>
                <a:effectLst/>
                <a:latin typeface="Arial" charset="0"/>
              </a:rPr>
              <a:t/>
            </a:r>
            <a:br>
              <a:rPr lang="ru-RU" dirty="0">
                <a:solidFill>
                  <a:srgbClr val="0000FF"/>
                </a:solidFill>
                <a:effectLst/>
                <a:latin typeface="Arial" charset="0"/>
              </a:rPr>
            </a:br>
            <a:r>
              <a:rPr lang="ru-RU" sz="2400" b="0" i="1" dirty="0">
                <a:solidFill>
                  <a:srgbClr val="0000FF"/>
                </a:solidFill>
                <a:effectLst/>
                <a:latin typeface="Arial" charset="0"/>
              </a:rPr>
              <a:t>Девочке я сделал корону из полоски бумаги и она стала королевой</a:t>
            </a:r>
          </a:p>
        </p:txBody>
      </p:sp>
      <p:pic>
        <p:nvPicPr>
          <p:cNvPr id="50179" name="Picture 7" descr="P2270835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538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5" descr="P1010025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13" y="3071813"/>
            <a:ext cx="2660651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Rectangle 5"/>
          <p:cNvSpPr>
            <a:spLocks noGrp="1"/>
          </p:cNvSpPr>
          <p:nvPr>
            <p:ph type="body" idx="4294967295"/>
          </p:nvPr>
        </p:nvSpPr>
        <p:spPr>
          <a:xfrm>
            <a:off x="1476375" y="5589588"/>
            <a:ext cx="1439863" cy="904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900"/>
          </a:p>
        </p:txBody>
      </p:sp>
      <p:pic>
        <p:nvPicPr>
          <p:cNvPr id="5018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0550" y="3571875"/>
            <a:ext cx="474345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" descr="Сохраненное изображение 2015-1-27_22-41-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38" y="3286125"/>
            <a:ext cx="25717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76600" y="193675"/>
            <a:ext cx="5867400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000">
                <a:solidFill>
                  <a:schemeClr val="tx1"/>
                </a:solidFill>
                <a:effectLst/>
                <a:latin typeface="Arial" charset="0"/>
              </a:rPr>
              <a:t>Королеве сначала подарили чайку из двух полосок бумаги, скреплённых степлером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643063"/>
            <a:ext cx="695325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643313" cy="16430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6143625"/>
            <a:ext cx="9144000" cy="71437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000" dirty="0">
                <a:solidFill>
                  <a:srgbClr val="0000FF"/>
                </a:solidFill>
                <a:effectLst/>
                <a:latin typeface="Arial" charset="0"/>
              </a:rPr>
              <a:t>А потом королеве подарили мою уточку из двух полосок бумаги, скреплённых </a:t>
            </a:r>
            <a:r>
              <a:rPr lang="ru-RU" sz="2000" dirty="0" err="1">
                <a:solidFill>
                  <a:srgbClr val="0000FF"/>
                </a:solidFill>
                <a:effectLst/>
                <a:latin typeface="Arial" charset="0"/>
              </a:rPr>
              <a:t>степлером</a:t>
            </a:r>
            <a:r>
              <a:rPr lang="ru-RU" sz="2000" dirty="0">
                <a:solidFill>
                  <a:srgbClr val="0000FF"/>
                </a:solidFill>
                <a:effectLst/>
                <a:latin typeface="Arial" charset="0"/>
              </a:rPr>
              <a:t>, которую она потом покормила понарошку</a:t>
            </a:r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8675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50" y="1"/>
            <a:ext cx="5543550" cy="500042"/>
          </a:xfrm>
        </p:spPr>
        <p:txBody>
          <a:bodyPr/>
          <a:lstStyle/>
          <a:p>
            <a:pPr>
              <a:defRPr/>
            </a:pPr>
            <a:r>
              <a:rPr lang="ru-RU" dirty="0"/>
              <a:t>Зеркальный конструктор</a:t>
            </a:r>
          </a:p>
        </p:txBody>
      </p:sp>
      <p:pic>
        <p:nvPicPr>
          <p:cNvPr id="53251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285750"/>
            <a:ext cx="4667250" cy="3500438"/>
          </a:xfrm>
          <a:noFill/>
        </p:spPr>
      </p:pic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088" y="500063"/>
            <a:ext cx="43799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6125"/>
            <a:ext cx="22637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58" y="0"/>
            <a:ext cx="9001188" cy="1214422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  <a:defRPr/>
            </a:pPr>
            <a:r>
              <a:rPr lang="ru-RU" dirty="0">
                <a:solidFill>
                  <a:srgbClr val="0000FF"/>
                </a:solidFill>
              </a:rPr>
              <a:t> «Зеркальный конструктор </a:t>
            </a:r>
            <a:r>
              <a:rPr lang="ru-RU" dirty="0" err="1">
                <a:solidFill>
                  <a:srgbClr val="0000FF"/>
                </a:solidFill>
              </a:rPr>
              <a:t>Кайе</a:t>
            </a:r>
            <a:r>
              <a:rPr lang="ru-RU" dirty="0">
                <a:solidFill>
                  <a:srgbClr val="0000FF"/>
                </a:solidFill>
              </a:rPr>
              <a:t>»</a:t>
            </a:r>
          </a:p>
        </p:txBody>
      </p:sp>
      <p:pic>
        <p:nvPicPr>
          <p:cNvPr id="54275" name="Picture 5" descr="P82103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2276475"/>
            <a:ext cx="15843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6" descr="P82103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63" y="214313"/>
            <a:ext cx="1930400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8" descr="P90610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476250"/>
            <a:ext cx="16922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9" descr="P90610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5048250"/>
            <a:ext cx="2411412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11" descr="P905094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263" y="5608638"/>
            <a:ext cx="1584325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12" descr="P821040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938" y="549275"/>
            <a:ext cx="2160587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13" descr="P905095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4438" y="5130800"/>
            <a:ext cx="23034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2" name="Picture 15" descr="P905086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060575"/>
            <a:ext cx="1592263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3" name="Picture 16" descr="P90611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735388"/>
            <a:ext cx="17637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4" name="Picture 18" descr="P101027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4388" y="1916113"/>
            <a:ext cx="1762125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5" name="Picture 19" descr="P821030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7859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6" name="Picture 20" descr="P821036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92275" y="2133600"/>
            <a:ext cx="2001838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7" name="Picture 21" descr="P821027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08850" y="3068638"/>
            <a:ext cx="2144713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8" name="Picture 22" descr="P906113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79838" y="2205038"/>
            <a:ext cx="165735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9" name="Picture 23" descr="P905089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08400" y="3500438"/>
            <a:ext cx="165576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0" name="Picture 25" descr="P906103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835150" y="3644900"/>
            <a:ext cx="1801813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1" name="Picture 26" descr="P826053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5248275"/>
            <a:ext cx="19970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2" name="Picture 27" descr="P820018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787900" y="4221163"/>
            <a:ext cx="143351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3" name="Picture 28" descr="P820018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084888" y="4005263"/>
            <a:ext cx="1871662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4" name="Picture 29" descr="P8260546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867400" y="549275"/>
            <a:ext cx="17272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600450" y="0"/>
            <a:ext cx="5543550" cy="162877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>
                <a:solidFill>
                  <a:srgbClr val="0000FF"/>
                </a:solidFill>
                <a:effectLst/>
              </a:rPr>
              <a:t>«ПЛАТЫ КАЙЕ» в коробке 4 платы с элементами (колечки, цилиндры)              От 4 лет</a:t>
            </a:r>
          </a:p>
        </p:txBody>
      </p:sp>
      <p:pic>
        <p:nvPicPr>
          <p:cNvPr id="55299" name="Picture 3" descr="CIMG057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621088" cy="2714625"/>
          </a:xfrm>
        </p:spPr>
      </p:pic>
      <p:pic>
        <p:nvPicPr>
          <p:cNvPr id="55300" name="Picture 4" descr="CIMG05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1214438"/>
            <a:ext cx="4032250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 descr="IMG_94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8125"/>
            <a:ext cx="5364163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 descr="IMG_94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3860800"/>
            <a:ext cx="4032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6000750"/>
            <a:ext cx="9144000" cy="85725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>
              <a:buFont typeface="Georgia" pitchFamily="18" charset="0"/>
              <a:buNone/>
            </a:pPr>
            <a:r>
              <a:rPr lang="ru-RU" sz="2400">
                <a:solidFill>
                  <a:srgbClr val="0000FF"/>
                </a:solidFill>
                <a:effectLst/>
                <a:latin typeface="Arial" charset="0"/>
              </a:rPr>
              <a:t>Думаю, А.В. Запорожец был бы доволен </a:t>
            </a:r>
            <a:br>
              <a:rPr lang="ru-RU" sz="2400">
                <a:solidFill>
                  <a:srgbClr val="0000FF"/>
                </a:solidFill>
                <a:effectLst/>
                <a:latin typeface="Arial" charset="0"/>
              </a:rPr>
            </a:br>
            <a:r>
              <a:rPr lang="ru-RU" sz="2400">
                <a:solidFill>
                  <a:srgbClr val="0000FF"/>
                </a:solidFill>
                <a:effectLst/>
                <a:latin typeface="Arial" charset="0"/>
              </a:rPr>
              <a:t>этим моим набором для детей</a:t>
            </a:r>
          </a:p>
        </p:txBody>
      </p:sp>
      <p:pic>
        <p:nvPicPr>
          <p:cNvPr id="56323" name="Picture 3" descr="IMG_963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797550" cy="6000750"/>
          </a:xfrm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142875"/>
            <a:ext cx="27876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38" y="0"/>
            <a:ext cx="2863850" cy="84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endParaRPr lang="ru-RU">
              <a:solidFill>
                <a:schemeClr val="tx1"/>
              </a:solidFill>
              <a:effectLst/>
            </a:endParaRPr>
          </a:p>
        </p:txBody>
      </p:sp>
      <p:sp>
        <p:nvSpPr>
          <p:cNvPr id="573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57348" name="Picture 4" descr="IMG_97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9225" y="-785813"/>
            <a:ext cx="51847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6" descr="IMG_96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3071813"/>
            <a:ext cx="7129462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5" descr="IMG_97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14500" y="214313"/>
            <a:ext cx="6408738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14313" y="5929313"/>
            <a:ext cx="9398000" cy="928687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>
                <a:solidFill>
                  <a:srgbClr val="0000FF"/>
                </a:solidFill>
                <a:effectLst/>
                <a:latin typeface="Arial" charset="0"/>
              </a:rPr>
              <a:t>Под присмотром можно играть и малышам</a:t>
            </a:r>
            <a:r>
              <a:rPr lang="ru-RU" sz="2400"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pic>
        <p:nvPicPr>
          <p:cNvPr id="58371" name="Рисунок 1" descr="C:\Users\Виктор\Documents\ДЕКО\Кружочки в платах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7813675" cy="5857875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3600450" y="1"/>
            <a:ext cx="4686300" cy="642917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000" i="1" dirty="0">
                <a:solidFill>
                  <a:schemeClr val="folHlink"/>
                </a:solidFill>
                <a:effectLst/>
                <a:latin typeface="Arial" charset="0"/>
              </a:rPr>
              <a:t>СТРАТЕГИИ</a:t>
            </a:r>
          </a:p>
        </p:txBody>
      </p:sp>
      <p:sp>
        <p:nvSpPr>
          <p:cNvPr id="9219" name="Объект 2"/>
          <p:cNvSpPr>
            <a:spLocks noGrp="1"/>
          </p:cNvSpPr>
          <p:nvPr>
            <p:ph sz="quarter" idx="13"/>
          </p:nvPr>
        </p:nvSpPr>
        <p:spPr>
          <a:xfrm>
            <a:off x="179388" y="642918"/>
            <a:ext cx="8785225" cy="6215082"/>
          </a:xfrm>
        </p:spPr>
        <p:txBody>
          <a:bodyPr/>
          <a:lstStyle/>
          <a:p>
            <a:pPr algn="ctr" eaLnBrk="1" hangingPunct="1"/>
            <a:r>
              <a:rPr lang="ru-RU" dirty="0">
                <a:latin typeface="Arial" charset="0"/>
              </a:rPr>
              <a:t>                         3. Маркетинговая</a:t>
            </a:r>
          </a:p>
          <a:p>
            <a:pPr algn="r" eaLnBrk="1" hangingPunct="1">
              <a:buFont typeface="Georgia" pitchFamily="18" charset="0"/>
              <a:buNone/>
            </a:pPr>
            <a:r>
              <a:rPr lang="ru-RU" sz="1800" i="1" dirty="0">
                <a:solidFill>
                  <a:schemeClr val="tx1"/>
                </a:solidFill>
              </a:rPr>
              <a:t>Поставляю                                                    Поставляю детским садам не </a:t>
            </a:r>
          </a:p>
          <a:p>
            <a:pPr algn="r" eaLnBrk="1" hangingPunct="1">
              <a:buNone/>
            </a:pPr>
            <a:r>
              <a:rPr lang="ru-RU" sz="1800" i="1" dirty="0">
                <a:solidFill>
                  <a:schemeClr val="tx1"/>
                </a:solidFill>
              </a:rPr>
              <a:t>                                                               отдельные коробочки с неким содержанием, а системы, состоящие :</a:t>
            </a:r>
            <a:endParaRPr lang="ru-RU" sz="1800" dirty="0">
              <a:solidFill>
                <a:schemeClr val="tx1"/>
              </a:solidFill>
            </a:endParaRPr>
          </a:p>
          <a:p>
            <a:pPr eaLnBrk="1" hangingPunct="1">
              <a:buFont typeface="Georgia" pitchFamily="18" charset="0"/>
              <a:buNone/>
            </a:pPr>
            <a:r>
              <a:rPr lang="ru-RU" sz="1800" i="1" dirty="0">
                <a:solidFill>
                  <a:schemeClr val="tx1"/>
                </a:solidFill>
              </a:rPr>
              <a:t>- из предметов  (игрушка  или игра) в упаковке, </a:t>
            </a:r>
            <a:endParaRPr lang="ru-RU" sz="1800" dirty="0">
              <a:solidFill>
                <a:schemeClr val="tx1"/>
              </a:solidFill>
            </a:endParaRPr>
          </a:p>
          <a:p>
            <a:pPr eaLnBrk="1" hangingPunct="1">
              <a:buFont typeface="Georgia" pitchFamily="18" charset="0"/>
              <a:buNone/>
            </a:pPr>
            <a:r>
              <a:rPr lang="ru-RU" sz="1800" i="1" dirty="0">
                <a:solidFill>
                  <a:schemeClr val="tx1"/>
                </a:solidFill>
              </a:rPr>
              <a:t>- методического сопровождения на </a:t>
            </a:r>
            <a:r>
              <a:rPr lang="en-US" sz="1800" i="1" dirty="0">
                <a:solidFill>
                  <a:schemeClr val="tx1"/>
                </a:solidFill>
              </a:rPr>
              <a:t>DVD</a:t>
            </a:r>
            <a:endParaRPr lang="ru-RU" sz="1800" i="1" dirty="0">
              <a:solidFill>
                <a:schemeClr val="tx1"/>
              </a:solidFill>
            </a:endParaRPr>
          </a:p>
          <a:p>
            <a:pPr eaLnBrk="1" hangingPunct="1">
              <a:buFont typeface="Georgia" pitchFamily="18" charset="0"/>
              <a:buNone/>
            </a:pPr>
            <a:r>
              <a:rPr lang="ru-RU" sz="1800" i="1" dirty="0">
                <a:solidFill>
                  <a:schemeClr val="tx1"/>
                </a:solidFill>
              </a:rPr>
              <a:t>(методическое пособие, фото  примеров использования ,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1800" i="1" dirty="0">
                <a:solidFill>
                  <a:schemeClr val="tx1"/>
                </a:solidFill>
              </a:rPr>
              <a:t>- примеров сборки композиций, фото  моих игротек 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1800" i="1" dirty="0">
                <a:solidFill>
                  <a:schemeClr val="tx1"/>
                </a:solidFill>
              </a:rPr>
              <a:t>и интеллектуальных занятий с детьми с использованием данной системы).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1800" i="1" dirty="0"/>
              <a:t> ДОПОЛНИТЕЛЬНО: - предоставляю Презентации,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1800" i="1" dirty="0"/>
              <a:t>- провожу Семинар-практикум для педагогов по данной системе,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1800" i="1" dirty="0"/>
              <a:t>- провожу Мастер-класс "Игротека изобретателя с детьми" по данной системе, 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1800" i="1" dirty="0"/>
              <a:t>- осуществляю  доставку,</a:t>
            </a:r>
          </a:p>
          <a:p>
            <a:pPr eaLnBrk="1" hangingPunct="1">
              <a:buFontTx/>
              <a:buChar char="-"/>
            </a:pPr>
            <a:r>
              <a:rPr lang="ru-RU" sz="1800" i="1" dirty="0">
                <a:solidFill>
                  <a:srgbClr val="FA5438"/>
                </a:solidFill>
              </a:rPr>
              <a:t>дарю подарочный бонус в виде  моих 120 песен и 350 стихов, плюс видео моих выступлений в телепередаче «В нашу гавань заходили корабли»</a:t>
            </a:r>
          </a:p>
          <a:p>
            <a:pPr eaLnBrk="1" hangingPunct="1">
              <a:buFontTx/>
              <a:buNone/>
            </a:pPr>
            <a:r>
              <a:rPr lang="ru-RU" sz="1800" i="1" dirty="0">
                <a:solidFill>
                  <a:srgbClr val="760A4F"/>
                </a:solidFill>
              </a:rPr>
              <a:t>Кроме того, есть вариант – отправка приложения по электронной почте.</a:t>
            </a:r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6516688" y="2819400"/>
            <a:ext cx="651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i="1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4357688" cy="16430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22" name="Рисунок 46" descr="http://www.nika-school.ru/pics/products/picgb53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76"/>
            <a:ext cx="3214678" cy="231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600450" y="6215063"/>
            <a:ext cx="4067175" cy="642937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>
                <a:solidFill>
                  <a:schemeClr val="tx1"/>
                </a:solidFill>
                <a:effectLst/>
                <a:latin typeface="Arial" charset="0"/>
              </a:rPr>
              <a:t>На игротеке в ДОУ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915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600450" y="6215063"/>
            <a:ext cx="4067175" cy="642937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>
                <a:solidFill>
                  <a:srgbClr val="0000FF"/>
                </a:solidFill>
                <a:effectLst/>
                <a:latin typeface="Arial" charset="0"/>
              </a:rPr>
              <a:t>На игротеке в ДОУ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875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6000750"/>
            <a:ext cx="9144000" cy="85725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>
                <a:solidFill>
                  <a:srgbClr val="0000FF"/>
                </a:solidFill>
                <a:effectLst/>
                <a:latin typeface="Arial" charset="0"/>
              </a:rPr>
              <a:t>Мальчик мастерит машинку из платы и колечек – «колёс», которые крепит цилиндрами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6144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3" y="0"/>
            <a:ext cx="6178551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76600" y="0"/>
            <a:ext cx="5867400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>
                <a:solidFill>
                  <a:srgbClr val="0000FF"/>
                </a:solidFill>
                <a:effectLst/>
                <a:latin typeface="Arial" charset="0"/>
              </a:rPr>
              <a:t>Колечки и цилиндры на воде</a:t>
            </a:r>
            <a:br>
              <a:rPr lang="ru-RU" sz="2400">
                <a:solidFill>
                  <a:srgbClr val="0000FF"/>
                </a:solidFill>
                <a:effectLst/>
                <a:latin typeface="Arial" charset="0"/>
              </a:rPr>
            </a:br>
            <a:r>
              <a:rPr lang="ru-RU" sz="2400">
                <a:solidFill>
                  <a:srgbClr val="0000FF"/>
                </a:solidFill>
                <a:effectLst/>
                <a:latin typeface="Arial" charset="0"/>
              </a:rPr>
              <a:t>в тазу, в чашке и за счёт воды на доске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6246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13"/>
            <a:ext cx="4754563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857250"/>
            <a:ext cx="3927475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8375" y="5119688"/>
            <a:ext cx="3095625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6" descr="IMG_95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148138"/>
            <a:ext cx="1511300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3643313" cy="1714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44" y="-71462"/>
            <a:ext cx="5429256" cy="1714512"/>
          </a:xfrm>
        </p:spPr>
        <p:txBody>
          <a:bodyPr/>
          <a:lstStyle/>
          <a:p>
            <a:pPr algn="l" eaLnBrk="1" hangingPunct="1">
              <a:buNone/>
              <a:defRPr/>
            </a:pPr>
            <a:r>
              <a:rPr lang="ru-RU" sz="2400" dirty="0">
                <a:solidFill>
                  <a:srgbClr val="3366FF"/>
                </a:solidFill>
              </a:rPr>
              <a:t>6. Система </a:t>
            </a:r>
            <a:r>
              <a:rPr lang="ru-RU" dirty="0">
                <a:solidFill>
                  <a:srgbClr val="3366FF"/>
                </a:solidFill>
              </a:rPr>
              <a:t>«</a:t>
            </a:r>
            <a:r>
              <a:rPr lang="ru-RU" dirty="0" err="1">
                <a:solidFill>
                  <a:srgbClr val="3366FF"/>
                </a:solidFill>
              </a:rPr>
              <a:t>Геометрики</a:t>
            </a:r>
            <a:r>
              <a:rPr lang="ru-RU" dirty="0">
                <a:solidFill>
                  <a:srgbClr val="3366FF"/>
                </a:solidFill>
              </a:rPr>
              <a:t> </a:t>
            </a:r>
            <a:r>
              <a:rPr lang="ru-RU" dirty="0" err="1">
                <a:solidFill>
                  <a:srgbClr val="3366FF"/>
                </a:solidFill>
              </a:rPr>
              <a:t>Кайе</a:t>
            </a:r>
            <a:r>
              <a:rPr lang="ru-RU" dirty="0">
                <a:solidFill>
                  <a:srgbClr val="3366FF"/>
                </a:solidFill>
              </a:rPr>
              <a:t>»</a:t>
            </a:r>
            <a:r>
              <a:rPr lang="ru-RU" sz="2400" dirty="0">
                <a:solidFill>
                  <a:srgbClr val="3366FF"/>
                </a:solidFill>
              </a:rPr>
              <a:t/>
            </a:r>
            <a:br>
              <a:rPr lang="ru-RU" sz="2400" dirty="0">
                <a:solidFill>
                  <a:srgbClr val="3366FF"/>
                </a:solidFill>
              </a:rPr>
            </a:br>
            <a:r>
              <a:rPr lang="ru-RU" sz="2400" dirty="0">
                <a:solidFill>
                  <a:srgbClr val="3366FF"/>
                </a:solidFill>
              </a:rPr>
              <a:t>12 наборов из </a:t>
            </a:r>
            <a:r>
              <a:rPr lang="ru-RU" sz="2400" dirty="0" err="1">
                <a:solidFill>
                  <a:srgbClr val="3366FF"/>
                </a:solidFill>
              </a:rPr>
              <a:t>пенополиэтилена</a:t>
            </a:r>
            <a:r>
              <a:rPr lang="ru-RU" sz="2400" dirty="0">
                <a:solidFill>
                  <a:srgbClr val="3366FF"/>
                </a:solidFill>
              </a:rPr>
              <a:t>,</a:t>
            </a:r>
            <a:r>
              <a:rPr lang="ru-RU" dirty="0">
                <a:solidFill>
                  <a:srgbClr val="3366FF"/>
                </a:solidFill>
              </a:rPr>
              <a:t> </a:t>
            </a:r>
            <a:r>
              <a:rPr lang="ru-RU" sz="2000" dirty="0">
                <a:solidFill>
                  <a:srgbClr val="3366FF"/>
                </a:solidFill>
              </a:rPr>
              <a:t/>
            </a:r>
            <a:br>
              <a:rPr lang="ru-RU" sz="2000" dirty="0">
                <a:solidFill>
                  <a:srgbClr val="3366FF"/>
                </a:solidFill>
              </a:rPr>
            </a:br>
            <a:r>
              <a:rPr lang="ru-RU" sz="2400" dirty="0">
                <a:solidFill>
                  <a:srgbClr val="3366FF"/>
                </a:solidFill>
              </a:rPr>
              <a:t>-  19 форм элементов.</a:t>
            </a:r>
            <a:br>
              <a:rPr lang="ru-RU" sz="2400" dirty="0">
                <a:solidFill>
                  <a:srgbClr val="3366FF"/>
                </a:solidFill>
              </a:rPr>
            </a:br>
            <a:r>
              <a:rPr lang="ru-RU" i="1" u="sng" dirty="0">
                <a:solidFill>
                  <a:srgbClr val="3366FF"/>
                </a:solidFill>
              </a:rPr>
              <a:t>              </a:t>
            </a:r>
            <a:r>
              <a:rPr lang="ru-RU" sz="2400" i="1" u="sng" dirty="0">
                <a:solidFill>
                  <a:srgbClr val="3366FF"/>
                </a:solidFill>
              </a:rPr>
              <a:t>ООО «ДЕКО» г. Москва</a:t>
            </a:r>
            <a:r>
              <a:rPr lang="ru-RU" sz="2400" dirty="0">
                <a:solidFill>
                  <a:schemeClr val="accent2"/>
                </a:solidFill>
              </a:rPr>
              <a:t>         </a:t>
            </a:r>
          </a:p>
        </p:txBody>
      </p:sp>
      <p:pic>
        <p:nvPicPr>
          <p:cNvPr id="63491" name="Picture 6" descr="P1010045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775"/>
            <a:ext cx="4211638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7" descr="P1010047_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44" y="1571612"/>
            <a:ext cx="2197100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8" descr="P3251082_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913308" y="1571612"/>
            <a:ext cx="3230692" cy="2428891"/>
          </a:xfrm>
          <a:noFill/>
        </p:spPr>
      </p:pic>
      <p:pic>
        <p:nvPicPr>
          <p:cNvPr id="63494" name="Picture 9" descr="P3251136_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52963"/>
            <a:ext cx="2189163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12" descr="SL2724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4157663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13" descr="P3251129_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725" y="3832225"/>
            <a:ext cx="385127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7" name="Line 14"/>
          <p:cNvSpPr>
            <a:spLocks noChangeShapeType="1"/>
          </p:cNvSpPr>
          <p:nvPr/>
        </p:nvSpPr>
        <p:spPr bwMode="auto">
          <a:xfrm>
            <a:off x="5292725" y="3644900"/>
            <a:ext cx="0" cy="32131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3498" name="Picture 10" descr="G:\КОМПЛЕКТ Игротека изобретателя Кайе -изолон\Колечек много лучами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5" y="3000375"/>
            <a:ext cx="14605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71470" y="-142900"/>
            <a:ext cx="3786182" cy="1785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643306" y="0"/>
            <a:ext cx="5500694" cy="1214421"/>
          </a:xfrm>
        </p:spPr>
        <p:txBody>
          <a:bodyPr/>
          <a:lstStyle/>
          <a:p>
            <a:pPr algn="l" eaLnBrk="1" hangingPunct="1">
              <a:buNone/>
              <a:defRPr/>
            </a:pPr>
            <a:r>
              <a:rPr lang="ru-RU" sz="2000" dirty="0">
                <a:solidFill>
                  <a:schemeClr val="accent2"/>
                </a:solidFill>
              </a:rPr>
              <a:t>  Демонстрация наборов,  на семинарах   и   выставках ,  их применение на игротеках</a:t>
            </a:r>
            <a:r>
              <a:rPr lang="ru-RU" sz="2000" dirty="0">
                <a:solidFill>
                  <a:srgbClr val="99FF33"/>
                </a:solidFill>
              </a:rPr>
              <a:t>.</a:t>
            </a:r>
          </a:p>
        </p:txBody>
      </p:sp>
      <p:pic>
        <p:nvPicPr>
          <p:cNvPr id="64515" name="Picture 4" descr="Копия Се_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836613"/>
            <a:ext cx="1928813" cy="1604962"/>
          </a:xfrm>
          <a:noFill/>
        </p:spPr>
      </p:pic>
      <p:pic>
        <p:nvPicPr>
          <p:cNvPr id="64517" name="Picture 6" descr="G:\P10102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971545"/>
            <a:ext cx="23241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8" descr="у двери _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413" y="5019675"/>
            <a:ext cx="2057401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11" descr="P4101104МОЛЬБЕР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38" y="2214563"/>
            <a:ext cx="159226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0" name="Picture 15" descr="P3251138_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825" y="2636838"/>
            <a:ext cx="1522413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1" name="Picture 17" descr="P3251134_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642938" y="2286000"/>
            <a:ext cx="1695451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2" name="Picture 18" descr="P3251133_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843213" y="2636838"/>
            <a:ext cx="21717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3" name="Picture 19" descr="P921005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15125" y="2571750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4" name="Picture 20" descr="P921003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63713" y="4643438"/>
            <a:ext cx="29511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5" name="Picture 2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6463" y="4968875"/>
            <a:ext cx="2344737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6" name="Picture 24" descr="P3251136_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53250" y="4953000"/>
            <a:ext cx="2190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7" name="Line 25"/>
          <p:cNvSpPr>
            <a:spLocks noChangeShapeType="1"/>
          </p:cNvSpPr>
          <p:nvPr/>
        </p:nvSpPr>
        <p:spPr bwMode="auto">
          <a:xfrm>
            <a:off x="6948488" y="4940325"/>
            <a:ext cx="0" cy="198913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528" name="Line 26"/>
          <p:cNvSpPr>
            <a:spLocks noChangeShapeType="1"/>
          </p:cNvSpPr>
          <p:nvPr/>
        </p:nvSpPr>
        <p:spPr bwMode="auto">
          <a:xfrm>
            <a:off x="4716463" y="4508500"/>
            <a:ext cx="0" cy="23495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529" name="Line 27"/>
          <p:cNvSpPr>
            <a:spLocks noChangeShapeType="1"/>
          </p:cNvSpPr>
          <p:nvPr/>
        </p:nvSpPr>
        <p:spPr bwMode="auto">
          <a:xfrm>
            <a:off x="2843213" y="2492375"/>
            <a:ext cx="0" cy="194468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4530" name="Picture 28" descr="P3251138_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9338" y="2636838"/>
            <a:ext cx="1522412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31" name="Line 29"/>
          <p:cNvSpPr>
            <a:spLocks noChangeShapeType="1"/>
          </p:cNvSpPr>
          <p:nvPr/>
        </p:nvSpPr>
        <p:spPr bwMode="auto">
          <a:xfrm>
            <a:off x="6659563" y="2565400"/>
            <a:ext cx="0" cy="23495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532" name="Line 30"/>
          <p:cNvSpPr>
            <a:spLocks noChangeShapeType="1"/>
          </p:cNvSpPr>
          <p:nvPr/>
        </p:nvSpPr>
        <p:spPr bwMode="auto">
          <a:xfrm>
            <a:off x="1763713" y="4581525"/>
            <a:ext cx="0" cy="22764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4533" name="Picture 31" descr="G:\ГОУ№77\P9230719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14313" y="3643313"/>
            <a:ext cx="2357421" cy="176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5" name="Picture 4" descr="Копия Се_0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-71470" y="857250"/>
            <a:ext cx="1928813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25" descr="D:\Users\Test\Documents\Кайе\ЯРМИШКА -дети\PA161346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15125" y="642918"/>
            <a:ext cx="198278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 descr="G:\КОМПЛЕКТ Игротека изобретателя Кайе -изолон\9 апреля 2009 ДОШК детство\P4020913Я в конф зале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57355" y="928670"/>
            <a:ext cx="2333759" cy="185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0" y="428604"/>
            <a:ext cx="3643313" cy="9286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rot="5400000">
            <a:off x="7263783" y="2165976"/>
            <a:ext cx="45719" cy="5572163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4857752" y="2643182"/>
            <a:ext cx="0" cy="198913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" name="Picture 20" descr="P921003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63714" y="4643438"/>
            <a:ext cx="29511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5010152" y="2795582"/>
            <a:ext cx="0" cy="198913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15406" cy="4643446"/>
          </a:xfrm>
        </p:spPr>
        <p:txBody>
          <a:bodyPr/>
          <a:lstStyle/>
          <a:p>
            <a:pPr algn="l">
              <a:buNone/>
              <a:defRPr/>
            </a:pPr>
            <a:r>
              <a:rPr lang="ru-RU" sz="2400" dirty="0"/>
              <a:t>                                        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Примеры композиций,                      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изучени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                             изучение состава фигур                     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55650" y="692150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440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 flipV="1">
            <a:off x="685800" y="6642100"/>
            <a:ext cx="77724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ru-RU" sz="32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5542" name="Picture 7" descr="P4111153СОПОДЧ и тени РЕКЛА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599" y="785818"/>
            <a:ext cx="2101831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3" descr="G:\КОМПЛЕКТ Игротека изобретателя Кайе -изолон\Образы для статьи ЦМИР\P4091053Дуги разные элементы в ЦВЕТНОЙ МИР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65105" y="1000116"/>
            <a:ext cx="1921077" cy="150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Picture 4" descr="G:\КОМПЛЕКТ Игротека изобретателя Кайе -изолон\Образы для статьи ЦМИР\P4091050 в Цвет ми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71795" y="1020732"/>
            <a:ext cx="1743675" cy="126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6" name="Picture 5" descr="P4091054_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64641" y="925527"/>
            <a:ext cx="1850367" cy="143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7" name="Picture 6" descr="Колечкит_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4350" y="2571744"/>
            <a:ext cx="18954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8" name="Picture 10" descr="P3251033_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3059" y="898516"/>
            <a:ext cx="1646461" cy="145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9" name="Picture 11" descr="P3251016_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643688" y="5667398"/>
            <a:ext cx="11049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0" name="Picture 12" descr="P3251047_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784600" y="2428868"/>
            <a:ext cx="1843088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1" name="Picture 13" descr="P3250997_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28808" y="4054491"/>
            <a:ext cx="200025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2" name="Picture 15" descr="P3251005_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17481" y="4205302"/>
            <a:ext cx="19462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3" name="Picture 16" descr="P4020921ДВА РОМБА -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5963" y="2416179"/>
            <a:ext cx="20955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4" name="Picture 17" descr="P3310979 РОМБЫ-4 штуки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956550" y="2357430"/>
            <a:ext cx="990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5" name="Picture 18" descr="Микс Мексика вид сбоку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67175" y="4070365"/>
            <a:ext cx="1728788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6" name="Picture 19" descr="P3311067_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67400" y="4027502"/>
            <a:ext cx="1584325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Picture 20" descr="Человечек РЕКЛАМА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7613681" y="3933840"/>
            <a:ext cx="13874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8" name="Picture 21" descr="P3251033_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5500702"/>
            <a:ext cx="143986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9" name="Picture 22" descr="P3251010_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65248" y="5857892"/>
            <a:ext cx="96361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0" name="Picture 23" descr="P3251020_0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4286248" y="5715016"/>
            <a:ext cx="11430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1" name="Picture 24" descr="P3251018_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500694" y="5705499"/>
            <a:ext cx="1081087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2" name="Picture 25" descr="P3251014_0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786688" y="5634061"/>
            <a:ext cx="11160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3" name="Picture 26" descr="P3251009_0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500298" y="5788048"/>
            <a:ext cx="172878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Line 25"/>
          <p:cNvSpPr>
            <a:spLocks noGrp="1" noChangeShapeType="1"/>
          </p:cNvSpPr>
          <p:nvPr>
            <p:ph idx="4294967295"/>
          </p:nvPr>
        </p:nvSpPr>
        <p:spPr bwMode="auto">
          <a:xfrm flipH="1">
            <a:off x="1785918" y="142852"/>
            <a:ext cx="45719" cy="321471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857356" y="0"/>
            <a:ext cx="1928826" cy="1000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 descr="G:\КОМПЛЕКТ Игротека изобретателя Кайе -изолон\Образы для статьи ЦМИР\P4091069Все на столе.JPG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-142908" y="2214554"/>
            <a:ext cx="1928828" cy="192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Line 25"/>
          <p:cNvSpPr>
            <a:spLocks noGrp="1" noChangeShapeType="1"/>
          </p:cNvSpPr>
          <p:nvPr>
            <p:ph idx="4294967295"/>
          </p:nvPr>
        </p:nvSpPr>
        <p:spPr bwMode="auto">
          <a:xfrm rot="5400000">
            <a:off x="613619" y="983679"/>
            <a:ext cx="45719" cy="241603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-71470" y="0"/>
            <a:ext cx="2286016" cy="7857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643306" y="-1"/>
            <a:ext cx="5500694" cy="1428751"/>
          </a:xfrm>
        </p:spPr>
        <p:txBody>
          <a:bodyPr/>
          <a:lstStyle/>
          <a:p>
            <a:pPr algn="l" eaLnBrk="1" hangingPunct="1">
              <a:buNone/>
              <a:defRPr/>
            </a:pPr>
            <a:r>
              <a:rPr lang="ru-RU" sz="2000" dirty="0">
                <a:solidFill>
                  <a:srgbClr val="9933FF"/>
                </a:solidFill>
              </a:rPr>
              <a:t>элементы плавают, держатся на вертикальной поверхности, приятны</a:t>
            </a:r>
            <a:br>
              <a:rPr lang="ru-RU" sz="2000" dirty="0">
                <a:solidFill>
                  <a:srgbClr val="9933FF"/>
                </a:solidFill>
              </a:rPr>
            </a:br>
            <a:r>
              <a:rPr lang="ru-RU" sz="2000" dirty="0">
                <a:solidFill>
                  <a:srgbClr val="9933FF"/>
                </a:solidFill>
              </a:rPr>
              <a:t> на ощупь, безопасны, легки. </a:t>
            </a:r>
            <a:r>
              <a:rPr lang="ru-RU" sz="2000" i="1" u="sng" dirty="0">
                <a:solidFill>
                  <a:srgbClr val="9933FF"/>
                </a:solidFill>
              </a:rPr>
              <a:t>Возможности для игры и занятий огромны </a:t>
            </a:r>
            <a:r>
              <a:rPr lang="ru-RU" sz="2000" i="1" dirty="0">
                <a:solidFill>
                  <a:srgbClr val="9933FF"/>
                </a:solidFill>
              </a:rPr>
              <a:t>- дети будут довольны</a:t>
            </a:r>
            <a:r>
              <a:rPr lang="ru-RU" sz="2400" i="1" dirty="0">
                <a:solidFill>
                  <a:srgbClr val="9933FF"/>
                </a:solidFill>
              </a:rPr>
              <a:t>.</a:t>
            </a:r>
          </a:p>
        </p:txBody>
      </p:sp>
      <p:pic>
        <p:nvPicPr>
          <p:cNvPr id="66563" name="Picture 4" descr="SL272442_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752850"/>
            <a:ext cx="4140200" cy="3105150"/>
          </a:xfrm>
          <a:noFill/>
        </p:spPr>
      </p:pic>
      <p:pic>
        <p:nvPicPr>
          <p:cNvPr id="66564" name="Picture 5" descr="стекло к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3808413"/>
            <a:ext cx="4067175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6" descr="P1310283_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3852" y="1643050"/>
            <a:ext cx="20272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7" descr="Пирамиде_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5575" y="5648325"/>
            <a:ext cx="13684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8" descr="Город РЕ_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94076" y="1804993"/>
            <a:ext cx="3135312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9" descr="Робот РЕ_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1714500"/>
            <a:ext cx="1682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9" name="Picture 10" descr="G:\КОМПЛЕКТ Игротека изобретателя Кайе -изолон\Колечек много лучами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14500" y="1714500"/>
            <a:ext cx="14605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0" name="Picture 10" descr="CIMG057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500" y="4214813"/>
            <a:ext cx="35274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1" name="Picture 11" descr="CIMG057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00856" y="2787492"/>
            <a:ext cx="2285986" cy="171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-71470" y="0"/>
            <a:ext cx="3786188" cy="1643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0"/>
            <a:ext cx="3643338" cy="1336675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7030A0"/>
                </a:solidFill>
              </a:rPr>
              <a:t>Игротека в ДОУ</a:t>
            </a:r>
          </a:p>
        </p:txBody>
      </p:sp>
      <p:pic>
        <p:nvPicPr>
          <p:cNvPr id="1026" name="Picture 2" descr="G:\ПЛАТЫ КАЙЕ-ВСЁ для ДОУ\фото ИЗОЛОН в д.с. 823\DSC_012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3" y="142852"/>
            <a:ext cx="4988895" cy="3429024"/>
          </a:xfrm>
          <a:prstGeom prst="rect">
            <a:avLst/>
          </a:prstGeom>
          <a:noFill/>
        </p:spPr>
      </p:pic>
      <p:pic>
        <p:nvPicPr>
          <p:cNvPr id="1027" name="Picture 3" descr="G:\ПЛАТЫ КАЙЕ-ВСЁ для ДОУ\фото ИЗОЛОН в д.с. 823\DSC_0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2693" y="500042"/>
            <a:ext cx="5015653" cy="3357586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9435" y="3714752"/>
            <a:ext cx="5224565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1" y="4071942"/>
            <a:ext cx="3853079" cy="257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600450" y="0"/>
            <a:ext cx="5364163" cy="2636838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>
              <a:buNone/>
            </a:pPr>
            <a:r>
              <a:rPr lang="ru-RU" sz="2400" dirty="0">
                <a:solidFill>
                  <a:schemeClr val="tx1"/>
                </a:solidFill>
                <a:effectLst/>
                <a:latin typeface="Arial" charset="0"/>
              </a:rPr>
              <a:t>   Есть и чёрно-белый вариант, проверенный на игротеках в ДОУ</a:t>
            </a:r>
          </a:p>
        </p:txBody>
      </p:sp>
      <p:sp>
        <p:nvSpPr>
          <p:cNvPr id="6963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dirty="0"/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19438"/>
            <a:ext cx="7488238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786188" cy="1714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ChangeArrowheads="1"/>
          </p:cNvSpPr>
          <p:nvPr/>
        </p:nvSpPr>
        <p:spPr bwMode="auto">
          <a:xfrm>
            <a:off x="0" y="-71438"/>
            <a:ext cx="9144000" cy="66167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latin typeface="Arial" charset="0"/>
              </a:rPr>
              <a:t>Конструирование это процесс создания:</a:t>
            </a:r>
          </a:p>
          <a:p>
            <a:pPr>
              <a:buFontTx/>
              <a:buChar char="-"/>
            </a:pPr>
            <a:r>
              <a:rPr lang="ru-RU">
                <a:latin typeface="Arial" charset="0"/>
              </a:rPr>
              <a:t> конструкции *(</a:t>
            </a:r>
            <a:r>
              <a:rPr lang="ru-RU">
                <a:latin typeface="Arial" charset="0"/>
                <a:hlinkClick r:id="rId3" tooltip="Латинский язык"/>
              </a:rPr>
              <a:t>лат.</a:t>
            </a:r>
            <a:r>
              <a:rPr lang="ru-RU">
                <a:latin typeface="Arial" charset="0"/>
              </a:rPr>
              <a:t> </a:t>
            </a:r>
            <a:r>
              <a:rPr lang="ru-RU" i="1">
                <a:latin typeface="Arial" charset="0"/>
              </a:rPr>
              <a:t>co</a:t>
            </a:r>
            <a:r>
              <a:rPr lang="en-US" i="1">
                <a:latin typeface="Arial" charset="0"/>
              </a:rPr>
              <a:t>nstructio</a:t>
            </a:r>
            <a:r>
              <a:rPr lang="ru-RU">
                <a:latin typeface="Arial" charset="0"/>
              </a:rPr>
              <a:t> – составление, построение) -архитектурного сооружения, строения, машины, механизма ; </a:t>
            </a:r>
          </a:p>
          <a:p>
            <a:pPr>
              <a:buFontTx/>
              <a:buChar char="-"/>
            </a:pPr>
            <a:r>
              <a:rPr lang="ru-RU">
                <a:latin typeface="Arial" charset="0"/>
              </a:rPr>
              <a:t> композиции **(</a:t>
            </a:r>
            <a:r>
              <a:rPr lang="ru-RU">
                <a:latin typeface="Arial" charset="0"/>
                <a:hlinkClick r:id="rId3" tooltip="Латинский язык"/>
              </a:rPr>
              <a:t>лат.</a:t>
            </a:r>
            <a:r>
              <a:rPr lang="ru-RU">
                <a:latin typeface="Arial" charset="0"/>
              </a:rPr>
              <a:t> </a:t>
            </a:r>
            <a:r>
              <a:rPr lang="ru-RU" i="1">
                <a:latin typeface="Arial" charset="0"/>
              </a:rPr>
              <a:t>compositio</a:t>
            </a:r>
            <a:r>
              <a:rPr lang="ru-RU">
                <a:latin typeface="Arial" charset="0"/>
              </a:rPr>
              <a:t> — составление, связывание, сложение, соединение);</a:t>
            </a:r>
          </a:p>
          <a:p>
            <a:pPr>
              <a:buFontTx/>
              <a:buChar char="-"/>
            </a:pPr>
            <a:r>
              <a:rPr lang="ru-RU">
                <a:latin typeface="Arial" charset="0"/>
              </a:rPr>
              <a:t> коллажа ** (от </a:t>
            </a:r>
            <a:r>
              <a:rPr lang="ru-RU">
                <a:latin typeface="Arial" charset="0"/>
                <a:hlinkClick r:id="rId4" tooltip="Французский язык"/>
              </a:rPr>
              <a:t>фр.</a:t>
            </a:r>
            <a:r>
              <a:rPr lang="ru-RU">
                <a:latin typeface="Arial" charset="0"/>
              </a:rPr>
              <a:t> </a:t>
            </a:r>
            <a:r>
              <a:rPr lang="fr-FR" i="1">
                <a:latin typeface="Arial" charset="0"/>
              </a:rPr>
              <a:t>collage</a:t>
            </a:r>
            <a:r>
              <a:rPr lang="ru-RU">
                <a:latin typeface="Arial" charset="0"/>
              </a:rPr>
              <a:t> — приклеивание);</a:t>
            </a:r>
          </a:p>
          <a:p>
            <a:pPr>
              <a:buFontTx/>
              <a:buChar char="-"/>
            </a:pPr>
            <a:r>
              <a:rPr lang="ru-RU">
                <a:latin typeface="Arial" charset="0"/>
              </a:rPr>
              <a:t> инсталляции *(</a:t>
            </a:r>
            <a:r>
              <a:rPr lang="ru-RU">
                <a:latin typeface="Arial" charset="0"/>
                <a:hlinkClick r:id="rId5" tooltip="Английский язык"/>
              </a:rPr>
              <a:t>англ.</a:t>
            </a:r>
            <a:r>
              <a:rPr lang="ru-RU">
                <a:latin typeface="Arial" charset="0"/>
              </a:rPr>
              <a:t> </a:t>
            </a:r>
            <a:r>
              <a:rPr lang="ru-RU" i="1">
                <a:latin typeface="Arial" charset="0"/>
              </a:rPr>
              <a:t>installation</a:t>
            </a:r>
            <a:r>
              <a:rPr lang="ru-RU">
                <a:latin typeface="Arial" charset="0"/>
              </a:rPr>
              <a:t> — установка, размещение, монтаж) - композиции, созданной из </a:t>
            </a:r>
            <a:r>
              <a:rPr lang="ru-RU" i="1" u="sng">
                <a:latin typeface="Arial" charset="0"/>
              </a:rPr>
              <a:t>различных по сути </a:t>
            </a:r>
            <a:r>
              <a:rPr lang="ru-RU">
                <a:latin typeface="Arial" charset="0"/>
              </a:rPr>
              <a:t>элементов и являющую собой художественное целое),</a:t>
            </a:r>
          </a:p>
          <a:p>
            <a:r>
              <a:rPr lang="ru-RU">
                <a:latin typeface="Arial" charset="0"/>
              </a:rPr>
              <a:t>- игрушки-самоделки,</a:t>
            </a:r>
          </a:p>
          <a:p>
            <a:pPr>
              <a:buFontTx/>
              <a:buChar char="-"/>
            </a:pPr>
            <a:r>
              <a:rPr lang="ru-RU">
                <a:latin typeface="Arial" charset="0"/>
              </a:rPr>
              <a:t> поделки.</a:t>
            </a:r>
          </a:p>
          <a:p>
            <a:r>
              <a:rPr lang="ru-RU" sz="1400" i="1">
                <a:latin typeface="Arial" charset="0"/>
              </a:rPr>
              <a:t>Примечания:    * - объёмное,    ** - объёмное или плоское.</a:t>
            </a:r>
          </a:p>
          <a:p>
            <a:endParaRPr lang="ru-RU" sz="1400" i="1">
              <a:latin typeface="Arial" charset="0"/>
            </a:endParaRPr>
          </a:p>
          <a:p>
            <a:r>
              <a:rPr lang="ru-RU" i="1">
                <a:latin typeface="Arial" charset="0"/>
              </a:rPr>
              <a:t>Результат конструирования может быть неразборным или разборным.</a:t>
            </a:r>
          </a:p>
          <a:p>
            <a:endParaRPr lang="ru-RU" i="1">
              <a:latin typeface="Arial" charset="0"/>
            </a:endParaRPr>
          </a:p>
          <a:p>
            <a:r>
              <a:rPr lang="ru-RU" b="1">
                <a:latin typeface="Arial" charset="0"/>
              </a:rPr>
              <a:t>                           Традиционно применяют:</a:t>
            </a:r>
          </a:p>
          <a:p>
            <a:r>
              <a:rPr lang="ru-RU">
                <a:latin typeface="Arial" charset="0"/>
              </a:rPr>
              <a:t>- конструкторы,</a:t>
            </a:r>
          </a:p>
          <a:p>
            <a:pPr>
              <a:buFontTx/>
              <a:buChar char="-"/>
            </a:pPr>
            <a:r>
              <a:rPr lang="ru-RU">
                <a:latin typeface="Arial" charset="0"/>
              </a:rPr>
              <a:t> строительные наборы,</a:t>
            </a:r>
          </a:p>
          <a:p>
            <a:pPr>
              <a:buFontTx/>
              <a:buChar char="-"/>
            </a:pPr>
            <a:r>
              <a:rPr lang="ru-RU">
                <a:latin typeface="Arial" charset="0"/>
              </a:rPr>
              <a:t> наборы геометрических форм и тел,</a:t>
            </a:r>
          </a:p>
          <a:p>
            <a:pPr>
              <a:buFontTx/>
              <a:buChar char="-"/>
            </a:pPr>
            <a:r>
              <a:rPr lang="ru-RU">
                <a:latin typeface="Arial" charset="0"/>
              </a:rPr>
              <a:t> природный материал,</a:t>
            </a:r>
          </a:p>
          <a:p>
            <a:pPr>
              <a:buFontTx/>
              <a:buChar char="-"/>
            </a:pPr>
            <a:r>
              <a:rPr lang="ru-RU">
                <a:latin typeface="Arial" charset="0"/>
              </a:rPr>
              <a:t> бросовый материал.</a:t>
            </a:r>
          </a:p>
          <a:p>
            <a:r>
              <a:rPr lang="ru-RU" b="1">
                <a:latin typeface="Arial" charset="0"/>
              </a:rPr>
              <a:t>                           Инновационно применяю в своей системе:</a:t>
            </a:r>
          </a:p>
          <a:p>
            <a:r>
              <a:rPr lang="ru-RU">
                <a:latin typeface="Arial" charset="0"/>
              </a:rPr>
              <a:t>- новые материалы , способы крепления, методики, функции (графического конструктора и трансформера и др.) и системы на их основе</a:t>
            </a:r>
          </a:p>
        </p:txBody>
      </p:sp>
      <p:sp>
        <p:nvSpPr>
          <p:cNvPr id="10243" name="Line 10"/>
          <p:cNvSpPr>
            <a:spLocks noChangeShapeType="1"/>
          </p:cNvSpPr>
          <p:nvPr/>
        </p:nvSpPr>
        <p:spPr bwMode="auto">
          <a:xfrm>
            <a:off x="0" y="33575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4" name="Line 11"/>
          <p:cNvSpPr>
            <a:spLocks noChangeShapeType="1"/>
          </p:cNvSpPr>
          <p:nvPr/>
        </p:nvSpPr>
        <p:spPr bwMode="auto">
          <a:xfrm>
            <a:off x="0" y="3860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5" name="Line 12"/>
          <p:cNvSpPr>
            <a:spLocks noChangeShapeType="1"/>
          </p:cNvSpPr>
          <p:nvPr/>
        </p:nvSpPr>
        <p:spPr bwMode="auto">
          <a:xfrm>
            <a:off x="0" y="56435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600450" y="193675"/>
            <a:ext cx="5543550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>
                <a:solidFill>
                  <a:schemeClr val="tx1"/>
                </a:solidFill>
                <a:effectLst/>
                <a:latin typeface="Arial" charset="0"/>
              </a:rPr>
              <a:t>Игротека в средней группе ДОУ (слабовидящие дети)</a:t>
            </a:r>
          </a:p>
        </p:txBody>
      </p:sp>
      <p:sp>
        <p:nvSpPr>
          <p:cNvPr id="7065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70660" name="Picture 4" descr="IMG_26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641475"/>
            <a:ext cx="8713788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-71438"/>
            <a:ext cx="3714750" cy="17145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600450" y="193675"/>
            <a:ext cx="5292725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>
                <a:solidFill>
                  <a:schemeClr val="tx1"/>
                </a:solidFill>
                <a:effectLst/>
                <a:latin typeface="Arial" charset="0"/>
              </a:rPr>
              <a:t>«Салют» – дети подбросили высоко вверх цилиндры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71684" name="Picture 4" descr="IMG_27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03388"/>
            <a:ext cx="8066088" cy="51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75" y="0"/>
            <a:ext cx="3429000" cy="1714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600450" y="193675"/>
            <a:ext cx="5543550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>
                <a:solidFill>
                  <a:schemeClr val="tx1"/>
                </a:solidFill>
                <a:effectLst/>
                <a:latin typeface="Arial" charset="0"/>
              </a:rPr>
              <a:t>Игротека в средней группе ДОУ (слабовидящие дети)</a:t>
            </a:r>
          </a:p>
        </p:txBody>
      </p:sp>
      <p:sp>
        <p:nvSpPr>
          <p:cNvPr id="727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72708" name="Picture 4" descr="IMG_32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785938"/>
            <a:ext cx="81724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643313" cy="1714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600450" y="193675"/>
            <a:ext cx="5292725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>
                <a:solidFill>
                  <a:schemeClr val="tx1"/>
                </a:solidFill>
                <a:effectLst/>
                <a:latin typeface="Arial" charset="0"/>
              </a:rPr>
              <a:t>ОЧКИ из колечек</a:t>
            </a:r>
          </a:p>
        </p:txBody>
      </p:sp>
      <p:sp>
        <p:nvSpPr>
          <p:cNvPr id="7373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73732" name="Picture 4" descr="IMG_27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665288"/>
            <a:ext cx="8283575" cy="519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-71438"/>
            <a:ext cx="3714750" cy="17145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>
                <a:solidFill>
                  <a:schemeClr val="tx1"/>
                </a:solidFill>
                <a:effectLst/>
                <a:latin typeface="Arial" charset="0"/>
              </a:rPr>
              <a:t>На </a:t>
            </a:r>
            <a:r>
              <a:rPr lang="ru-RU">
                <a:solidFill>
                  <a:srgbClr val="0000FF"/>
                </a:solidFill>
                <a:effectLst/>
                <a:latin typeface="Arial" charset="0"/>
              </a:rPr>
              <a:t>прощанье</a:t>
            </a:r>
            <a:r>
              <a:rPr lang="ru-RU">
                <a:solidFill>
                  <a:schemeClr val="tx1"/>
                </a:solidFill>
                <a:effectLst/>
                <a:latin typeface="Arial" charset="0"/>
              </a:rPr>
              <a:t> – «ОБНИМОЧКИ»</a:t>
            </a:r>
          </a:p>
        </p:txBody>
      </p:sp>
      <p:sp>
        <p:nvSpPr>
          <p:cNvPr id="6758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dirty="0"/>
          </a:p>
        </p:txBody>
      </p:sp>
      <p:pic>
        <p:nvPicPr>
          <p:cNvPr id="67588" name="Picture 4" descr="IMG_03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14488"/>
            <a:ext cx="6948487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786188" cy="1714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600450" y="0"/>
            <a:ext cx="5543550" cy="1643049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dirty="0"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И До свидания! </a:t>
            </a:r>
            <a:r>
              <a:rPr lang="ru-RU" i="1" dirty="0">
                <a:solidFill>
                  <a:srgbClr val="7030A0"/>
                </a:solidFill>
                <a:effectLst/>
                <a:latin typeface="Arial" charset="0"/>
              </a:rPr>
              <a:t>Изобретатель- агент социализации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68612" name="Picture 4" descr="IMG_03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428737"/>
            <a:ext cx="723791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786188" cy="1714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600450" y="0"/>
            <a:ext cx="5543550" cy="162877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>
                <a:solidFill>
                  <a:srgbClr val="0000FF"/>
                </a:solidFill>
                <a:effectLst/>
              </a:rPr>
              <a:t>Набор «Колечки -50» </a:t>
            </a:r>
            <a:br>
              <a:rPr lang="ru-RU" sz="2400">
                <a:solidFill>
                  <a:srgbClr val="0000FF"/>
                </a:solidFill>
                <a:effectLst/>
              </a:rPr>
            </a:br>
            <a:r>
              <a:rPr lang="ru-RU" sz="1800">
                <a:solidFill>
                  <a:srgbClr val="0000FF"/>
                </a:solidFill>
                <a:effectLst/>
              </a:rPr>
              <a:t>В наборе 50 точёных деревянных колечек из ясеня.</a:t>
            </a:r>
            <a:br>
              <a:rPr lang="ru-RU" sz="1800">
                <a:solidFill>
                  <a:srgbClr val="0000FF"/>
                </a:solidFill>
                <a:effectLst/>
              </a:rPr>
            </a:br>
            <a:r>
              <a:rPr lang="ru-RU" sz="1800">
                <a:solidFill>
                  <a:srgbClr val="0000FF"/>
                </a:solidFill>
                <a:effectLst/>
              </a:rPr>
              <a:t>Методическое пособие на 100 страницах.</a:t>
            </a:r>
            <a:br>
              <a:rPr lang="ru-RU" sz="1800">
                <a:solidFill>
                  <a:srgbClr val="0000FF"/>
                </a:solidFill>
                <a:effectLst/>
              </a:rPr>
            </a:br>
            <a:r>
              <a:rPr lang="ru-RU" sz="1800">
                <a:solidFill>
                  <a:srgbClr val="0000FF"/>
                </a:solidFill>
                <a:effectLst/>
              </a:rPr>
              <a:t>                </a:t>
            </a:r>
            <a:r>
              <a:rPr lang="ru-RU" sz="1800" i="1">
                <a:solidFill>
                  <a:srgbClr val="0000FF"/>
                </a:solidFill>
                <a:effectLst/>
              </a:rPr>
              <a:t>На фото – 3 вида колечек вместе</a:t>
            </a:r>
          </a:p>
        </p:txBody>
      </p:sp>
      <p:pic>
        <p:nvPicPr>
          <p:cNvPr id="74755" name="Picture 3" descr="IMG_9054_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96875" y="1628775"/>
            <a:ext cx="4932363" cy="3354388"/>
          </a:xfrm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7650" y="2205038"/>
            <a:ext cx="18811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Рисунок 9" descr="C:\Users\Виктор\AppData\Local\Microsoft\Windows\Temporary Internet Files\Content.Word\IMG_90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122738"/>
            <a:ext cx="327660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6" descr="IMG_9109_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4829175"/>
            <a:ext cx="259238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Picture 7" descr="IMG_9068_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4508500"/>
            <a:ext cx="17049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Рисунок 3" descr="C:\Users\Виктор\AppData\Local\Microsoft\Windows\Temporary Internet Files\Content.Word\IMG_90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1628775"/>
            <a:ext cx="2843212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1" name="Picture 9" descr="IMG_9073_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724400"/>
            <a:ext cx="19827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2" name="Line 10"/>
          <p:cNvSpPr>
            <a:spLocks noChangeShapeType="1"/>
          </p:cNvSpPr>
          <p:nvPr/>
        </p:nvSpPr>
        <p:spPr bwMode="auto">
          <a:xfrm flipH="1">
            <a:off x="7451725" y="1484313"/>
            <a:ext cx="288925" cy="5048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2875" y="0"/>
            <a:ext cx="3429000" cy="1714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6858000" y="193675"/>
            <a:ext cx="2286000" cy="592138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>
                <a:solidFill>
                  <a:srgbClr val="7030A0"/>
                </a:solidFill>
                <a:effectLst/>
                <a:latin typeface="Arial" charset="0"/>
              </a:rPr>
              <a:t>Игротеки в ДОУ</a:t>
            </a:r>
          </a:p>
        </p:txBody>
      </p:sp>
      <p:pic>
        <p:nvPicPr>
          <p:cNvPr id="75779" name="Picture 3" descr="PC21000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328741" y="0"/>
            <a:ext cx="5472113" cy="4105275"/>
          </a:xfrm>
        </p:spPr>
      </p:pic>
      <p:pic>
        <p:nvPicPr>
          <p:cNvPr id="75780" name="Рисунок 1" descr="F:\DCIM\100CANON\IMG_2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5263" y="2857500"/>
            <a:ext cx="6408737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05308" y="-285750"/>
            <a:ext cx="3224212" cy="2967038"/>
          </a:xfr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714612" y="2786058"/>
            <a:ext cx="4953013" cy="121444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dirty="0">
                <a:solidFill>
                  <a:srgbClr val="7030A0"/>
                </a:solidFill>
                <a:effectLst/>
              </a:rPr>
              <a:t>Композиции</a:t>
            </a:r>
            <a:br>
              <a:rPr lang="ru-RU" dirty="0">
                <a:solidFill>
                  <a:srgbClr val="7030A0"/>
                </a:solidFill>
                <a:effectLst/>
              </a:rPr>
            </a:br>
            <a:r>
              <a:rPr lang="ru-RU" dirty="0">
                <a:solidFill>
                  <a:srgbClr val="7030A0"/>
                </a:solidFill>
                <a:effectLst/>
              </a:rPr>
              <a:t> из колечек</a:t>
            </a:r>
          </a:p>
        </p:txBody>
      </p:sp>
      <p:sp>
        <p:nvSpPr>
          <p:cNvPr id="76803" name="Rectangle 3"/>
          <p:cNvSpPr>
            <a:spLocks noGrp="1"/>
          </p:cNvSpPr>
          <p:nvPr>
            <p:ph type="body" idx="4294967295"/>
          </p:nvPr>
        </p:nvSpPr>
        <p:spPr>
          <a:xfrm flipV="1">
            <a:off x="2643173" y="5680075"/>
            <a:ext cx="5234001" cy="1177925"/>
          </a:xfrm>
        </p:spPr>
        <p:txBody>
          <a:bodyPr/>
          <a:lstStyle/>
          <a:p>
            <a:pPr algn="r" eaLnBrk="1" hangingPunct="1"/>
            <a:r>
              <a:rPr lang="ru-RU" dirty="0"/>
              <a:t>КК  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0"/>
            <a:ext cx="4335463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86313"/>
            <a:ext cx="30051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6" descr="F:\1762 фото семинара и игротек\IMG_45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1750" y="2214563"/>
            <a:ext cx="27463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571500"/>
            <a:ext cx="3214688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88" y="0"/>
            <a:ext cx="2967037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25" y="2571750"/>
            <a:ext cx="2428875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47925" y="3819525"/>
            <a:ext cx="42672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419475" y="193675"/>
            <a:ext cx="5724525" cy="14351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u="sng">
                <a:solidFill>
                  <a:srgbClr val="0000FF"/>
                </a:solidFill>
                <a:effectLst/>
                <a:latin typeface="Arial" charset="0"/>
              </a:rPr>
              <a:t>Колечки и СТРОЙКАЙЕ вместе.</a:t>
            </a:r>
            <a:r>
              <a:rPr lang="ru-RU" sz="2400">
                <a:solidFill>
                  <a:srgbClr val="0000FF"/>
                </a:solidFill>
                <a:effectLst/>
                <a:latin typeface="Arial" charset="0"/>
              </a:rPr>
              <a:t> </a:t>
            </a:r>
            <a:r>
              <a:rPr lang="ru-RU" sz="2400" i="1">
                <a:solidFill>
                  <a:srgbClr val="0000FF"/>
                </a:solidFill>
                <a:effectLst/>
                <a:latin typeface="Arial" charset="0"/>
              </a:rPr>
              <a:t>Слева - собрал подросток во Фрязино, справа –воспитатель ДОУ в Москве </a:t>
            </a:r>
            <a:br>
              <a:rPr lang="ru-RU" sz="2400" i="1">
                <a:solidFill>
                  <a:srgbClr val="0000FF"/>
                </a:solidFill>
                <a:effectLst/>
                <a:latin typeface="Arial" charset="0"/>
              </a:rPr>
            </a:br>
            <a:r>
              <a:rPr lang="ru-RU" sz="2400" i="1">
                <a:solidFill>
                  <a:srgbClr val="0000FF"/>
                </a:solidFill>
                <a:effectLst/>
                <a:latin typeface="Arial" charset="0"/>
              </a:rPr>
              <a:t>- чудесно и похоже!!!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7782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1338" y="3141663"/>
            <a:ext cx="811847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6" descr="Колечки -колё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7063" y="2489200"/>
            <a:ext cx="4706937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0" name="Line 7"/>
          <p:cNvSpPr>
            <a:spLocks noChangeShapeType="1"/>
          </p:cNvSpPr>
          <p:nvPr/>
        </p:nvSpPr>
        <p:spPr bwMode="auto">
          <a:xfrm flipH="1">
            <a:off x="3276600" y="836613"/>
            <a:ext cx="574675" cy="2160587"/>
          </a:xfrm>
          <a:prstGeom prst="line">
            <a:avLst/>
          </a:prstGeom>
          <a:noFill/>
          <a:ln w="38100">
            <a:solidFill>
              <a:srgbClr val="FA543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31" name="Line 8"/>
          <p:cNvSpPr>
            <a:spLocks noChangeShapeType="1"/>
          </p:cNvSpPr>
          <p:nvPr/>
        </p:nvSpPr>
        <p:spPr bwMode="auto">
          <a:xfrm>
            <a:off x="6929454" y="1285861"/>
            <a:ext cx="357190" cy="1000132"/>
          </a:xfrm>
          <a:prstGeom prst="line">
            <a:avLst/>
          </a:prstGeom>
          <a:noFill/>
          <a:ln w="38100">
            <a:solidFill>
              <a:srgbClr val="FA543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75" y="0"/>
            <a:ext cx="3429000" cy="1714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0" y="2780929"/>
            <a:ext cx="9144000" cy="4077070"/>
          </a:xfrm>
          <a:noFill/>
        </p:spPr>
        <p:txBody>
          <a:bodyPr wrap="square" numCol="1" anchor="ctr" compatLnSpc="1">
            <a:prstTxWarp prst="textNoShape">
              <a:avLst/>
            </a:prstTxWarp>
          </a:bodyPr>
          <a:lstStyle/>
          <a:p>
            <a:pPr marL="0" indent="0" algn="l" eaLnBrk="1" hangingPunct="1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</a:rPr>
              <a:t>«Пробуждать мысль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</a:rPr>
              <a:t> с помощью образов"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Готфрид Лейбниц (1646-1716)</a:t>
            </a:r>
            <a:endParaRPr lang="ru-RU" sz="16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752" y="1"/>
            <a:ext cx="6661373" cy="2780928"/>
          </a:xfrm>
          <a:noFill/>
        </p:spPr>
      </p:pic>
      <p:pic>
        <p:nvPicPr>
          <p:cNvPr id="11269" name="Picture 8" descr="http://pustakafisika.files.wordpress.com/2012/03/galileo.jpg?w=5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39752" cy="248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Лучшие афоризмы Готфрида Лейбниц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80929"/>
            <a:ext cx="2858556" cy="4053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744795" y="188640"/>
            <a:ext cx="5615054" cy="1432604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l" eaLnBrk="1" hangingPunct="1">
              <a:buNone/>
            </a:pPr>
            <a:r>
              <a:rPr lang="ru-RU" sz="2400" dirty="0">
                <a:solidFill>
                  <a:srgbClr val="0000FF"/>
                </a:solidFill>
                <a:effectLst/>
              </a:rPr>
              <a:t>Волчок «Цветопроигрыватель» </a:t>
            </a:r>
            <a:r>
              <a:rPr lang="ru-RU" dirty="0">
                <a:solidFill>
                  <a:srgbClr val="0000FF"/>
                </a:solidFill>
                <a:effectLst/>
                <a:latin typeface="Arial" charset="0"/>
              </a:rPr>
              <a:t/>
            </a:r>
            <a:br>
              <a:rPr lang="ru-RU" dirty="0">
                <a:solidFill>
                  <a:srgbClr val="0000FF"/>
                </a:solidFill>
                <a:effectLst/>
                <a:latin typeface="Arial" charset="0"/>
              </a:rPr>
            </a:br>
            <a:r>
              <a:rPr lang="ru-RU" dirty="0"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ru-RU" sz="1800" dirty="0">
                <a:solidFill>
                  <a:srgbClr val="0000FF"/>
                </a:solidFill>
                <a:effectLst/>
                <a:latin typeface="Arial" charset="0"/>
              </a:rPr>
              <a:t>При вращении волчка смешиваются цвета </a:t>
            </a:r>
            <a:r>
              <a:rPr lang="ru-RU" sz="1800" dirty="0" smtClean="0">
                <a:solidFill>
                  <a:srgbClr val="0000FF"/>
                </a:solidFill>
                <a:effectLst/>
                <a:latin typeface="Arial" charset="0"/>
              </a:rPr>
              <a:t/>
            </a:r>
            <a:br>
              <a:rPr lang="ru-RU" sz="1800" dirty="0" smtClean="0">
                <a:solidFill>
                  <a:srgbClr val="0000FF"/>
                </a:solidFill>
                <a:effectLst/>
                <a:latin typeface="Arial" charset="0"/>
              </a:rPr>
            </a:br>
            <a:r>
              <a:rPr lang="ru-RU" sz="1800" dirty="0" smtClean="0">
                <a:solidFill>
                  <a:srgbClr val="0000FF"/>
                </a:solidFill>
                <a:effectLst/>
                <a:latin typeface="Arial" charset="0"/>
              </a:rPr>
              <a:t>на </a:t>
            </a:r>
            <a:r>
              <a:rPr lang="ru-RU" sz="1800" dirty="0">
                <a:solidFill>
                  <a:srgbClr val="0000FF"/>
                </a:solidFill>
                <a:effectLst/>
                <a:latin typeface="Arial" charset="0"/>
              </a:rPr>
              <a:t>волчке и на бумажной насадке</a:t>
            </a:r>
            <a:endParaRPr lang="ru-RU" sz="2000" dirty="0">
              <a:solidFill>
                <a:srgbClr val="0000FF"/>
              </a:solidFill>
              <a:effectLst/>
              <a:latin typeface="Arial" charset="0"/>
            </a:endParaRPr>
          </a:p>
        </p:txBody>
      </p:sp>
      <p:pic>
        <p:nvPicPr>
          <p:cNvPr id="79875" name="Picture 3" descr="ЦВЕТОПРО_0"/>
          <p:cNvPicPr>
            <a:picLocks noGrp="1" noChangeAspect="1" noChangeArrowheads="1"/>
          </p:cNvPicPr>
          <p:nvPr>
            <p:ph type="body" idx="4294967295"/>
          </p:nvPr>
        </p:nvPicPr>
        <p:blipFill rotWithShape="1">
          <a:blip r:embed="rId2" cstate="print"/>
          <a:srcRect b="136"/>
          <a:stretch/>
        </p:blipFill>
        <p:spPr>
          <a:xfrm>
            <a:off x="208934" y="181424"/>
            <a:ext cx="3532207" cy="2235686"/>
          </a:xfrm>
        </p:spPr>
      </p:pic>
      <p:pic>
        <p:nvPicPr>
          <p:cNvPr id="7987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934" y="2924944"/>
            <a:ext cx="4735413" cy="293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6"/>
          <p:cNvPicPr>
            <a:picLocks noChangeAspect="1" noChangeArrowheads="1"/>
          </p:cNvPicPr>
          <p:nvPr/>
        </p:nvPicPr>
        <p:blipFill rotWithShape="1">
          <a:blip r:embed="rId4" cstate="print"/>
          <a:srcRect t="5771" r="9281"/>
          <a:stretch/>
        </p:blipFill>
        <p:spPr bwMode="auto">
          <a:xfrm>
            <a:off x="6948264" y="1594578"/>
            <a:ext cx="1728192" cy="209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4" descr="P40810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861048"/>
            <a:ext cx="3714994" cy="279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786188" y="193675"/>
            <a:ext cx="5357812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>
                <a:solidFill>
                  <a:srgbClr val="0000FF"/>
                </a:solidFill>
                <a:effectLst/>
                <a:latin typeface="Arial" charset="0"/>
              </a:rPr>
              <a:t>Картинка на волчке до и после запуска</a:t>
            </a:r>
            <a:br>
              <a:rPr lang="ru-RU" sz="2400">
                <a:solidFill>
                  <a:srgbClr val="0000FF"/>
                </a:solidFill>
                <a:effectLst/>
                <a:latin typeface="Arial" charset="0"/>
              </a:rPr>
            </a:br>
            <a:r>
              <a:rPr lang="ru-RU" sz="2000" i="1">
                <a:solidFill>
                  <a:srgbClr val="0000FF"/>
                </a:solidFill>
                <a:effectLst/>
                <a:latin typeface="Arial" charset="0"/>
              </a:rPr>
              <a:t>можно самим рисовать новые</a:t>
            </a:r>
            <a:r>
              <a:rPr lang="ru-RU" sz="2400">
                <a:solidFill>
                  <a:srgbClr val="0000FF"/>
                </a:solidFill>
                <a:effectLst/>
                <a:latin typeface="Arial" charset="0"/>
              </a:rPr>
              <a:t> </a:t>
            </a:r>
            <a:r>
              <a:rPr lang="ru-RU" sz="2000" i="1">
                <a:solidFill>
                  <a:srgbClr val="0000FF"/>
                </a:solidFill>
                <a:effectLst/>
                <a:latin typeface="Arial" charset="0"/>
              </a:rPr>
              <a:t>картинки и, делать пропеллеры</a:t>
            </a:r>
            <a:br>
              <a:rPr lang="ru-RU" sz="2000" i="1">
                <a:solidFill>
                  <a:srgbClr val="0000FF"/>
                </a:solidFill>
                <a:effectLst/>
                <a:latin typeface="Arial" charset="0"/>
              </a:rPr>
            </a:br>
            <a:r>
              <a:rPr lang="ru-RU" sz="2000" i="1">
                <a:solidFill>
                  <a:srgbClr val="0000FF"/>
                </a:solidFill>
                <a:effectLst/>
                <a:latin typeface="Arial" charset="0"/>
              </a:rPr>
              <a:t/>
            </a:r>
            <a:br>
              <a:rPr lang="ru-RU" sz="2000" i="1">
                <a:solidFill>
                  <a:srgbClr val="0000FF"/>
                </a:solidFill>
                <a:effectLst/>
                <a:latin typeface="Arial" charset="0"/>
              </a:rPr>
            </a:br>
            <a:endParaRPr lang="ru-RU" sz="2000" i="1">
              <a:solidFill>
                <a:srgbClr val="0000FF"/>
              </a:solidFill>
              <a:effectLst/>
              <a:latin typeface="Arial" charset="0"/>
            </a:endParaRPr>
          </a:p>
        </p:txBody>
      </p:sp>
      <p:pic>
        <p:nvPicPr>
          <p:cNvPr id="8089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571875" cy="4640263"/>
          </a:xfrm>
          <a:noFill/>
        </p:spPr>
      </p:pic>
      <p:pic>
        <p:nvPicPr>
          <p:cNvPr id="80900" name="Picture 4" descr="Картинка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2488" y="2924944"/>
            <a:ext cx="59309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1857375"/>
            <a:ext cx="3627437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600450" y="193675"/>
            <a:ext cx="5543550" cy="1363663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>
                <a:solidFill>
                  <a:srgbClr val="0000FF"/>
                </a:solidFill>
                <a:effectLst/>
                <a:latin typeface="Arial" charset="0"/>
              </a:rPr>
              <a:t>Пропеллер на волчке до и после запуска</a:t>
            </a:r>
            <a:br>
              <a:rPr lang="ru-RU" sz="2400">
                <a:solidFill>
                  <a:srgbClr val="0000FF"/>
                </a:solidFill>
                <a:effectLst/>
                <a:latin typeface="Arial" charset="0"/>
              </a:rPr>
            </a:br>
            <a:r>
              <a:rPr lang="ru-RU" sz="2000" i="1">
                <a:solidFill>
                  <a:srgbClr val="0000FF"/>
                </a:solidFill>
                <a:effectLst/>
                <a:latin typeface="Arial" charset="0"/>
              </a:rPr>
              <a:t>можно самим делать новые пропеллеры</a:t>
            </a:r>
            <a:br>
              <a:rPr lang="ru-RU" sz="2000" i="1">
                <a:solidFill>
                  <a:srgbClr val="0000FF"/>
                </a:solidFill>
                <a:effectLst/>
                <a:latin typeface="Arial" charset="0"/>
              </a:rPr>
            </a:br>
            <a:r>
              <a:rPr lang="ru-RU" sz="2000" i="1">
                <a:solidFill>
                  <a:srgbClr val="0000FF"/>
                </a:solidFill>
                <a:effectLst/>
                <a:latin typeface="Arial" charset="0"/>
              </a:rPr>
              <a:t/>
            </a:r>
            <a:br>
              <a:rPr lang="ru-RU" sz="2000" i="1">
                <a:solidFill>
                  <a:srgbClr val="0000FF"/>
                </a:solidFill>
                <a:effectLst/>
                <a:latin typeface="Arial" charset="0"/>
              </a:rPr>
            </a:br>
            <a:endParaRPr lang="ru-RU" sz="2000" i="1"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819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7625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75" y="1628775"/>
            <a:ext cx="51911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500688" y="193675"/>
            <a:ext cx="3643312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i="1">
                <a:solidFill>
                  <a:srgbClr val="0000FF"/>
                </a:solidFill>
                <a:effectLst/>
                <a:latin typeface="Arial" charset="0"/>
              </a:rPr>
              <a:t>Игротека с волчком</a:t>
            </a:r>
            <a:br>
              <a:rPr lang="ru-RU" sz="2400" i="1">
                <a:solidFill>
                  <a:srgbClr val="0000FF"/>
                </a:solidFill>
                <a:effectLst/>
                <a:latin typeface="Arial" charset="0"/>
              </a:rPr>
            </a:br>
            <a:endParaRPr lang="ru-RU" sz="2400" i="1">
              <a:solidFill>
                <a:srgbClr val="0000FF"/>
              </a:solidFill>
              <a:effectLst/>
              <a:latin typeface="Arial" charset="0"/>
            </a:endParaRPr>
          </a:p>
        </p:txBody>
      </p:sp>
      <p:pic>
        <p:nvPicPr>
          <p:cNvPr id="82947" name="Picture 3" descr="P517637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2071688" cy="3186113"/>
          </a:xfrm>
        </p:spPr>
      </p:pic>
      <p:pic>
        <p:nvPicPr>
          <p:cNvPr id="82948" name="Picture 4" descr="P51763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0"/>
            <a:ext cx="2025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5" descr="P51763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3241675"/>
            <a:ext cx="4537075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6" descr="P51763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3813" y="1000125"/>
            <a:ext cx="4040187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2071688" y="0"/>
            <a:ext cx="285750" cy="32146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0"/>
            <a:ext cx="5929354" cy="571480"/>
          </a:xfrm>
        </p:spPr>
        <p:txBody>
          <a:bodyPr/>
          <a:lstStyle/>
          <a:p>
            <a:pPr algn="l">
              <a:buFont typeface="Georgia" pitchFamily="18" charset="0"/>
              <a:buNone/>
              <a:defRPr/>
            </a:pPr>
            <a:r>
              <a:rPr lang="ru-RU" dirty="0">
                <a:solidFill>
                  <a:srgbClr val="0000FF"/>
                </a:solidFill>
              </a:rPr>
              <a:t>Набор «Шарики в лунках» </a:t>
            </a:r>
            <a:br>
              <a:rPr lang="ru-RU" dirty="0">
                <a:solidFill>
                  <a:srgbClr val="0000FF"/>
                </a:solidFill>
              </a:rPr>
            </a:br>
            <a:r>
              <a:rPr lang="ru-RU" dirty="0">
                <a:solidFill>
                  <a:srgbClr val="0000FF"/>
                </a:solidFill>
              </a:rPr>
              <a:t> </a:t>
            </a:r>
            <a:br>
              <a:rPr lang="ru-RU" dirty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83971" name="Picture 9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71438" y="0"/>
            <a:ext cx="3857626" cy="3041650"/>
          </a:xfrm>
          <a:noFill/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38" y="3000375"/>
            <a:ext cx="5899151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9300" y="500063"/>
            <a:ext cx="48704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7275" y="3571875"/>
            <a:ext cx="1847850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4995" name="Содержимое 2"/>
          <p:cNvSpPr>
            <a:spLocks noGrp="1"/>
          </p:cNvSpPr>
          <p:nvPr>
            <p:ph sz="quarter" idx="13"/>
          </p:nvPr>
        </p:nvSpPr>
        <p:spPr>
          <a:xfrm>
            <a:off x="1187450" y="1844675"/>
            <a:ext cx="6400800" cy="3475038"/>
          </a:xfrm>
        </p:spPr>
        <p:txBody>
          <a:bodyPr/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84996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285750"/>
            <a:ext cx="3500438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-1147763"/>
            <a:ext cx="3433763" cy="786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Picture 7" descr="F:\ИТОГ - Презентация, Каталог, Концепци, Рукописи , Отчёты, фото, видео и т.д\ФОТО -шарики в лунках\Изображение 3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57188"/>
            <a:ext cx="5570538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5800" y="1600200"/>
            <a:ext cx="7696200" cy="2743200"/>
          </a:xfrm>
          <a:noFill/>
        </p:spPr>
        <p:txBody>
          <a:bodyPr wrap="square" numCol="1" anchor="b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1800" b="0" i="1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Развивающая    система </a:t>
            </a:r>
            <a:br>
              <a:rPr lang="ru-RU" sz="1800" b="0" i="1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</a:br>
            <a:r>
              <a:rPr lang="ru-RU" sz="1800" b="0" i="1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игр   и   игрушек</a:t>
            </a:r>
            <a:br>
              <a:rPr lang="ru-RU" sz="1800" b="0" i="1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</a:br>
            <a:r>
              <a:rPr lang="ru-RU" sz="1800" b="0" i="1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изобретателя В. А. Кайе</a:t>
            </a:r>
            <a:br>
              <a:rPr lang="ru-RU" sz="1800" b="0" i="1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</a:br>
            <a:r>
              <a:rPr lang="ru-RU" sz="1800" b="0" i="1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в   работе  с  детьми</a:t>
            </a:r>
            <a:br>
              <a:rPr lang="ru-RU" sz="1800" b="0" i="1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</a:br>
            <a:r>
              <a:rPr lang="ru-RU" sz="1800" b="0" i="1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дошкольного   возраста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410200" y="4419600"/>
            <a:ext cx="3200400" cy="16764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1800" b="1">
                <a:latin typeface="Arial" charset="0"/>
                <a:cs typeface="Arial" charset="0"/>
              </a:rPr>
              <a:t>Заведующая: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1800" b="1">
                <a:latin typeface="Arial" charset="0"/>
                <a:cs typeface="Arial" charset="0"/>
              </a:rPr>
              <a:t>М. А.Крупнова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sz="700" b="1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sz="1800" b="1">
                <a:latin typeface="Arial" charset="0"/>
                <a:cs typeface="Arial" charset="0"/>
              </a:rPr>
              <a:t>Старший воспитатель: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1800" b="1">
                <a:latin typeface="Arial" charset="0"/>
                <a:cs typeface="Arial" charset="0"/>
              </a:rPr>
              <a:t> Т. Н. Антонова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8500" y="6172200"/>
            <a:ext cx="2743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Москва, 30.01.2012 г.</a:t>
            </a:r>
          </a:p>
        </p:txBody>
      </p:sp>
      <p:sp>
        <p:nvSpPr>
          <p:cNvPr id="86021" name="Прямоугольник 6"/>
          <p:cNvSpPr>
            <a:spLocks noChangeArrowheads="1"/>
          </p:cNvSpPr>
          <p:nvPr/>
        </p:nvSpPr>
        <p:spPr bwMode="auto">
          <a:xfrm>
            <a:off x="3995738" y="457200"/>
            <a:ext cx="46910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FF"/>
                </a:solidFill>
                <a:latin typeface="Arial" charset="0"/>
                <a:cs typeface="Arial" charset="0"/>
              </a:rPr>
              <a:t>ГОСУДАРСТВЕННОЕ  БЮДЖЕТНОЕ  ОБРАЗОВАТЕЛЬНОЕ   УЧРЕЖДЕНИЕ   ГОРОДА   МОСКВЫ</a:t>
            </a:r>
          </a:p>
          <a:p>
            <a:pPr algn="ctr"/>
            <a:r>
              <a:rPr lang="ru-RU" sz="2400">
                <a:solidFill>
                  <a:srgbClr val="0000FF"/>
                </a:solidFill>
                <a:latin typeface="Arial" charset="0"/>
                <a:cs typeface="Arial" charset="0"/>
              </a:rPr>
              <a:t>Центр развития ребёнка – детский сад № 1754</a:t>
            </a:r>
            <a:r>
              <a:rPr lang="ru-RU">
                <a:solidFill>
                  <a:srgbClr val="0000FF"/>
                </a:solidFill>
                <a:latin typeface="Arial" charset="0"/>
                <a:cs typeface="Arial" charset="0"/>
              </a:rPr>
              <a:t/>
            </a:r>
            <a:br>
              <a:rPr lang="ru-RU">
                <a:solidFill>
                  <a:srgbClr val="0000FF"/>
                </a:solidFill>
                <a:latin typeface="Arial" charset="0"/>
                <a:cs typeface="Arial" charset="0"/>
              </a:rPr>
            </a:br>
            <a:endParaRPr lang="ru-RU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5" y="0"/>
            <a:ext cx="3643313" cy="1714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/>
          <p:cNvSpPr>
            <a:spLocks noGrp="1"/>
          </p:cNvSpPr>
          <p:nvPr>
            <p:ph type="ctrTitle" idx="4294967295"/>
          </p:nvPr>
        </p:nvSpPr>
        <p:spPr bwMode="auto">
          <a:xfrm>
            <a:off x="3708400" y="-315913"/>
            <a:ext cx="5184775" cy="1676401"/>
          </a:xfrm>
          <a:noFill/>
        </p:spPr>
        <p:txBody>
          <a:bodyPr wrap="square" numCol="1" anchor="b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b="0"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ПРЕИМУЩЕСТВА   ИГРУШЕК   И   ИГР ИЗОБРЕТАТЕЛЯ </a:t>
            </a:r>
            <a:br>
              <a:rPr lang="ru-RU" sz="2400" b="0"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</a:br>
            <a:r>
              <a:rPr lang="ru-RU" sz="2400" b="0"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 В. А. КАЙЕ</a:t>
            </a:r>
          </a:p>
        </p:txBody>
      </p:sp>
      <p:sp>
        <p:nvSpPr>
          <p:cNvPr id="87043" name="Прямоугольник 1"/>
          <p:cNvSpPr>
            <a:spLocks noChangeArrowheads="1"/>
          </p:cNvSpPr>
          <p:nvPr/>
        </p:nvSpPr>
        <p:spPr bwMode="auto">
          <a:xfrm>
            <a:off x="0" y="1557338"/>
            <a:ext cx="9144000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solidFill>
                  <a:srgbClr val="7030A0"/>
                </a:solidFill>
                <a:latin typeface="Arial" charset="0"/>
                <a:ea typeface="Times New Roman" pitchFamily="18" charset="0"/>
                <a:cs typeface="Arial" charset="0"/>
              </a:rPr>
              <a:t>уникальность (таких  игр и игрушек нет в мировом ассортименте),</a:t>
            </a:r>
          </a:p>
          <a:p>
            <a:pPr marL="228600"/>
            <a:r>
              <a:rPr lang="ru-RU" b="1" dirty="0">
                <a:solidFill>
                  <a:srgbClr val="7030A0"/>
                </a:solidFill>
                <a:latin typeface="Arial" charset="0"/>
                <a:ea typeface="Times New Roman" pitchFamily="18" charset="0"/>
                <a:cs typeface="Arial" charset="0"/>
              </a:rPr>
              <a:t>- с их помощью у ребенка развивают внимание память, сенсомоторные координации, мышление, </a:t>
            </a:r>
            <a:r>
              <a:rPr lang="ru-RU" b="1" dirty="0" err="1">
                <a:solidFill>
                  <a:srgbClr val="7030A0"/>
                </a:solidFill>
                <a:latin typeface="Arial" charset="0"/>
                <a:ea typeface="Times New Roman" pitchFamily="18" charset="0"/>
                <a:cs typeface="Arial" charset="0"/>
              </a:rPr>
              <a:t>креативность</a:t>
            </a:r>
            <a:r>
              <a:rPr lang="ru-RU" b="1" dirty="0">
                <a:solidFill>
                  <a:srgbClr val="7030A0"/>
                </a:solidFill>
                <a:latin typeface="Arial" charset="0"/>
                <a:ea typeface="Times New Roman" pitchFamily="18" charset="0"/>
                <a:cs typeface="Arial" charset="0"/>
              </a:rPr>
              <a:t>, восприятие, комбинаторные навыки, прослеживающую функция глаза, усидчивость, терпение, тренируют зрительный нерв, </a:t>
            </a:r>
          </a:p>
          <a:p>
            <a:pPr marL="228600"/>
            <a:r>
              <a:rPr lang="ru-RU" b="1" dirty="0">
                <a:solidFill>
                  <a:srgbClr val="7030A0"/>
                </a:solidFill>
                <a:latin typeface="Arial" charset="0"/>
                <a:ea typeface="Times New Roman" pitchFamily="18" charset="0"/>
                <a:cs typeface="Arial" charset="0"/>
              </a:rPr>
              <a:t>- многофункциональность (применение игры  в качестве графического конструктора, </a:t>
            </a:r>
            <a:r>
              <a:rPr lang="ru-RU" b="1" dirty="0" err="1">
                <a:solidFill>
                  <a:srgbClr val="7030A0"/>
                </a:solidFill>
                <a:latin typeface="Arial" charset="0"/>
                <a:ea typeface="Times New Roman" pitchFamily="18" charset="0"/>
                <a:cs typeface="Arial" charset="0"/>
              </a:rPr>
              <a:t>трансформера</a:t>
            </a:r>
            <a:r>
              <a:rPr lang="ru-RU" b="1" dirty="0">
                <a:solidFill>
                  <a:srgbClr val="7030A0"/>
                </a:solidFill>
                <a:latin typeface="Arial" charset="0"/>
                <a:ea typeface="Times New Roman" pitchFamily="18" charset="0"/>
                <a:cs typeface="Arial" charset="0"/>
              </a:rPr>
              <a:t> и домино, набора для занятий  дизайном),</a:t>
            </a:r>
          </a:p>
          <a:p>
            <a:pPr marL="228600"/>
            <a:r>
              <a:rPr lang="ru-RU" b="1" dirty="0">
                <a:solidFill>
                  <a:srgbClr val="7030A0"/>
                </a:solidFill>
                <a:latin typeface="Arial" charset="0"/>
                <a:ea typeface="Times New Roman" pitchFamily="18" charset="0"/>
                <a:cs typeface="Arial" charset="0"/>
              </a:rPr>
              <a:t>- вариативность (каждый день новая игра),</a:t>
            </a:r>
          </a:p>
          <a:p>
            <a:pPr marL="228600"/>
            <a:r>
              <a:rPr lang="ru-RU" b="1" dirty="0">
                <a:solidFill>
                  <a:srgbClr val="7030A0"/>
                </a:solidFill>
                <a:latin typeface="Arial" charset="0"/>
                <a:ea typeface="Times New Roman" pitchFamily="18" charset="0"/>
                <a:cs typeface="Arial" charset="0"/>
              </a:rPr>
              <a:t>- одна игра применима как для игры  одного ребенка, так и нескольких детей; игра </a:t>
            </a:r>
            <a:r>
              <a:rPr lang="ru-RU" b="1" i="1" dirty="0" err="1">
                <a:solidFill>
                  <a:srgbClr val="7030A0"/>
                </a:solidFill>
                <a:latin typeface="Arial" charset="0"/>
                <a:ea typeface="Times New Roman" pitchFamily="18" charset="0"/>
                <a:cs typeface="Arial" charset="0"/>
              </a:rPr>
              <a:t>антикомпьютерная</a:t>
            </a:r>
            <a:r>
              <a:rPr lang="ru-RU" b="1" dirty="0">
                <a:solidFill>
                  <a:srgbClr val="7030A0"/>
                </a:solidFill>
                <a:latin typeface="Arial" charset="0"/>
                <a:ea typeface="Times New Roman" pitchFamily="18" charset="0"/>
                <a:cs typeface="Arial" charset="0"/>
              </a:rPr>
              <a:t>,</a:t>
            </a:r>
          </a:p>
          <a:p>
            <a:pPr marL="228600"/>
            <a:r>
              <a:rPr lang="ru-RU" b="1" dirty="0">
                <a:solidFill>
                  <a:srgbClr val="7030A0"/>
                </a:solidFill>
                <a:latin typeface="Arial" charset="0"/>
                <a:ea typeface="Times New Roman" pitchFamily="18" charset="0"/>
                <a:cs typeface="Arial" charset="0"/>
              </a:rPr>
              <a:t>- широкий диапазон заданий и вариантов игры,</a:t>
            </a:r>
          </a:p>
          <a:p>
            <a:pPr marL="228600"/>
            <a:r>
              <a:rPr lang="ru-RU" b="1" dirty="0">
                <a:solidFill>
                  <a:srgbClr val="7030A0"/>
                </a:solidFill>
                <a:latin typeface="Arial" charset="0"/>
                <a:ea typeface="Times New Roman" pitchFamily="18" charset="0"/>
                <a:cs typeface="Arial" charset="0"/>
              </a:rPr>
              <a:t>- быстрое получение результата или игрового эффекта;</a:t>
            </a:r>
          </a:p>
          <a:p>
            <a:pPr marL="228600"/>
            <a:r>
              <a:rPr lang="ru-RU" b="1" dirty="0">
                <a:solidFill>
                  <a:srgbClr val="7030A0"/>
                </a:solidFill>
                <a:latin typeface="Arial" charset="0"/>
                <a:ea typeface="Times New Roman" pitchFamily="18" charset="0"/>
                <a:cs typeface="Arial" charset="0"/>
              </a:rPr>
              <a:t>- возможность конструирования и экспериментирования,</a:t>
            </a:r>
          </a:p>
          <a:p>
            <a:pPr marL="228600"/>
            <a:r>
              <a:rPr lang="ru-RU" b="1" dirty="0">
                <a:solidFill>
                  <a:srgbClr val="7030A0"/>
                </a:solidFill>
                <a:latin typeface="Arial" charset="0"/>
                <a:ea typeface="Times New Roman" pitchFamily="18" charset="0"/>
                <a:cs typeface="Arial" charset="0"/>
              </a:rPr>
              <a:t>- применение одной игры для детей от 3 до 10 лет, для игры детей с взрослым,</a:t>
            </a:r>
          </a:p>
          <a:p>
            <a:pPr marL="228600"/>
            <a:r>
              <a:rPr lang="ru-RU" b="1" dirty="0">
                <a:solidFill>
                  <a:srgbClr val="7030A0"/>
                </a:solidFill>
                <a:latin typeface="Arial" charset="0"/>
                <a:ea typeface="Times New Roman" pitchFamily="18" charset="0"/>
                <a:cs typeface="Arial" charset="0"/>
              </a:rPr>
              <a:t>- компактность, устойчивость игры к потере нескольких её элементов,</a:t>
            </a:r>
          </a:p>
          <a:p>
            <a:pPr marL="228600"/>
            <a:r>
              <a:rPr lang="ru-RU" b="1" dirty="0">
                <a:solidFill>
                  <a:srgbClr val="7030A0"/>
                </a:solidFill>
                <a:latin typeface="Arial" charset="0"/>
                <a:ea typeface="Times New Roman" pitchFamily="18" charset="0"/>
                <a:cs typeface="Arial" charset="0"/>
              </a:rPr>
              <a:t>- наличие методического пособия,  длительное применение,</a:t>
            </a:r>
          </a:p>
          <a:p>
            <a:pPr marL="228600"/>
            <a:r>
              <a:rPr lang="ru-RU" b="1" dirty="0">
                <a:solidFill>
                  <a:srgbClr val="7030A0"/>
                </a:solidFill>
                <a:latin typeface="Arial" charset="0"/>
                <a:ea typeface="Times New Roman" pitchFamily="18" charset="0"/>
                <a:cs typeface="Arial" charset="0"/>
              </a:rPr>
              <a:t>- возможности применения в коррекционной работе с детьми  педагогом, логопедом, психологом, родителями.</a:t>
            </a:r>
          </a:p>
          <a:p>
            <a:pPr marL="228600"/>
            <a:r>
              <a:rPr lang="ru-RU" b="1" dirty="0">
                <a:solidFill>
                  <a:srgbClr val="7030A0"/>
                </a:solidFill>
                <a:latin typeface="Arial" charset="0"/>
                <a:ea typeface="Times New Roman" pitchFamily="18" charset="0"/>
                <a:cs typeface="Arial" charset="0"/>
              </a:rPr>
              <a:t>-</a:t>
            </a:r>
          </a:p>
          <a:p>
            <a:pPr marL="228600"/>
            <a:r>
              <a:rPr lang="ru-RU" sz="1600" dirty="0">
                <a:solidFill>
                  <a:srgbClr val="FF3300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-71438"/>
            <a:ext cx="3643313" cy="17145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857999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dirty="0">
                <a:solidFill>
                  <a:srgbClr val="0000FF"/>
                </a:solidFill>
                <a:effectLst/>
                <a:latin typeface="Arial" charset="0"/>
              </a:rPr>
              <a:t>                                  </a:t>
            </a:r>
            <a:r>
              <a:rPr lang="ru-RU" sz="3200" dirty="0">
                <a:solidFill>
                  <a:srgbClr val="0000FF"/>
                </a:solidFill>
                <a:effectLst/>
                <a:latin typeface="Arial" charset="0"/>
              </a:rPr>
              <a:t>Наборы мягких модулей</a:t>
            </a:r>
            <a:br>
              <a:rPr lang="ru-RU" sz="3200" dirty="0">
                <a:solidFill>
                  <a:srgbClr val="0000FF"/>
                </a:solidFill>
                <a:effectLst/>
                <a:latin typeface="Arial" charset="0"/>
              </a:rPr>
            </a:br>
            <a:r>
              <a:rPr lang="ru-RU" dirty="0">
                <a:solidFill>
                  <a:srgbClr val="0000FF"/>
                </a:solidFill>
                <a:effectLst/>
                <a:latin typeface="Arial" charset="0"/>
              </a:rPr>
              <a:t>                         СТР                           «Колечки </a:t>
            </a:r>
            <a:r>
              <a:rPr lang="ru-RU" dirty="0" err="1">
                <a:solidFill>
                  <a:srgbClr val="0000FF"/>
                </a:solidFill>
                <a:effectLst/>
                <a:latin typeface="Arial" charset="0"/>
              </a:rPr>
              <a:t>Кайе</a:t>
            </a:r>
            <a:r>
              <a:rPr lang="ru-RU" dirty="0">
                <a:solidFill>
                  <a:srgbClr val="0000FF"/>
                </a:solidFill>
                <a:effectLst/>
                <a:latin typeface="Arial" charset="0"/>
              </a:rPr>
              <a:t>»</a:t>
            </a:r>
            <a:br>
              <a:rPr lang="ru-RU" dirty="0">
                <a:solidFill>
                  <a:srgbClr val="0000FF"/>
                </a:solidFill>
                <a:effectLst/>
                <a:latin typeface="Arial" charset="0"/>
              </a:rPr>
            </a:br>
            <a:r>
              <a:rPr lang="ru-RU" dirty="0">
                <a:solidFill>
                  <a:srgbClr val="0000FF"/>
                </a:solidFill>
                <a:effectLst/>
                <a:latin typeface="Arial" charset="0"/>
              </a:rPr>
              <a:t/>
            </a:r>
            <a:br>
              <a:rPr lang="ru-RU" dirty="0">
                <a:solidFill>
                  <a:srgbClr val="0000FF"/>
                </a:solidFill>
                <a:effectLst/>
                <a:latin typeface="Arial" charset="0"/>
              </a:rPr>
            </a:br>
            <a:r>
              <a:rPr lang="ru-RU" dirty="0">
                <a:solidFill>
                  <a:srgbClr val="0000FF"/>
                </a:solidFill>
                <a:effectLst/>
                <a:latin typeface="Arial" charset="0"/>
              </a:rPr>
              <a:t/>
            </a:r>
            <a:br>
              <a:rPr lang="ru-RU" dirty="0">
                <a:solidFill>
                  <a:srgbClr val="0000FF"/>
                </a:solidFill>
                <a:effectLst/>
                <a:latin typeface="Arial" charset="0"/>
              </a:rPr>
            </a:br>
            <a:r>
              <a:rPr lang="ru-RU" dirty="0">
                <a:solidFill>
                  <a:srgbClr val="0000FF"/>
                </a:solidFill>
                <a:effectLst/>
                <a:latin typeface="Arial" charset="0"/>
              </a:rPr>
              <a:t/>
            </a:r>
            <a:br>
              <a:rPr lang="ru-RU" dirty="0">
                <a:solidFill>
                  <a:srgbClr val="0000FF"/>
                </a:solidFill>
                <a:effectLst/>
                <a:latin typeface="Arial" charset="0"/>
              </a:rPr>
            </a:br>
            <a:r>
              <a:rPr lang="ru-RU" dirty="0">
                <a:solidFill>
                  <a:srgbClr val="0000FF"/>
                </a:solidFill>
                <a:effectLst/>
                <a:latin typeface="Arial" charset="0"/>
              </a:rPr>
              <a:t/>
            </a:r>
            <a:br>
              <a:rPr lang="ru-RU" dirty="0">
                <a:solidFill>
                  <a:srgbClr val="0000FF"/>
                </a:solidFill>
                <a:effectLst/>
                <a:latin typeface="Arial" charset="0"/>
              </a:rPr>
            </a:br>
            <a:r>
              <a:rPr lang="ru-RU" dirty="0">
                <a:solidFill>
                  <a:srgbClr val="0000FF"/>
                </a:solidFill>
                <a:effectLst/>
                <a:latin typeface="Arial" charset="0"/>
              </a:rPr>
              <a:t/>
            </a:r>
            <a:br>
              <a:rPr lang="ru-RU" dirty="0">
                <a:solidFill>
                  <a:srgbClr val="0000FF"/>
                </a:solidFill>
                <a:effectLst/>
                <a:latin typeface="Arial" charset="0"/>
              </a:rPr>
            </a:br>
            <a:r>
              <a:rPr lang="ru-RU" dirty="0">
                <a:solidFill>
                  <a:srgbClr val="0000FF"/>
                </a:solidFill>
                <a:effectLst/>
                <a:latin typeface="Arial" charset="0"/>
              </a:rPr>
              <a:t/>
            </a:r>
            <a:br>
              <a:rPr lang="ru-RU" dirty="0">
                <a:solidFill>
                  <a:srgbClr val="0000FF"/>
                </a:solidFill>
                <a:effectLst/>
                <a:latin typeface="Arial" charset="0"/>
              </a:rPr>
            </a:br>
            <a:r>
              <a:rPr lang="ru-RU" dirty="0">
                <a:solidFill>
                  <a:srgbClr val="0000FF"/>
                </a:solidFill>
                <a:effectLst/>
                <a:latin typeface="Arial" charset="0"/>
              </a:rPr>
              <a:t>                                                              «СТРОЙКАЙЕ»</a:t>
            </a:r>
            <a:br>
              <a:rPr lang="ru-RU" dirty="0">
                <a:solidFill>
                  <a:srgbClr val="0000FF"/>
                </a:solidFill>
                <a:effectLst/>
                <a:latin typeface="Arial" charset="0"/>
              </a:rPr>
            </a:br>
            <a:r>
              <a:rPr lang="ru-RU" dirty="0">
                <a:solidFill>
                  <a:srgbClr val="0000FF"/>
                </a:solidFill>
                <a:effectLst/>
                <a:latin typeface="Arial" charset="0"/>
              </a:rPr>
              <a:t/>
            </a:r>
            <a:br>
              <a:rPr lang="ru-RU" dirty="0">
                <a:solidFill>
                  <a:srgbClr val="0000FF"/>
                </a:solidFill>
                <a:effectLst/>
                <a:latin typeface="Arial" charset="0"/>
              </a:rPr>
            </a:br>
            <a:r>
              <a:rPr lang="ru-RU">
                <a:solidFill>
                  <a:srgbClr val="0000FF"/>
                </a:solidFill>
                <a:effectLst/>
                <a:latin typeface="Arial" charset="0"/>
              </a:rPr>
              <a:t/>
            </a:r>
            <a:br>
              <a:rPr lang="ru-RU">
                <a:solidFill>
                  <a:srgbClr val="0000FF"/>
                </a:solidFill>
                <a:effectLst/>
                <a:latin typeface="Arial" charset="0"/>
              </a:rPr>
            </a:br>
            <a:r>
              <a:rPr lang="ru-RU" dirty="0">
                <a:solidFill>
                  <a:srgbClr val="0000FF"/>
                </a:solidFill>
                <a:effectLst/>
                <a:latin typeface="Arial" charset="0"/>
              </a:rPr>
              <a:t/>
            </a:r>
            <a:br>
              <a:rPr lang="ru-RU" dirty="0">
                <a:solidFill>
                  <a:srgbClr val="0000FF"/>
                </a:solidFill>
                <a:effectLst/>
                <a:latin typeface="Arial" charset="0"/>
              </a:rPr>
            </a:br>
            <a:r>
              <a:rPr lang="ru-RU" dirty="0">
                <a:solidFill>
                  <a:srgbClr val="0000FF"/>
                </a:solidFill>
                <a:effectLst/>
                <a:latin typeface="Arial" charset="0"/>
              </a:rPr>
              <a:t>«Соты </a:t>
            </a:r>
            <a:r>
              <a:rPr lang="ru-RU" dirty="0" err="1">
                <a:solidFill>
                  <a:srgbClr val="0000FF"/>
                </a:solidFill>
                <a:effectLst/>
                <a:latin typeface="Arial" charset="0"/>
              </a:rPr>
              <a:t>Кайе</a:t>
            </a:r>
            <a:r>
              <a:rPr lang="ru-RU" dirty="0">
                <a:solidFill>
                  <a:srgbClr val="0000FF"/>
                </a:solidFill>
                <a:effectLst/>
                <a:latin typeface="Arial" charset="0"/>
              </a:rPr>
              <a:t>», </a:t>
            </a:r>
            <a:br>
              <a:rPr lang="ru-RU" dirty="0">
                <a:solidFill>
                  <a:srgbClr val="0000FF"/>
                </a:solidFill>
                <a:effectLst/>
                <a:latin typeface="Arial" charset="0"/>
              </a:rPr>
            </a:br>
            <a:r>
              <a:rPr lang="ru-RU" dirty="0">
                <a:solidFill>
                  <a:srgbClr val="0000FF"/>
                </a:solidFill>
                <a:effectLst/>
                <a:latin typeface="Arial" charset="0"/>
              </a:rPr>
              <a:t>«Ромбики </a:t>
            </a:r>
            <a:r>
              <a:rPr lang="ru-RU" dirty="0" err="1">
                <a:solidFill>
                  <a:srgbClr val="0000FF"/>
                </a:solidFill>
                <a:effectLst/>
                <a:latin typeface="Arial" charset="0"/>
              </a:rPr>
              <a:t>Кайе</a:t>
            </a:r>
            <a:r>
              <a:rPr lang="ru-RU" dirty="0">
                <a:solidFill>
                  <a:srgbClr val="0000FF"/>
                </a:solidFill>
                <a:effectLst/>
                <a:latin typeface="Arial" charset="0"/>
              </a:rPr>
              <a:t>»</a:t>
            </a:r>
            <a:br>
              <a:rPr lang="ru-RU" dirty="0">
                <a:solidFill>
                  <a:srgbClr val="0000FF"/>
                </a:solidFill>
                <a:effectLst/>
                <a:latin typeface="Arial" charset="0"/>
              </a:rPr>
            </a:br>
            <a:endParaRPr lang="ru-RU" dirty="0">
              <a:solidFill>
                <a:srgbClr val="0000FF"/>
              </a:solidFill>
              <a:effectLst/>
              <a:latin typeface="Arial" charset="0"/>
            </a:endParaRPr>
          </a:p>
        </p:txBody>
      </p:sp>
      <p:pic>
        <p:nvPicPr>
          <p:cNvPr id="88067" name="Picture 3" descr="IMG_74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714375"/>
            <a:ext cx="2641600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4" descr="СТРОЙКАЙ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1069975"/>
            <a:ext cx="278606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Documents and Settings\Александр\Рабочий стол\Катина папка\P10112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0"/>
            <a:ext cx="3500437" cy="2643188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8070" name="Picture 4" descr="E:\Кайе к 30.01.2012\4 гр\Фото построек Кайе\P10907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1190" y="4125540"/>
            <a:ext cx="3452810" cy="2589608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8071" name="Picture 5" descr="C:\Users\методический\Pictures\2012-01-30\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14620"/>
            <a:ext cx="3673475" cy="254635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050" name="Рисунок 1" descr="E:\Кайе к 30.01.2012\4 гр\Фото построек Кайе\P109074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14732" y="4143380"/>
            <a:ext cx="20574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50" y="0"/>
            <a:ext cx="4067175" cy="4071942"/>
          </a:xfrm>
        </p:spPr>
        <p:txBody>
          <a:bodyPr/>
          <a:lstStyle/>
          <a:p>
            <a:r>
              <a:rPr lang="ru-RU" dirty="0">
                <a:solidFill>
                  <a:srgbClr val="0000FF"/>
                </a:solidFill>
              </a:rPr>
              <a:t>«ТРИКУБИК»</a:t>
            </a:r>
            <a:br>
              <a:rPr lang="ru-RU" dirty="0">
                <a:solidFill>
                  <a:srgbClr val="0000FF"/>
                </a:solidFill>
              </a:rPr>
            </a:br>
            <a:r>
              <a:rPr lang="ru-RU" dirty="0">
                <a:solidFill>
                  <a:srgbClr val="0000FF"/>
                </a:solidFill>
              </a:rPr>
              <a:t>«ДУГИ КАЙЕ»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87624" y="2928934"/>
            <a:ext cx="6400800" cy="23906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Рисунок 10" descr="мягкие м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513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7" descr="dugiKE_3_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8934"/>
            <a:ext cx="373754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8" descr="P1010287_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000108"/>
            <a:ext cx="2928926" cy="38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9" descr="P1010311_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928934"/>
            <a:ext cx="2163763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193675"/>
            <a:ext cx="6000760" cy="1143000"/>
          </a:xfrm>
        </p:spPr>
        <p:txBody>
          <a:bodyPr/>
          <a:lstStyle/>
          <a:p>
            <a:pPr>
              <a:buFont typeface="Georgia" pitchFamily="18" charset="0"/>
              <a:buNone/>
              <a:defRPr/>
            </a:pPr>
            <a:r>
              <a:rPr lang="ru-RU" sz="1800" dirty="0"/>
              <a:t>А.Н. </a:t>
            </a:r>
            <a:r>
              <a:rPr lang="ru-RU" sz="1800" dirty="0" err="1"/>
              <a:t>Поддьяков</a:t>
            </a:r>
            <a:r>
              <a:rPr lang="ru-RU" sz="1800" dirty="0"/>
              <a:t>, </a:t>
            </a:r>
            <a:br>
              <a:rPr lang="ru-RU" sz="1800" dirty="0"/>
            </a:br>
            <a:r>
              <a:rPr lang="ru-RU" sz="1800" dirty="0"/>
              <a:t> доктор психологических наук, профессор факультета психологии МГУ</a:t>
            </a:r>
            <a:br>
              <a:rPr lang="ru-RU" sz="1800" dirty="0"/>
            </a:br>
            <a:r>
              <a:rPr lang="ru-RU" sz="1800" dirty="0"/>
              <a:t>в своей статье пишет: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643050"/>
            <a:ext cx="9144000" cy="5214950"/>
          </a:xfrm>
        </p:spPr>
        <p:txBody>
          <a:bodyPr/>
          <a:lstStyle/>
          <a:p>
            <a:r>
              <a:rPr lang="ru-RU" sz="1800" dirty="0"/>
              <a:t>«- Экспериментирование ребёнка с исследовательской игрой - это деятельность, где исследование, интеллект и творчество теснейшим образом взаимодействуют и результаты познания определяются гармоничностью этого взаимодействия.</a:t>
            </a:r>
          </a:p>
          <a:p>
            <a:r>
              <a:rPr lang="ru-RU" sz="1800" dirty="0"/>
              <a:t>- Исследовательское поведение – действие, требующееся   в условиях высокой новизны, неопределённости и свободы выбора.</a:t>
            </a:r>
          </a:p>
          <a:p>
            <a:r>
              <a:rPr lang="ru-RU" sz="1800" dirty="0"/>
              <a:t>- </a:t>
            </a:r>
            <a:r>
              <a:rPr lang="ru-RU" sz="1800" u="sng" dirty="0"/>
              <a:t>Создание исследовательских игр – особое искусство</a:t>
            </a:r>
            <a:r>
              <a:rPr lang="ru-RU" sz="1800" dirty="0"/>
              <a:t>. Их </a:t>
            </a:r>
            <a:r>
              <a:rPr lang="ru-RU" sz="1800" i="1" dirty="0"/>
              <a:t>изобретатель,</a:t>
            </a:r>
            <a:r>
              <a:rPr lang="ru-RU" sz="1800" dirty="0"/>
              <a:t> сознательно или несознательно ставит перед собой задачу сделать так, чтобы другой человек, играя с ними, проявил как можно более разнообразную исследовательскую активность и приобрёл как можно более разнообразную информацию в процессе самостоятельного поиска.</a:t>
            </a:r>
          </a:p>
          <a:p>
            <a:r>
              <a:rPr lang="ru-RU" sz="1800" dirty="0"/>
              <a:t>Эти игры должны вызывать интерес ребёнка и содержать как можно более широкие возможности для выявления скрытой в них информации. По мере нарастания разнообразия исследовательских действий ребёнка такая игра должна раскрывать всё новые и новые, до этого не очевидные возможности, свои скрытые свойства и связи, их всё более глубокие слои. Ни тесты интеллекта, ни даже традиционные тесты творчества обычно не предполагают таких возможностей».</a:t>
            </a:r>
          </a:p>
          <a:p>
            <a:r>
              <a:rPr lang="ru-RU" sz="1600" dirty="0"/>
              <a:t> </a:t>
            </a:r>
          </a:p>
          <a:p>
            <a:r>
              <a:rPr lang="ru-RU" sz="1600" dirty="0"/>
              <a:t> </a:t>
            </a:r>
          </a:p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-142900"/>
            <a:ext cx="3643306" cy="1857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57813" y="193675"/>
            <a:ext cx="3786187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>
                <a:solidFill>
                  <a:srgbClr val="0000FF"/>
                </a:solidFill>
                <a:effectLst/>
                <a:latin typeface="Arial" charset="0"/>
              </a:rPr>
              <a:t>Награда от детей после моей игротеки</a:t>
            </a:r>
          </a:p>
        </p:txBody>
      </p:sp>
      <p:pic>
        <p:nvPicPr>
          <p:cNvPr id="89091" name="Рисунок 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894388" cy="6000750"/>
          </a:xfr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193674"/>
            <a:ext cx="3707904" cy="1507133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>
                <a:solidFill>
                  <a:schemeClr val="accent1"/>
                </a:solidFill>
                <a:effectLst/>
              </a:rPr>
              <a:t>СТАТЬЯ В </a:t>
            </a:r>
            <a:r>
              <a:rPr lang="ru-RU" sz="2000" dirty="0" smtClean="0">
                <a:solidFill>
                  <a:schemeClr val="accent1"/>
                </a:solidFill>
                <a:effectLst/>
              </a:rPr>
              <a:t>ЖУРНАЛЕ «Игрушки и игры. Эксперт» №1-2015</a:t>
            </a:r>
            <a:br>
              <a:rPr lang="ru-RU" sz="2000" dirty="0" smtClean="0">
                <a:solidFill>
                  <a:schemeClr val="accent1"/>
                </a:solidFill>
                <a:effectLst/>
              </a:rPr>
            </a:br>
            <a:r>
              <a:rPr lang="ru-RU" sz="2000" dirty="0" smtClean="0">
                <a:solidFill>
                  <a:schemeClr val="accent1"/>
                </a:solidFill>
                <a:effectLst/>
              </a:rPr>
              <a:t> к моему 70-летию.</a:t>
            </a:r>
            <a:br>
              <a:rPr lang="ru-RU" sz="2000" dirty="0" smtClean="0">
                <a:solidFill>
                  <a:schemeClr val="accent1"/>
                </a:solidFill>
                <a:effectLst/>
              </a:rPr>
            </a:br>
            <a:r>
              <a:rPr lang="ru-RU" sz="2000" dirty="0">
                <a:solidFill>
                  <a:schemeClr val="accent1"/>
                </a:solidFill>
                <a:effectLst/>
              </a:rPr>
              <a:t/>
            </a:r>
            <a:br>
              <a:rPr lang="ru-RU" sz="2000" dirty="0">
                <a:solidFill>
                  <a:schemeClr val="accent1"/>
                </a:solidFill>
                <a:effectLst/>
              </a:rPr>
            </a:br>
            <a:r>
              <a:rPr lang="ru-RU" sz="2000" dirty="0" smtClean="0">
                <a:solidFill>
                  <a:schemeClr val="accent1"/>
                </a:solidFill>
                <a:effectLst/>
              </a:rPr>
              <a:t>26 декабря 2019 </a:t>
            </a:r>
            <a:r>
              <a:rPr lang="ru-RU" sz="2000" smtClean="0">
                <a:solidFill>
                  <a:schemeClr val="accent1"/>
                </a:solidFill>
                <a:effectLst/>
              </a:rPr>
              <a:t>г. надеюсь </a:t>
            </a:r>
            <a:r>
              <a:rPr lang="ru-RU" sz="2000" dirty="0" smtClean="0">
                <a:solidFill>
                  <a:schemeClr val="accent1"/>
                </a:solidFill>
                <a:effectLst/>
              </a:rPr>
              <a:t>встретить 75-летие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44"/>
            <a:ext cx="5292080" cy="6974635"/>
          </a:xfrm>
        </p:spPr>
      </p:pic>
    </p:spTree>
    <p:extLst>
      <p:ext uri="{BB962C8B-B14F-4D97-AF65-F5344CB8AC3E}">
        <p14:creationId xmlns:p14="http://schemas.microsoft.com/office/powerpoint/2010/main" val="207062135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91" y="0"/>
            <a:ext cx="9172592" cy="6858000"/>
          </a:xfrm>
        </p:spPr>
      </p:pic>
    </p:spTree>
    <p:extLst>
      <p:ext uri="{BB962C8B-B14F-4D97-AF65-F5344CB8AC3E}">
        <p14:creationId xmlns:p14="http://schemas.microsoft.com/office/powerpoint/2010/main" val="380468757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50" y="193674"/>
            <a:ext cx="5543550" cy="157914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Реквизиты МДОУ детский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сад «</a:t>
            </a:r>
            <a:r>
              <a:rPr lang="ru-RU" dirty="0" err="1" smtClean="0"/>
              <a:t>Дюймовочка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№ </a:t>
            </a:r>
            <a:r>
              <a:rPr lang="ru-RU" dirty="0"/>
              <a:t>15 г. Амурск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772815"/>
            <a:ext cx="9144000" cy="4896545"/>
          </a:xfrm>
        </p:spPr>
        <p:txBody>
          <a:bodyPr/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b="1" dirty="0"/>
              <a:t>Место нахождения: </a:t>
            </a:r>
            <a:endParaRPr lang="ru-RU" dirty="0"/>
          </a:p>
          <a:p>
            <a:r>
              <a:rPr lang="ru-RU" b="1" dirty="0"/>
              <a:t>682640, Хабаровский край, </a:t>
            </a:r>
            <a:r>
              <a:rPr lang="ru-RU" b="1" dirty="0" err="1"/>
              <a:t>г.Амурск</a:t>
            </a:r>
            <a:r>
              <a:rPr lang="ru-RU" b="1" dirty="0"/>
              <a:t>, </a:t>
            </a:r>
            <a:endParaRPr lang="ru-RU" dirty="0"/>
          </a:p>
          <a:p>
            <a:r>
              <a:rPr lang="ru-RU" b="1" dirty="0" err="1"/>
              <a:t>ул.Пионерская</a:t>
            </a:r>
            <a:r>
              <a:rPr lang="ru-RU" b="1" dirty="0"/>
              <a:t>, 8А</a:t>
            </a:r>
            <a:endParaRPr lang="ru-RU" dirty="0"/>
          </a:p>
          <a:p>
            <a:r>
              <a:rPr lang="ru-RU" b="1" dirty="0"/>
              <a:t>Контактный телефон: (42142) 99-681</a:t>
            </a:r>
            <a:br>
              <a:rPr lang="ru-RU" b="1" dirty="0"/>
            </a:br>
            <a:r>
              <a:rPr lang="ru-RU" b="1" dirty="0"/>
              <a:t>Сайт: </a:t>
            </a:r>
            <a:r>
              <a:rPr lang="ru-RU" dirty="0">
                <a:hlinkClick r:id="rId2"/>
              </a:rPr>
              <a:t>http://duimovochka-27.ucoz.ru/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Электронная почта: </a:t>
            </a:r>
            <a:r>
              <a:rPr lang="ru-RU" dirty="0">
                <a:hlinkClick r:id="rId3"/>
              </a:rPr>
              <a:t>mdoudskv15@mail.ru</a:t>
            </a:r>
            <a:r>
              <a:rPr lang="ru-RU" b="1" dirty="0"/>
              <a:t> 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Режим работы: </a:t>
            </a:r>
            <a:r>
              <a:rPr lang="ru-RU" dirty="0"/>
              <a:t>Понедельник-пятница: с 07.00 до 19.00</a:t>
            </a:r>
          </a:p>
          <a:p>
            <a:r>
              <a:rPr lang="ru-RU" b="1" dirty="0" smtClean="0">
                <a:hlinkClick r:id="rId4"/>
              </a:rPr>
              <a:t>                       Разница во времени  −</a:t>
            </a:r>
            <a:r>
              <a:rPr lang="ru-RU" b="1" dirty="0">
                <a:hlinkClick r:id="rId4"/>
              </a:rPr>
              <a:t>7 </a:t>
            </a:r>
            <a:r>
              <a:rPr lang="ru-RU" b="1" dirty="0" smtClean="0">
                <a:hlinkClick r:id="rId4"/>
              </a:rPr>
              <a:t>часов</a:t>
            </a:r>
            <a:r>
              <a:rPr lang="ru-RU" b="1" dirty="0" smtClean="0"/>
              <a:t> Пример:</a:t>
            </a:r>
            <a:endParaRPr lang="ru-RU" dirty="0"/>
          </a:p>
          <a:p>
            <a:r>
              <a:rPr lang="ru-RU" b="1" dirty="0" smtClean="0"/>
              <a:t>                                                          00:48</a:t>
            </a:r>
            <a:r>
              <a:rPr lang="ru-RU" dirty="0" smtClean="0"/>
              <a:t> </a:t>
            </a:r>
            <a:r>
              <a:rPr lang="ru-RU" dirty="0"/>
              <a:t>Амурск, 16 ноября</a:t>
            </a:r>
          </a:p>
          <a:p>
            <a:r>
              <a:rPr lang="ru-RU" b="1" dirty="0" smtClean="0"/>
              <a:t>                                                          17:48</a:t>
            </a:r>
            <a:r>
              <a:rPr lang="ru-RU" dirty="0" smtClean="0"/>
              <a:t> </a:t>
            </a:r>
            <a:r>
              <a:rPr lang="ru-RU" dirty="0"/>
              <a:t>Москва, 15 ноября</a:t>
            </a:r>
          </a:p>
          <a:p>
            <a:pPr marL="46037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5" y="0"/>
            <a:ext cx="3643313" cy="1714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75747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endParaRPr lang="ru-RU">
              <a:solidFill>
                <a:schemeClr val="tx1"/>
              </a:solidFill>
              <a:effectLst/>
            </a:endParaRPr>
          </a:p>
        </p:txBody>
      </p:sp>
      <p:sp>
        <p:nvSpPr>
          <p:cNvPr id="77827" name="Rectangle 3"/>
          <p:cNvSpPr>
            <a:spLocks noGrp="1"/>
          </p:cNvSpPr>
          <p:nvPr>
            <p:ph type="body" idx="4294967295"/>
          </p:nvPr>
        </p:nvSpPr>
        <p:spPr>
          <a:xfrm>
            <a:off x="-714375" y="3000375"/>
            <a:ext cx="9858375" cy="2714625"/>
          </a:xfrm>
        </p:spPr>
        <p:txBody>
          <a:bodyPr/>
          <a:lstStyle/>
          <a:p>
            <a:pPr lvl="4" eaLnBrk="1" hangingPunct="1">
              <a:lnSpc>
                <a:spcPct val="80000"/>
              </a:lnSpc>
              <a:defRPr/>
            </a:pPr>
            <a:endParaRPr lang="ru-RU" sz="4000" b="1" dirty="0">
              <a:latin typeface="Arial" charset="0"/>
            </a:endParaRPr>
          </a:p>
        </p:txBody>
      </p:sp>
      <p:sp>
        <p:nvSpPr>
          <p:cNvPr id="90116" name="WordArt 4"/>
          <p:cNvSpPr>
            <a:spLocks noChangeArrowheads="1" noChangeShapeType="1" noTextEdit="1"/>
          </p:cNvSpPr>
          <p:nvPr/>
        </p:nvSpPr>
        <p:spPr bwMode="auto">
          <a:xfrm>
            <a:off x="179388" y="1844675"/>
            <a:ext cx="8642350" cy="855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ЗА ВНИМАНИЕ!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6430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1a15cbb1a33ae8255d58928984e6f552aea27c5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3509</TotalTime>
  <Words>1912</Words>
  <Application>Microsoft Office PowerPoint</Application>
  <PresentationFormat>Экран (4:3)</PresentationFormat>
  <Paragraphs>255</Paragraphs>
  <Slides>94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94</vt:i4>
      </vt:variant>
    </vt:vector>
  </HeadingPairs>
  <TitlesOfParts>
    <vt:vector size="103" baseType="lpstr">
      <vt:lpstr>Arial</vt:lpstr>
      <vt:lpstr>Arial Narrow</vt:lpstr>
      <vt:lpstr>Calibri</vt:lpstr>
      <vt:lpstr>Georgia</vt:lpstr>
      <vt:lpstr>Impact</vt:lpstr>
      <vt:lpstr>Times New Roman</vt:lpstr>
      <vt:lpstr>Trebuchet MS</vt:lpstr>
      <vt:lpstr>Verdana</vt:lpstr>
      <vt:lpstr>Воздушный поток</vt:lpstr>
      <vt:lpstr>СИСТЕМА  ИЗОБРЕТАТЕЛЯ КАЙЕ</vt:lpstr>
      <vt:lpstr>Давайте познакомимся -  – Виктор Августович Кайе:</vt:lpstr>
      <vt:lpstr>«Система» состоит из: </vt:lpstr>
      <vt:lpstr>    В чём отличия и преимущества «Системы»? Автор: - имеет  уникальный 40-летний опыт изобретательской, внедренческой,  </vt:lpstr>
      <vt:lpstr>СТРАТЕГИИ</vt:lpstr>
      <vt:lpstr>СТРАТЕГИИ</vt:lpstr>
      <vt:lpstr>Презентация PowerPoint</vt:lpstr>
      <vt:lpstr>«Пробуждать мысль  с помощью образов"   Готфрид Лейбниц (1646-1716)</vt:lpstr>
      <vt:lpstr>А.Н. Поддьяков,   доктор психологических наук, профессор факультета психологии МГУ в своей статье пишет: </vt:lpstr>
      <vt:lpstr>   Выдержка из статьи Н. В. Голицыной, МПГУ Научный руководитель – кандидат педагогических наук,  профессор Селиверстов В.И. (кафедра дошкольной дефектологии)    - Мы рассмотрели игровые приемы изобретателя игрушек и игр В.А. Кайе. Занятия с использованием данных игровых техник позволяют детям активно участвовать в экспериментальной, поисково-познавательной, исследовательской видах деятельности, в процессе которых формируются отношения детей между собой и со взрослыми, расширяется их кругозор, развивается нестандартное мышление, творчество, пространственная ориентация.  Также такие занятия способствуют физическому, личностному и интеллектуальному развитию, что и способствует успешной адаптации ребенка с нарушенным слухом к социальной среде.            Данная методика может быть применена в дополнение к любой основной программе для конкретного детского учреждения. </vt:lpstr>
      <vt:lpstr> Проведение с детьми с сенсорными нарушениями занятий на основе игры «Иллюзии Кайе» поможет развитию зрительного и слухового анализаторов;  игры с летающими игрушками («Вертокрыл», «Планер», «Летающая тарелка», «Бумеранг») позволят детям овладеть действиями с предметами заместителями. Автором предлагаются и примеры интеллектуальных занятий для решения несложных задач, а также варианты применения различных предметов и материалов, которые способствуют  развитию слухового восприятия,  познавательной и эмоционально-волевой сферы.   Вследствие этого, мы планируем дальнейшее экспериментальное изучение возможностей использования игровых приемов В.А.Кайе в коррекционно-педагогической работе по адаптации старших дошкольников с нарушенным слухом к социальной среде, и показать результаты исследования в следующих публикациях.  </vt:lpstr>
      <vt:lpstr>Презентация PowerPoint</vt:lpstr>
      <vt:lpstr>              Такое мнение автор увидел на сайте MyShared                                                                                                                           </vt:lpstr>
      <vt:lpstr>Презентация PowerPoint</vt:lpstr>
      <vt:lpstr>                                             ИГРА «ЛАБИРИНТ»  - 4 вида                                                                             РАДУЖНЫЙ                                                                                                         ЛЕСНОЙ     РЕЧНОЙ  СОЛНЕЧНЫЙ   </vt:lpstr>
      <vt:lpstr>Презентация PowerPoint</vt:lpstr>
      <vt:lpstr>Одна из основных функций -     «Графический конструктор»  Нужно собрать орнамент или фигуру (букву, цифру, любой предмет).  Собирать можно по образцу или самостоятельно, из центра или с края.        Ввожу понятие фигура  «ПЛЮС» (цвет рисунка)  и фигура «МИНУС»  (цвет фона)   фигура МИНУС     фигура ПЛЮС    (круг)                    (цветок)                                </vt:lpstr>
      <vt:lpstr>Презентация PowerPoint</vt:lpstr>
      <vt:lpstr>Графический трансформер </vt:lpstr>
      <vt:lpstr>РАДУЖНЫЙ на игротеке  в детском центре во ФРЯЗИНО</vt:lpstr>
      <vt:lpstr>У этого игрока есть и зрители</vt:lpstr>
      <vt:lpstr>Игротека в ДОУ</vt:lpstr>
      <vt:lpstr>«Речной лабиринт»  в детском саду</vt:lpstr>
      <vt:lpstr>«РЕЧНОЙ» на игротека в подготовительной группе ДОУ</vt:lpstr>
      <vt:lpstr>«Лесной лабиринт» в детском саду</vt:lpstr>
      <vt:lpstr>«Лесной» на игротеке в ДОУ, в котором я играл с детьми целый учебный год</vt:lpstr>
      <vt:lpstr>«Солнечный лабиринт»  в детском центре, возраст детей от 6 до 14 лет            </vt:lpstr>
      <vt:lpstr>Игры «Лабиринт» в детском саду  и на выставках</vt:lpstr>
      <vt:lpstr>   Игры, выпускаемые по лицензии автора в ФРГ - серия «ЛА СТРАДА»                      Колоретто                                     Каналетто                                  Виколетто</vt:lpstr>
      <vt:lpstr>3. Книга- игра(ИД «Карапуз»)                       -Зелёные поляны                                                    -Мосты и берега   </vt:lpstr>
      <vt:lpstr>Книга - игра «Мосты и берега» и«Зелёные поляны» с магнитными карточками</vt:lpstr>
      <vt:lpstr>Презентация PowerPoint</vt:lpstr>
      <vt:lpstr>Магнитные карточки на доске и на столе в ДОУ</vt:lpstr>
      <vt:lpstr>Игра «Зелёные поляны»  (1997 год выпуска - раритет) первый вариант игры  «Лесной Лабиринт» </vt:lpstr>
      <vt:lpstr>Презентация PowerPoint</vt:lpstr>
      <vt:lpstr>Презентация PowerPoint</vt:lpstr>
      <vt:lpstr>«Радуга Кайе» в детском саду</vt:lpstr>
      <vt:lpstr>Радуга Кайе с магнитными карточками в детском саду (на доске и на планшете) и в детском центре ( на двухстороннем планшете)</vt:lpstr>
      <vt:lpstr>Хорошее настроение очень важно</vt:lpstr>
      <vt:lpstr> «Соты Кайе» В наборе 84 элемента, 21 вариант рисунка по 4 каждого. </vt:lpstr>
      <vt:lpstr>«Соты Кайе» в детском саду и примеры сборки </vt:lpstr>
      <vt:lpstr> «Соты Кайе» в детском саду</vt:lpstr>
      <vt:lpstr>dde</vt:lpstr>
      <vt:lpstr>Строительный набор «СТРОЙКАЙЕ»  Для детей от 5-х лет 44 деревянных элемента, 6 видов форм  Патент РФ №52182 на промобразец </vt:lpstr>
      <vt:lpstr>Примеры сборки «СТРОЙКАЙЕ»  Объёмная фигура МИНУС</vt:lpstr>
      <vt:lpstr>Дети и «СТРОЙКАЙЕ»</vt:lpstr>
      <vt:lpstr>Дети разного возраста (даже с пустышкой во рту)  играют на моей игротеке.</vt:lpstr>
      <vt:lpstr>«Стройкайе» на игротеке  в группе ДОУ</vt:lpstr>
      <vt:lpstr>Презентация PowerPoint</vt:lpstr>
      <vt:lpstr>Строительный набор «СТРОЙКАЙЕ» размер кубика 4х4х4 см </vt:lpstr>
      <vt:lpstr>Методическое пособие  «Конструирование и  экспериментирование  с детьми5-8 лет».    Девочке я сделал корону из полоски бумаги и она стала королевой</vt:lpstr>
      <vt:lpstr>Королеве сначала подарили чайку из двух полосок бумаги, скреплённых степлером</vt:lpstr>
      <vt:lpstr>А потом королеве подарили мою уточку из двух полосок бумаги, скреплённых степлером, которую она потом покормила понарошку</vt:lpstr>
      <vt:lpstr>Зеркальный конструктор</vt:lpstr>
      <vt:lpstr> «Зеркальный конструктор Кайе»</vt:lpstr>
      <vt:lpstr>«ПЛАТЫ КАЙЕ» в коробке 4 платы с элементами (колечки, цилиндры)              От 4 лет</vt:lpstr>
      <vt:lpstr>Думаю, А.В. Запорожец был бы доволен  этим моим набором для детей</vt:lpstr>
      <vt:lpstr>Презентация PowerPoint</vt:lpstr>
      <vt:lpstr>Под присмотром можно играть и малышам </vt:lpstr>
      <vt:lpstr>На игротеке в ДОУ</vt:lpstr>
      <vt:lpstr>На игротеке в ДОУ</vt:lpstr>
      <vt:lpstr>Мальчик мастерит машинку из платы и колечек – «колёс», которые крепит цилиндрами</vt:lpstr>
      <vt:lpstr>Колечки и цилиндры на воде в тазу, в чашке и за счёт воды на доске</vt:lpstr>
      <vt:lpstr>6. Система «Геометрики Кайе» 12 наборов из пенополиэтилена,  -  19 форм элементов.               ООО «ДЕКО» г. Москва         </vt:lpstr>
      <vt:lpstr>  Демонстрация наборов,  на семинарах   и   выставках ,  их применение на игротеках.</vt:lpstr>
      <vt:lpstr>                                         Примеры композиций,                       изучени                              изучение состава фигур                      </vt:lpstr>
      <vt:lpstr>элементы плавают, держатся на вертикальной поверхности, приятны  на ощупь, безопасны, легки. Возможности для игры и занятий огромны - дети будут довольны.</vt:lpstr>
      <vt:lpstr>Игротека в ДОУ</vt:lpstr>
      <vt:lpstr>   Есть и чёрно-белый вариант, проверенный на игротеках в ДОУ</vt:lpstr>
      <vt:lpstr>Игротека в средней группе ДОУ (слабовидящие дети)</vt:lpstr>
      <vt:lpstr>«Салют» – дети подбросили высоко вверх цилиндры</vt:lpstr>
      <vt:lpstr>Игротека в средней группе ДОУ (слабовидящие дети)</vt:lpstr>
      <vt:lpstr>ОЧКИ из колечек</vt:lpstr>
      <vt:lpstr>На прощанье – «ОБНИМОЧКИ»</vt:lpstr>
      <vt:lpstr>И До свидания! Изобретатель- агент социализации</vt:lpstr>
      <vt:lpstr>Набор «Колечки -50»  В наборе 50 точёных деревянных колечек из ясеня. Методическое пособие на 100 страницах.                 На фото – 3 вида колечек вместе</vt:lpstr>
      <vt:lpstr>Игротеки в ДОУ</vt:lpstr>
      <vt:lpstr>Композиции  из колечек</vt:lpstr>
      <vt:lpstr>Колечки и СТРОЙКАЙЕ вместе. Слева - собрал подросток во Фрязино, справа –воспитатель ДОУ в Москве  - чудесно и похоже!!!</vt:lpstr>
      <vt:lpstr>Волчок «Цветопроигрыватель»   При вращении волчка смешиваются цвета  на волчке и на бумажной насадке</vt:lpstr>
      <vt:lpstr>Картинка на волчке до и после запуска можно самим рисовать новые картинки и, делать пропеллеры  </vt:lpstr>
      <vt:lpstr>Пропеллер на волчке до и после запуска можно самим делать новые пропеллеры  </vt:lpstr>
      <vt:lpstr>Игротека с волчком </vt:lpstr>
      <vt:lpstr>Набор «Шарики в лунках»    </vt:lpstr>
      <vt:lpstr>Презентация PowerPoint</vt:lpstr>
      <vt:lpstr>Развивающая    система  игр   и   игрушек изобретателя В. А. Кайе в   работе  с  детьми дошкольного   возраста</vt:lpstr>
      <vt:lpstr>ПРЕИМУЩЕСТВА   ИГРУШЕК   И   ИГР ИЗОБРЕТАТЕЛЯ   В. А. КАЙЕ</vt:lpstr>
      <vt:lpstr>                                  Наборы мягких модулей                          СТР                           «Колечки Кайе»                                                                     «СТРОЙКАЙЕ»    «Соты Кайе»,  «Ромбики Кайе» </vt:lpstr>
      <vt:lpstr>«ТРИКУБИК» «ДУГИ КАЙЕ»</vt:lpstr>
      <vt:lpstr>Награда от детей после моей игротеки</vt:lpstr>
      <vt:lpstr>СТАТЬЯ В ЖУРНАЛЕ «Игрушки и игры. Эксперт» №1-2015  к моему 70-летию.  26 декабря 2019 г. надеюсь встретить 75-летие </vt:lpstr>
      <vt:lpstr>Презентация PowerPoint</vt:lpstr>
      <vt:lpstr>Реквизиты МДОУ детский  сад «Дюймовочка» № 15 г. Амурск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</dc:creator>
  <cp:lastModifiedBy>Педагоги</cp:lastModifiedBy>
  <cp:revision>156</cp:revision>
  <dcterms:created xsi:type="dcterms:W3CDTF">2013-04-04T01:03:41Z</dcterms:created>
  <dcterms:modified xsi:type="dcterms:W3CDTF">2023-09-13T11:28:10Z</dcterms:modified>
</cp:coreProperties>
</file>